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
  </p:notesMasterIdLst>
  <p:sldIdLst>
    <p:sldId id="1083" r:id="rId2"/>
    <p:sldId id="1081" r:id="rId3"/>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FEB714"/>
    <a:srgbClr val="FFC057"/>
    <a:srgbClr val="6AA855"/>
    <a:srgbClr val="CC76A6"/>
    <a:srgbClr val="6FC0D3"/>
    <a:srgbClr val="8DD2E5"/>
    <a:srgbClr val="8DC758"/>
    <a:srgbClr val="99CC67"/>
    <a:srgbClr val="E7EDF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99" autoAdjust="0"/>
    <p:restoredTop sz="95707" autoAdjust="0"/>
  </p:normalViewPr>
  <p:slideViewPr>
    <p:cSldViewPr snapToGrid="0" snapToObjects="1">
      <p:cViewPr varScale="1">
        <p:scale>
          <a:sx n="128" d="100"/>
          <a:sy n="128" d="100"/>
        </p:scale>
        <p:origin x="464"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582077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cstate="email">
            <a:alphaModFix amt="10000"/>
            <a:extLst>
              <a:ext uri="{28A0092B-C50C-407E-A947-70E740481C1C}">
                <a14:useLocalDpi xmlns:a14="http://schemas.microsoft.com/office/drawing/2010/main"/>
              </a:ext>
            </a:extLst>
          </a:blip>
          <a:srcRect/>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email">
            <a:grayscl/>
            <a:extLst>
              <a:ext uri="{28A0092B-C50C-407E-A947-70E740481C1C}">
                <a14:useLocalDpi xmlns:a14="http://schemas.microsoft.com/office/drawing/2010/main"/>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email">
            <a:grayscl/>
            <a:extLst>
              <a:ext uri="{28A0092B-C50C-407E-A947-70E740481C1C}">
                <a14:useLocalDpi xmlns:a14="http://schemas.microsoft.com/office/drawing/2010/main"/>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email">
            <a:grayscl/>
            <a:extLst>
              <a:ext uri="{28A0092B-C50C-407E-A947-70E740481C1C}">
                <a14:useLocalDpi xmlns:a14="http://schemas.microsoft.com/office/drawing/2010/main"/>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490211" y="1654669"/>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51247" y="3172039"/>
            <a:ext cx="6162063" cy="1331423"/>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1"/>
          </p:nvPr>
        </p:nvSpPr>
        <p:spPr>
          <a:xfrm>
            <a:off x="345149" y="1358914"/>
            <a:ext cx="3140132" cy="4525963"/>
          </a:xfrm>
        </p:spPr>
        <p:txBody>
          <a:bodyPr>
            <a:normAutofit/>
          </a:bodyPr>
          <a:lstStyle/>
          <a:p>
            <a:pPr marL="0" marR="0" lvl="0" indent="0" algn="l" defTabSz="609585" rtl="0" eaLnBrk="1" fontAlgn="auto" latinLnBrk="0" hangingPunct="1">
              <a:lnSpc>
                <a:spcPct val="100000"/>
              </a:lnSpc>
              <a:spcBef>
                <a:spcPts val="0"/>
              </a:spcBef>
              <a:spcAft>
                <a:spcPts val="0"/>
              </a:spcAft>
              <a:buClrTx/>
              <a:buSzTx/>
              <a:buNone/>
              <a:tabLst/>
              <a:defRPr/>
            </a:pPr>
            <a:r>
              <a:rPr lang="en-US" sz="2000" dirty="0">
                <a:solidFill>
                  <a:srgbClr val="254776"/>
                </a:solidFill>
                <a:latin typeface="Arial" panose="020B0604020202020204" pitchFamily="34" charset="0"/>
                <a:cs typeface="Arial" panose="020B0604020202020204" pitchFamily="34" charset="0"/>
              </a:rPr>
              <a:t>Citizens make many decisions </a:t>
            </a:r>
            <a:r>
              <a:rPr lang="en-CA" sz="2000" dirty="0">
                <a:solidFill>
                  <a:srgbClr val="254776"/>
                </a:solidFill>
                <a:latin typeface="Arial" panose="020B0604020202020204" pitchFamily="34" charset="0"/>
                <a:cs typeface="Arial" panose="020B0604020202020204" pitchFamily="34" charset="0"/>
              </a:rPr>
              <a:t>where evidence could be helpful, such as: </a:t>
            </a:r>
          </a:p>
          <a:p>
            <a:pPr marL="0" marR="0" lvl="0" indent="0" algn="l" defTabSz="609585" rtl="0" eaLnBrk="1" fontAlgn="auto" latinLnBrk="0" hangingPunct="1">
              <a:lnSpc>
                <a:spcPct val="100000"/>
              </a:lnSpc>
              <a:spcBef>
                <a:spcPts val="0"/>
              </a:spcBef>
              <a:spcAft>
                <a:spcPts val="0"/>
              </a:spcAft>
              <a:buClrTx/>
              <a:buSzTx/>
              <a:buNone/>
              <a:tabLst/>
              <a:defRPr/>
            </a:pPr>
            <a:endParaRPr kumimoji="0" lang="en-CA" sz="1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0" marR="0" lvl="0" indent="0" algn="l" defTabSz="609585" rtl="0" eaLnBrk="1" fontAlgn="auto" latinLnBrk="0" hangingPunct="1">
              <a:lnSpc>
                <a:spcPct val="100000"/>
              </a:lnSpc>
              <a:spcBef>
                <a:spcPts val="0"/>
              </a:spcBef>
              <a:spcAft>
                <a:spcPts val="0"/>
              </a:spcAft>
              <a:buClrTx/>
              <a:buSzTx/>
              <a:buNone/>
              <a:tabLst/>
              <a:defRPr/>
            </a:pPr>
            <a:endParaRPr kumimoji="0" lang="en-CA" sz="1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Managing my health, safety and well-being (and that of my family’s)</a:t>
            </a:r>
          </a:p>
          <a:p>
            <a:pPr marL="450850" lvl="1" indent="0">
              <a:buNone/>
              <a:defRPr/>
            </a:pPr>
            <a:endParaRPr kumimoji="0" lang="en-US"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Spending my money on products and services</a:t>
            </a:r>
          </a:p>
          <a:p>
            <a:pPr marL="450850" lvl="1" indent="0">
              <a:buNone/>
              <a:defRPr/>
            </a:pPr>
            <a:endParaRPr kumimoji="0" lang="en-US" sz="2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Volunteering my time and donating money</a:t>
            </a:r>
            <a:endParaRPr lang="en-CA" sz="1400" dirty="0">
              <a:solidFill>
                <a:srgbClr val="254776"/>
              </a:solidFill>
              <a:latin typeface="Arial" panose="020B0604020202020204" pitchFamily="34" charset="0"/>
              <a:cs typeface="Arial" panose="020B0604020202020204" pitchFamily="34" charset="0"/>
            </a:endParaRPr>
          </a:p>
          <a:p>
            <a:endParaRPr lang="en-US" dirty="0"/>
          </a:p>
        </p:txBody>
      </p:sp>
      <p:sp>
        <p:nvSpPr>
          <p:cNvPr id="20" name="TextBox 19">
            <a:extLst>
              <a:ext uri="{FF2B5EF4-FFF2-40B4-BE49-F238E27FC236}">
                <a16:creationId xmlns:a16="http://schemas.microsoft.com/office/drawing/2014/main" id="{F39EEA86-FC99-7F84-9FE0-58CBA27634AD}"/>
              </a:ext>
            </a:extLst>
          </p:cNvPr>
          <p:cNvSpPr txBox="1"/>
          <p:nvPr/>
        </p:nvSpPr>
        <p:spPr>
          <a:xfrm>
            <a:off x="7878537" y="1019222"/>
            <a:ext cx="3890772" cy="830997"/>
          </a:xfrm>
          <a:prstGeom prst="rect">
            <a:avLst/>
          </a:prstGeom>
          <a:noFill/>
        </p:spPr>
        <p:txBody>
          <a:bodyPr wrap="square">
            <a:spAutoFit/>
          </a:bodyPr>
          <a:lstStyle/>
          <a:p>
            <a:pPr marL="177800" marR="0" lvl="0" algn="ctr" defTabSz="609585" rtl="0" eaLnBrk="1" fontAlgn="auto" latinLnBrk="0" hangingPunct="1">
              <a:lnSpc>
                <a:spcPct val="100000"/>
              </a:lnSpc>
              <a:spcBef>
                <a:spcPts val="0"/>
              </a:spcBef>
              <a:spcAft>
                <a:spcPts val="0"/>
              </a:spcAft>
              <a:buClrTx/>
              <a:buSzTx/>
              <a:tabLst/>
              <a:defRPr/>
            </a:pPr>
            <a:endParaRPr kumimoji="0" lang="en-CA" sz="3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endParaRPr kumimoji="0" lang="en-CA" sz="9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r>
              <a:rPr kumimoji="0" lang="en-CA"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Three challenges</a:t>
            </a:r>
          </a:p>
          <a:p>
            <a:pPr marL="177800" marR="0" lvl="0" algn="ctr" defTabSz="609585" rtl="0" eaLnBrk="1" fontAlgn="auto" latinLnBrk="0" hangingPunct="1">
              <a:lnSpc>
                <a:spcPct val="100000"/>
              </a:lnSpc>
              <a:spcBef>
                <a:spcPts val="0"/>
              </a:spcBef>
              <a:spcAft>
                <a:spcPts val="0"/>
              </a:spcAft>
              <a:buClrTx/>
              <a:buSzTx/>
              <a:tabLst/>
              <a:defRPr/>
            </a:pPr>
            <a:endParaRPr kumimoji="0" lang="en-CA" sz="4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2">
              <a:defRPr/>
            </a:pPr>
            <a:endParaRPr lang="en-US" sz="6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804752" y="3223191"/>
            <a:ext cx="6208558" cy="1277273"/>
          </a:xfrm>
          <a:prstGeom prst="rect">
            <a:avLst/>
          </a:prstGeom>
          <a:noFill/>
          <a:ln>
            <a:noFill/>
          </a:ln>
        </p:spPr>
        <p:txBody>
          <a:bodyPr wrap="square">
            <a:spAutoFit/>
          </a:bodyPr>
          <a:lstStyle/>
          <a:p>
            <a:pPr marL="107965" lvl="1">
              <a:defRPr/>
            </a:pPr>
            <a:r>
              <a:rPr lang="en-US" sz="1400" dirty="0">
                <a:solidFill>
                  <a:srgbClr val="254776"/>
                </a:solidFill>
                <a:latin typeface="Arial" panose="020B0604020202020204" pitchFamily="34" charset="0"/>
                <a:cs typeface="Arial" panose="020B0604020202020204" pitchFamily="34" charset="0"/>
              </a:rPr>
              <a:t>We are typically </a:t>
            </a: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left on our own to find, understand and use evidence</a:t>
            </a:r>
            <a:endParaRPr lang="en-US" sz="1000" dirty="0">
              <a:solidFill>
                <a:srgbClr val="254776"/>
              </a:solidFill>
              <a:latin typeface="Arial" panose="020B0604020202020204" pitchFamily="34" charset="0"/>
              <a:cs typeface="Arial" panose="020B0604020202020204" pitchFamily="34" charset="0"/>
            </a:endParaRPr>
          </a:p>
          <a:p>
            <a:pPr marL="287353" lvl="1" indent="-179388">
              <a:buFont typeface="Wingdings" panose="05000000000000000000" pitchFamily="2" charset="2"/>
              <a:buChar char="§"/>
              <a:defRPr/>
            </a:pPr>
            <a:r>
              <a:rPr lang="en-US" sz="1000" dirty="0">
                <a:solidFill>
                  <a:srgbClr val="254776"/>
                </a:solidFill>
                <a:latin typeface="Arial" panose="020B0604020202020204" pitchFamily="34" charset="0"/>
                <a:cs typeface="Arial" panose="020B0604020202020204" pitchFamily="34" charset="0"/>
              </a:rPr>
              <a:t>Opportunity to look for evidence, including time and internet access</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Motivation to look for and make sense of evidence</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Capacity to use digital platforms like websites </a:t>
            </a:r>
            <a:r>
              <a:rPr lang="en-US" sz="1000" dirty="0">
                <a:solidFill>
                  <a:srgbClr val="254776"/>
                </a:solidFill>
                <a:latin typeface="Arial" panose="020B0604020202020204" pitchFamily="34" charset="0"/>
                <a:cs typeface="Arial" panose="020B0604020202020204" pitchFamily="34" charset="0"/>
              </a:rPr>
              <a:t>and social media (digital literacy), select the right sources for them (media literacy), to put what’s known in a bigger context (e.g., education, health and climate literacy) distinguish </a:t>
            </a: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between best evidence and other things and to understand what it may mean for them (evidence literacy) or understand what they are reading (general literacy)</a:t>
            </a:r>
          </a:p>
          <a:p>
            <a:pPr marL="107965" lvl="1">
              <a:defRPr/>
            </a:pPr>
            <a:endParaRPr kumimoji="0" lang="en-US" sz="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91230" y="4508761"/>
            <a:ext cx="8022080" cy="1769715"/>
          </a:xfrm>
          <a:prstGeom prst="rect">
            <a:avLst/>
          </a:prstGeom>
          <a:solidFill>
            <a:srgbClr val="FFC000">
              <a:alpha val="10000"/>
            </a:srgbClr>
          </a:solidFill>
        </p:spPr>
        <p:txBody>
          <a:bodyPr wrap="square">
            <a:spAutoFit/>
          </a:bodyPr>
          <a:lstStyle/>
          <a:p>
            <a:pPr marL="107965" lvl="1">
              <a:defRPr/>
            </a:pPr>
            <a:endPar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07965" lvl="1">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Governments, businesses and NGOs do not set things up to make it easy for us</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Services are commonly offered without evidence to help distinguish among them</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Products are commonly sold in-store and online without evidence to back up their claims (and they may be sold alongside proven products)</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Information is commonly presented online based on profile and search history and not based on evidence (and laws protecting us against advertising and selling products that may be harmful or dangerous, or about making false claims, do not apply yet to information)</a:t>
            </a:r>
          </a:p>
          <a:p>
            <a:pPr marL="287353" lvl="1" indent="-179388">
              <a:buFont typeface="Wingdings" panose="05000000000000000000" pitchFamily="2" charset="2"/>
              <a:buChar char="§"/>
              <a:defRPr/>
            </a:pPr>
            <a:r>
              <a:rPr lang="en-US" sz="1000" dirty="0">
                <a:solidFill>
                  <a:srgbClr val="254776"/>
                </a:solidFill>
                <a:latin typeface="Arial" panose="020B0604020202020204" pitchFamily="34" charset="0"/>
                <a:cs typeface="Arial" panose="020B0604020202020204" pitchFamily="34" charset="0"/>
              </a:rPr>
              <a:t>Compelling stories and visuals are commonly created by people with limited evidence literacy</a:t>
            </a:r>
          </a:p>
          <a:p>
            <a:pPr marL="287353" lvl="1" indent="-179388">
              <a:buFont typeface="Wingdings" panose="05000000000000000000" pitchFamily="2" charset="2"/>
              <a:buChar char="§"/>
              <a:defRPr/>
            </a:pPr>
            <a:endParaRPr lang="en-US" sz="600" dirty="0">
              <a:solidFill>
                <a:srgbClr val="254776"/>
              </a:solidFill>
              <a:latin typeface="Arial" panose="020B0604020202020204" pitchFamily="34" charset="0"/>
              <a:cs typeface="Arial" panose="020B0604020202020204" pitchFamily="34" charset="0"/>
            </a:endParaRPr>
          </a:p>
          <a:p>
            <a:pPr marL="287353" lvl="1" indent="-179388">
              <a:buFont typeface="Wingdings" panose="05000000000000000000" pitchFamily="2" charset="2"/>
              <a:buChar char="§"/>
              <a:defRPr/>
            </a:pPr>
            <a:endParaRPr lang="en-US" sz="7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611191" y="1358914"/>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76061" y="1640814"/>
            <a:ext cx="4221852" cy="1520779"/>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75DD648-6D70-C9DC-927B-6736462E37BD}"/>
              </a:ext>
            </a:extLst>
          </p:cNvPr>
          <p:cNvSpPr txBox="1"/>
          <p:nvPr/>
        </p:nvSpPr>
        <p:spPr>
          <a:xfrm>
            <a:off x="7836972" y="1904459"/>
            <a:ext cx="4099610" cy="738664"/>
          </a:xfrm>
          <a:prstGeom prst="rect">
            <a:avLst/>
          </a:prstGeom>
          <a:noFill/>
        </p:spPr>
        <p:txBody>
          <a:bodyPr wrap="square">
            <a:spAutoFit/>
          </a:bodyPr>
          <a:lstStyle/>
          <a:p>
            <a:pPr marL="177800" marR="0" lvl="0" algn="l" defTabSz="609585" rtl="0" eaLnBrk="1" fontAlgn="auto" latinLnBrk="0" hangingPunct="1">
              <a:lnSpc>
                <a:spcPct val="100000"/>
              </a:lnSpc>
              <a:spcBef>
                <a:spcPts val="0"/>
              </a:spcBef>
              <a:spcAft>
                <a:spcPts val="0"/>
              </a:spcAft>
              <a:buClrTx/>
              <a:buSzTx/>
              <a:tabLst/>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We live in an era of too much information and lots of misinformation (false information that is spread, regardless of intent to mislead)</a:t>
            </a:r>
          </a:p>
        </p:txBody>
      </p:sp>
      <p:sp>
        <p:nvSpPr>
          <p:cNvPr id="3" name="Title 1">
            <a:extLst>
              <a:ext uri="{FF2B5EF4-FFF2-40B4-BE49-F238E27FC236}">
                <a16:creationId xmlns:a16="http://schemas.microsoft.com/office/drawing/2014/main" id="{D125FC70-5EAC-F061-20CA-0CA7F25FECA7}"/>
              </a:ext>
            </a:extLst>
          </p:cNvPr>
          <p:cNvSpPr txBox="1">
            <a:spLocks/>
          </p:cNvSpPr>
          <p:nvPr/>
        </p:nvSpPr>
        <p:spPr>
          <a:xfrm>
            <a:off x="227215" y="97789"/>
            <a:ext cx="6473125" cy="1006368"/>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r>
              <a:rPr lang="en-CA" b="1" kern="0" dirty="0">
                <a:solidFill>
                  <a:srgbClr val="234776"/>
                </a:solidFill>
                <a:latin typeface="Arial"/>
                <a:cs typeface="Arial" panose="020B0604020202020204" pitchFamily="34" charset="0"/>
                <a:sym typeface="Arial"/>
              </a:rPr>
              <a:t>3.0</a:t>
            </a:r>
            <a:r>
              <a:rPr lang="en-CA" kern="0" dirty="0">
                <a:solidFill>
                  <a:srgbClr val="234776"/>
                </a:solidFill>
                <a:latin typeface="Arial"/>
                <a:cs typeface="Arial" panose="020B0604020202020204" pitchFamily="34" charset="0"/>
                <a:sym typeface="Arial"/>
              </a:rPr>
              <a:t> Context for and challenges with putting  </a:t>
            </a:r>
          </a:p>
          <a:p>
            <a:r>
              <a:rPr lang="en-CA" kern="0" dirty="0">
                <a:solidFill>
                  <a:srgbClr val="234776"/>
                </a:solidFill>
                <a:latin typeface="Arial"/>
                <a:cs typeface="Arial" panose="020B0604020202020204" pitchFamily="34" charset="0"/>
                <a:sym typeface="Arial"/>
              </a:rPr>
              <a:t>      evidence at the centre for everyday life</a:t>
            </a:r>
            <a:endParaRPr lang="en-CA" dirty="0">
              <a:solidFill>
                <a:srgbClr val="0F447C"/>
              </a:solidFill>
              <a:latin typeface="Helvetica" pitchFamily="2" charset="0"/>
              <a:cs typeface="Arial" panose="020B0604020202020204" pitchFamily="34" charset="0"/>
            </a:endParaRP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3227" y="4640610"/>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3227" y="3716707"/>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3227" y="2771750"/>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851247" y="1640814"/>
            <a:ext cx="6151596" cy="1498622"/>
          </a:xfrm>
          <a:prstGeom prst="bentConnector3">
            <a:avLst>
              <a:gd name="adj1" fmla="val 68468"/>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404069" y="3766397"/>
            <a:ext cx="3089759" cy="1860017"/>
          </a:xfrm>
          <a:prstGeom prst="bentConnector3">
            <a:avLst>
              <a:gd name="adj1" fmla="val 43722"/>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B488CA51-0465-959C-1AED-9E8FBB0D4347}"/>
              </a:ext>
            </a:extLst>
          </p:cNvPr>
          <p:cNvSpPr txBox="1"/>
          <p:nvPr/>
        </p:nvSpPr>
        <p:spPr>
          <a:xfrm>
            <a:off x="9009447" y="977573"/>
            <a:ext cx="2715808" cy="253916"/>
          </a:xfrm>
          <a:prstGeom prst="rect">
            <a:avLst/>
          </a:prstGeom>
          <a:noFill/>
        </p:spPr>
        <p:txBody>
          <a:bodyPr wrap="none" rtlCol="0">
            <a:spAutoFit/>
          </a:bodyPr>
          <a:lstStyle/>
          <a:p>
            <a:r>
              <a:rPr lang="en-US" sz="1050" i="1" dirty="0">
                <a:solidFill>
                  <a:srgbClr val="254776"/>
                </a:solidFill>
              </a:rPr>
              <a:t>Note: full version available in Update 2023</a:t>
            </a:r>
          </a:p>
        </p:txBody>
      </p:sp>
      <p:sp>
        <p:nvSpPr>
          <p:cNvPr id="7" name="TextBox 6">
            <a:extLst>
              <a:ext uri="{FF2B5EF4-FFF2-40B4-BE49-F238E27FC236}">
                <a16:creationId xmlns:a16="http://schemas.microsoft.com/office/drawing/2014/main" id="{EFE35238-17F2-DDA7-F1B3-0B7FAF2886FD}"/>
              </a:ext>
            </a:extLst>
          </p:cNvPr>
          <p:cNvSpPr txBox="1"/>
          <p:nvPr/>
        </p:nvSpPr>
        <p:spPr>
          <a:xfrm>
            <a:off x="8254635" y="6325161"/>
            <a:ext cx="3937365" cy="457048"/>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All rights reserved. This work is licensed under a Creative Commons Attribution-</a:t>
            </a:r>
            <a:r>
              <a:rPr lang="en-CA" sz="790" b="0" i="1" strike="noStrike" dirty="0" err="1">
                <a:solidFill>
                  <a:schemeClr val="tx1">
                    <a:lumMod val="75000"/>
                  </a:schemeClr>
                </a:solidFill>
                <a:effectLst/>
                <a:latin typeface="Roboto" panose="020F0502020204030204" pitchFamily="34" charset="0"/>
              </a:rPr>
              <a:t>NonCommercial</a:t>
            </a:r>
            <a:r>
              <a:rPr lang="en-CA" sz="790" b="0" i="1" strike="noStrike" dirty="0">
                <a:solidFill>
                  <a:schemeClr val="tx1">
                    <a:lumMod val="75000"/>
                  </a:schemeClr>
                </a:solidFill>
                <a:effectLst/>
                <a:latin typeface="Roboto" panose="020F0502020204030204" pitchFamily="34" charset="0"/>
              </a:rPr>
              <a:t>-</a:t>
            </a:r>
            <a:r>
              <a:rPr lang="en-CA" sz="790" b="0" i="1" strike="noStrike" dirty="0" err="1">
                <a:solidFill>
                  <a:schemeClr val="tx1">
                    <a:lumMod val="75000"/>
                  </a:schemeClr>
                </a:solidFill>
                <a:effectLst/>
                <a:latin typeface="Roboto" panose="020F0502020204030204" pitchFamily="34" charset="0"/>
              </a:rPr>
              <a:t>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Tree>
    <p:extLst>
      <p:ext uri="{BB962C8B-B14F-4D97-AF65-F5344CB8AC3E}">
        <p14:creationId xmlns:p14="http://schemas.microsoft.com/office/powerpoint/2010/main" val="1805558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186072-D06D-8811-74E9-AC725F71FC13}"/>
              </a:ext>
            </a:extLst>
          </p:cNvPr>
          <p:cNvSpPr txBox="1"/>
          <p:nvPr/>
        </p:nvSpPr>
        <p:spPr>
          <a:xfrm>
            <a:off x="0" y="1231489"/>
            <a:ext cx="12192000" cy="1087448"/>
          </a:xfrm>
          <a:prstGeom prst="rect">
            <a:avLst/>
          </a:prstGeom>
          <a:solidFill>
            <a:schemeClr val="bg1"/>
          </a:solidFill>
        </p:spPr>
        <p:txBody>
          <a:bodyPr wrap="square" rtlCol="0">
            <a:spAutoFit/>
          </a:bodyPr>
          <a:lstStyle/>
          <a:p>
            <a:endParaRPr lang="en-US" dirty="0"/>
          </a:p>
        </p:txBody>
      </p:sp>
      <p:sp>
        <p:nvSpPr>
          <p:cNvPr id="7" name="Rounded Rectangle 6">
            <a:extLst>
              <a:ext uri="{FF2B5EF4-FFF2-40B4-BE49-F238E27FC236}">
                <a16:creationId xmlns:a16="http://schemas.microsoft.com/office/drawing/2014/main" id="{786BFE96-B986-2816-D41F-F037ADF3C384}"/>
              </a:ext>
            </a:extLst>
          </p:cNvPr>
          <p:cNvSpPr/>
          <p:nvPr/>
        </p:nvSpPr>
        <p:spPr>
          <a:xfrm>
            <a:off x="6141364" y="2867933"/>
            <a:ext cx="2743433" cy="1921970"/>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0AAA9F26-8570-FB92-3198-311440E6BB2F}"/>
              </a:ext>
            </a:extLst>
          </p:cNvPr>
          <p:cNvSpPr/>
          <p:nvPr/>
        </p:nvSpPr>
        <p:spPr>
          <a:xfrm>
            <a:off x="9147763" y="2867933"/>
            <a:ext cx="2743433" cy="3286604"/>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C55D154D-212E-055D-ACC0-C0FFDE5A1E87}"/>
              </a:ext>
            </a:extLst>
          </p:cNvPr>
          <p:cNvSpPr/>
          <p:nvPr/>
        </p:nvSpPr>
        <p:spPr>
          <a:xfrm>
            <a:off x="208621" y="2825813"/>
            <a:ext cx="2743433" cy="3431217"/>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17" name="Rounded Rectangle 16">
            <a:extLst>
              <a:ext uri="{FF2B5EF4-FFF2-40B4-BE49-F238E27FC236}">
                <a16:creationId xmlns:a16="http://schemas.microsoft.com/office/drawing/2014/main" id="{26AFBAB8-3FB6-7103-EE48-99D81BF44309}"/>
              </a:ext>
            </a:extLst>
          </p:cNvPr>
          <p:cNvSpPr/>
          <p:nvPr/>
        </p:nvSpPr>
        <p:spPr>
          <a:xfrm>
            <a:off x="3167220" y="2867933"/>
            <a:ext cx="2743433" cy="1923838"/>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BC08973-2B0F-8553-722D-77407DFF6044}"/>
              </a:ext>
            </a:extLst>
          </p:cNvPr>
          <p:cNvSpPr txBox="1"/>
          <p:nvPr/>
        </p:nvSpPr>
        <p:spPr>
          <a:xfrm>
            <a:off x="173483" y="1984230"/>
            <a:ext cx="2813711" cy="1246495"/>
          </a:xfrm>
          <a:prstGeom prst="rect">
            <a:avLst/>
          </a:prstGeom>
          <a:noFill/>
        </p:spPr>
        <p:txBody>
          <a:bodyPr wrap="square">
            <a:spAutoFit/>
          </a:bodyPr>
          <a:lstStyle/>
          <a:p>
            <a:pPr marL="177800" marR="0" lvl="0" algn="ctr" defTabSz="609585" rtl="0" eaLnBrk="1" fontAlgn="auto" latinLnBrk="0" hangingPunct="1">
              <a:lnSpc>
                <a:spcPts val="1480"/>
              </a:lnSpc>
              <a:spcBef>
                <a:spcPts val="0"/>
              </a:spcBef>
              <a:spcAft>
                <a:spcPts val="0"/>
              </a:spcAft>
              <a:buClrTx/>
              <a:buSzTx/>
              <a:tabLst/>
              <a:defRPr/>
            </a:pPr>
            <a:r>
              <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Help citizens judge what others are claiming or more generally find (and receive) reliable information on a topic</a:t>
            </a:r>
            <a:endParaRPr kumimoji="0" lang="en-CA"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9875" algn="ctr">
              <a:lnSpc>
                <a:spcPts val="1480"/>
              </a:lnSpc>
              <a:buFont typeface="Courier New" panose="02070309020205020404" pitchFamily="49" charset="0"/>
              <a:buChar char="o"/>
              <a:defRPr/>
            </a:pPr>
            <a:endPar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37A8A362-B52B-87A1-ABE7-57F457611954}"/>
              </a:ext>
            </a:extLst>
          </p:cNvPr>
          <p:cNvSpPr txBox="1"/>
          <p:nvPr/>
        </p:nvSpPr>
        <p:spPr>
          <a:xfrm>
            <a:off x="277806" y="2898583"/>
            <a:ext cx="2772000" cy="3323987"/>
          </a:xfrm>
          <a:prstGeom prst="rect">
            <a:avLst/>
          </a:prstGeom>
          <a:noFill/>
        </p:spPr>
        <p:txBody>
          <a:bodyPr wrap="square">
            <a:spAutoFit/>
          </a:bodyPr>
          <a:lstStyle/>
          <a:p>
            <a:pPr marL="171450" indent="-171450">
              <a:buFont typeface="Arial" panose="020B0604020202020204" pitchFamily="34" charset="0"/>
              <a:buChar char="•"/>
              <a:defRPr/>
            </a:pPr>
            <a:r>
              <a:rPr lang="en-US" sz="1050" dirty="0">
                <a:solidFill>
                  <a:srgbClr val="254776"/>
                </a:solidFill>
                <a:latin typeface="Arial" panose="020B0604020202020204" pitchFamily="34" charset="0"/>
                <a:cs typeface="Arial" panose="020B0604020202020204" pitchFamily="34" charset="0"/>
              </a:rPr>
              <a:t>Tools </a:t>
            </a:r>
            <a:r>
              <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and training to develop critical-thinking skills (e.g., </a:t>
            </a:r>
            <a:r>
              <a:rPr kumimoji="0" lang="en-US" sz="105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thatsa</a:t>
            </a:r>
            <a:r>
              <a:rPr lang="en-US" sz="1050" dirty="0">
                <a:solidFill>
                  <a:srgbClr val="254776"/>
                </a:solidFill>
                <a:latin typeface="Arial" panose="020B0604020202020204" pitchFamily="34" charset="0"/>
                <a:cs typeface="Arial" panose="020B0604020202020204" pitchFamily="34" charset="0"/>
              </a:rPr>
              <a:t>c</a:t>
            </a:r>
            <a:r>
              <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laim.org and Sense About Science’s risk know-how framework), including in</a:t>
            </a:r>
            <a:r>
              <a:rPr kumimoji="0" lang="en-US" sz="1050" b="0" i="0" u="none" strike="noStrike" kern="1200" cap="none" spc="0" normalizeH="0" noProof="0" dirty="0">
                <a:ln>
                  <a:noFill/>
                </a:ln>
                <a:solidFill>
                  <a:srgbClr val="254776"/>
                </a:solidFill>
                <a:effectLst/>
                <a:uLnTx/>
                <a:uFillTx/>
                <a:latin typeface="Arial" panose="020B0604020202020204" pitchFamily="34" charset="0"/>
                <a:ea typeface="+mn-ea"/>
                <a:cs typeface="Arial" panose="020B0604020202020204" pitchFamily="34" charset="0"/>
              </a:rPr>
              <a:t> schools</a:t>
            </a:r>
            <a:endPar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defRPr/>
            </a:pPr>
            <a:r>
              <a:rPr lang="en-US" sz="1050" dirty="0">
                <a:solidFill>
                  <a:srgbClr val="254776"/>
                </a:solidFill>
                <a:latin typeface="Arial" panose="020B0604020202020204" pitchFamily="34" charset="0"/>
                <a:cs typeface="Arial" panose="020B0604020202020204" pitchFamily="34" charset="0"/>
              </a:rPr>
              <a:t>Plain-language summaries </a:t>
            </a:r>
            <a:r>
              <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of best evidence on different topics (e.g., Campbell and Cochrane) and accompanying audio-</a:t>
            </a:r>
            <a:r>
              <a:rPr lang="en-US" sz="1050" dirty="0">
                <a:solidFill>
                  <a:srgbClr val="254776"/>
                </a:solidFill>
                <a:latin typeface="Arial" panose="020B0604020202020204" pitchFamily="34" charset="0"/>
                <a:cs typeface="Arial" panose="020B0604020202020204" pitchFamily="34" charset="0"/>
              </a:rPr>
              <a:t>visual materials</a:t>
            </a:r>
            <a:endPar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defRPr/>
            </a:pPr>
            <a:r>
              <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Journalism and science-communication strategies (e.g., fact-checking services, ‘pre-bunking’ to help people know what to watch out for with misinformation and conspiracy theories, and ‘truth-sandwiches’ to what the evidence says immediately </a:t>
            </a:r>
            <a:r>
              <a:rPr lang="en-US" sz="1050" dirty="0">
                <a:solidFill>
                  <a:srgbClr val="254776"/>
                </a:solidFill>
                <a:latin typeface="Arial" panose="020B0604020202020204" pitchFamily="34" charset="0"/>
                <a:cs typeface="Arial" panose="020B0604020202020204" pitchFamily="34" charset="0"/>
              </a:rPr>
              <a:t>before and after </a:t>
            </a:r>
            <a:r>
              <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covering misinformation)</a:t>
            </a:r>
          </a:p>
          <a:p>
            <a:pPr marL="171450" indent="-171450">
              <a:buFont typeface="Arial" panose="020B0604020202020204" pitchFamily="34" charset="0"/>
              <a:buChar char="•"/>
              <a:defRPr/>
            </a:pPr>
            <a:r>
              <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Campaigns to build a culture where evidence is understood, valued and used (evidence weeks and #</a:t>
            </a:r>
            <a:r>
              <a:rPr kumimoji="0" lang="en-US" sz="105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askforevidence</a:t>
            </a:r>
            <a:r>
              <a:rPr kumimoji="0" lang="en-US" sz="105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hashtag) </a:t>
            </a:r>
          </a:p>
        </p:txBody>
      </p:sp>
      <p:sp>
        <p:nvSpPr>
          <p:cNvPr id="14" name="TextBox 13">
            <a:extLst>
              <a:ext uri="{FF2B5EF4-FFF2-40B4-BE49-F238E27FC236}">
                <a16:creationId xmlns:a16="http://schemas.microsoft.com/office/drawing/2014/main" id="{F47ED7B4-AF08-1546-4E01-9028A9A76040}"/>
              </a:ext>
            </a:extLst>
          </p:cNvPr>
          <p:cNvSpPr txBox="1"/>
          <p:nvPr/>
        </p:nvSpPr>
        <p:spPr>
          <a:xfrm>
            <a:off x="3162459" y="2957422"/>
            <a:ext cx="2772000" cy="1785104"/>
          </a:xfrm>
          <a:prstGeom prst="rect">
            <a:avLst/>
          </a:prstGeom>
          <a:noFill/>
        </p:spPr>
        <p:txBody>
          <a:bodyPr wrap="square">
            <a:spAutoFit/>
          </a:bodyPr>
          <a:lstStyle/>
          <a:p>
            <a:pPr marL="171450" indent="-171450">
              <a:buFont typeface="Arial" panose="020B0604020202020204" pitchFamily="34" charset="0"/>
              <a:buChar char="•"/>
              <a:defRPr/>
            </a:pPr>
            <a:r>
              <a:rPr lang="en-US" sz="1100" dirty="0">
                <a:solidFill>
                  <a:srgbClr val="254776"/>
                </a:solidFill>
                <a:latin typeface="Arial" panose="020B0604020202020204" pitchFamily="34" charset="0"/>
                <a:cs typeface="Arial" panose="020B0604020202020204" pitchFamily="34" charset="0"/>
              </a:rPr>
              <a:t>Online sites</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like </a:t>
            </a:r>
            <a:r>
              <a:rPr kumimoji="0" lang="en-US" sz="11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Wirecutter</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for shopping products, 80,000 hours for finding high-impact careers or high-impact volunteering opportunities, and </a:t>
            </a:r>
            <a:r>
              <a:rPr kumimoji="0" lang="en-US" sz="11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GiveWell</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for giving to the charities that make the most of every dollar they receive</a:t>
            </a:r>
          </a:p>
          <a:p>
            <a:pPr marL="171450" indent="-171450">
              <a:buFont typeface="Arial" panose="020B0604020202020204" pitchFamily="34" charset="0"/>
              <a:buChar char="•"/>
              <a:defRPr/>
            </a:pP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Tools, such as decision aids, that help to work through options in light of their pros and cons</a:t>
            </a:r>
          </a:p>
        </p:txBody>
      </p:sp>
      <p:sp>
        <p:nvSpPr>
          <p:cNvPr id="28" name="TextBox 27">
            <a:extLst>
              <a:ext uri="{FF2B5EF4-FFF2-40B4-BE49-F238E27FC236}">
                <a16:creationId xmlns:a16="http://schemas.microsoft.com/office/drawing/2014/main" id="{A478677C-AE84-7B1F-8804-778353CAAA10}"/>
              </a:ext>
            </a:extLst>
          </p:cNvPr>
          <p:cNvSpPr txBox="1"/>
          <p:nvPr/>
        </p:nvSpPr>
        <p:spPr>
          <a:xfrm>
            <a:off x="6140935" y="2957422"/>
            <a:ext cx="2772000" cy="1620000"/>
          </a:xfrm>
          <a:prstGeom prst="rect">
            <a:avLst/>
          </a:prstGeom>
          <a:noFill/>
        </p:spPr>
        <p:txBody>
          <a:bodyPr wrap="square">
            <a:spAutoFit/>
          </a:bodyPr>
          <a:lstStyle/>
          <a:p>
            <a:pPr marL="171450" indent="-171450">
              <a:buFont typeface="Arial" panose="020B0604020202020204" pitchFamily="34" charset="0"/>
              <a:buChar char="•"/>
              <a:defRPr/>
            </a:pPr>
            <a:r>
              <a:rPr kumimoji="0" lang="en-US" sz="1100" b="0" i="0" u="none" strike="noStrike" kern="1200" cap="none" spc="0" normalizeH="0" baseline="0" noProof="0">
                <a:ln>
                  <a:noFill/>
                </a:ln>
                <a:solidFill>
                  <a:srgbClr val="254776"/>
                </a:solidFill>
                <a:effectLst/>
                <a:uLnTx/>
                <a:uFillTx/>
                <a:latin typeface="Arial" panose="020B0604020202020204" pitchFamily="34" charset="0"/>
                <a:ea typeface="+mn-ea"/>
                <a:cs typeface="Arial" panose="020B0604020202020204" pitchFamily="34" charset="0"/>
              </a:rPr>
              <a:t>Website </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questions can be submitted to organizations funding research</a:t>
            </a:r>
          </a:p>
          <a:p>
            <a:pPr marL="171450" indent="-171450">
              <a:buFont typeface="Arial" panose="020B0604020202020204" pitchFamily="34" charset="0"/>
              <a:buChar char="•"/>
              <a:defRPr/>
            </a:pPr>
            <a:r>
              <a:rPr lang="en-US" sz="1100" dirty="0">
                <a:solidFill>
                  <a:srgbClr val="254776"/>
                </a:solidFill>
                <a:latin typeface="Arial" panose="020B0604020202020204" pitchFamily="34" charset="0"/>
                <a:cs typeface="Arial" panose="020B0604020202020204" pitchFamily="34" charset="0"/>
              </a:rPr>
              <a:t>Prioritization processes that engage citizens (e.g., James Lind Alliance</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p>
          <a:p>
            <a:pPr marL="171450" indent="-171450">
              <a:buFont typeface="Arial" panose="020B0604020202020204" pitchFamily="34" charset="0"/>
              <a:buChar char="•"/>
              <a:defRPr/>
            </a:pP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Support for citizens to become partners in a research team undertaking a new research study or synthesizing what’s known from all studies addressing the same question</a:t>
            </a:r>
            <a:endParaRPr lang="en-US" sz="1100" dirty="0">
              <a:solidFill>
                <a:srgbClr val="254776"/>
              </a:solidFill>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DC046F28-90DD-CC41-914C-C623F20F17A6}"/>
              </a:ext>
            </a:extLst>
          </p:cNvPr>
          <p:cNvSpPr txBox="1"/>
          <p:nvPr/>
        </p:nvSpPr>
        <p:spPr>
          <a:xfrm>
            <a:off x="9202754" y="2957422"/>
            <a:ext cx="2772000" cy="3168000"/>
          </a:xfrm>
          <a:prstGeom prst="rect">
            <a:avLst/>
          </a:prstGeom>
          <a:noFill/>
        </p:spPr>
        <p:txBody>
          <a:bodyPr wrap="square">
            <a:spAutoFit/>
          </a:bodyPr>
          <a:lstStyle/>
          <a:p>
            <a:pPr marL="171450" indent="-171450">
              <a:buFont typeface="Arial" panose="020B0604020202020204" pitchFamily="34" charset="0"/>
              <a:buChar char="•"/>
              <a:defRPr/>
            </a:pPr>
            <a:r>
              <a:rPr lang="en-US" sz="1100" dirty="0">
                <a:solidFill>
                  <a:srgbClr val="254776"/>
                </a:solidFill>
                <a:latin typeface="Arial" panose="020B0604020202020204" pitchFamily="34" charset="0"/>
                <a:cs typeface="Arial" panose="020B0604020202020204" pitchFamily="34" charset="0"/>
              </a:rPr>
              <a:t>L</a:t>
            </a:r>
            <a:r>
              <a:rPr kumimoji="0" lang="en-US" sz="11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aws</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that require products, services and information to be evidence-</a:t>
            </a:r>
            <a:r>
              <a:rPr lang="en-US" sz="1100" dirty="0">
                <a:solidFill>
                  <a:srgbClr val="254776"/>
                </a:solidFill>
                <a:latin typeface="Arial" panose="020B0604020202020204" pitchFamily="34" charset="0"/>
                <a:cs typeface="Arial" panose="020B0604020202020204" pitchFamily="34" charset="0"/>
              </a:rPr>
              <a:t>based (and </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make it illegal to spread </a:t>
            </a:r>
            <a:r>
              <a:rPr lang="en-US" sz="1100" dirty="0">
                <a:solidFill>
                  <a:srgbClr val="254776"/>
                </a:solidFill>
                <a:latin typeface="Arial" panose="020B0604020202020204" pitchFamily="34" charset="0"/>
                <a:cs typeface="Arial" panose="020B0604020202020204" pitchFamily="34" charset="0"/>
              </a:rPr>
              <a:t>mis</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information</a:t>
            </a:r>
            <a:r>
              <a:rPr lang="en-US" sz="1100" dirty="0">
                <a:solidFill>
                  <a:srgbClr val="254776"/>
                </a:solidFill>
                <a:latin typeface="Arial" panose="020B0604020202020204" pitchFamily="34" charset="0"/>
                <a:cs typeface="Arial" panose="020B0604020202020204" pitchFamily="34" charset="0"/>
              </a:rPr>
              <a:t>)</a:t>
            </a:r>
          </a:p>
          <a:p>
            <a:pPr marL="171450" indent="-171450">
              <a:buFont typeface="Arial" panose="020B0604020202020204" pitchFamily="34" charset="0"/>
              <a:buChar char="•"/>
              <a:defRPr/>
            </a:pP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Rewards for businesses advertising evidence-based products, services and information (</a:t>
            </a:r>
            <a:r>
              <a:rPr lang="en-US" sz="1100" dirty="0">
                <a:solidFill>
                  <a:srgbClr val="254776"/>
                </a:solidFill>
                <a:latin typeface="Arial" panose="020B0604020202020204" pitchFamily="34" charset="0"/>
                <a:cs typeface="Arial" panose="020B0604020202020204" pitchFamily="34" charset="0"/>
              </a:rPr>
              <a:t>and penalties for not)</a:t>
            </a:r>
            <a:endPar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defRPr/>
            </a:pP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Algorithms for big tech companies presenting products, services and information in part based on supporting evidence (and for limiting the spread of misinformation</a:t>
            </a:r>
          </a:p>
          <a:p>
            <a:pPr marL="171450" indent="-171450">
              <a:buFont typeface="Arial" panose="020B0604020202020204" pitchFamily="34" charset="0"/>
              <a:buChar char="•"/>
              <a:defRPr/>
            </a:pPr>
            <a:r>
              <a:rPr lang="en-US" sz="1100" dirty="0">
                <a:solidFill>
                  <a:srgbClr val="254776"/>
                </a:solidFill>
                <a:latin typeface="Arial" panose="020B0604020202020204" pitchFamily="34" charset="0"/>
                <a:cs typeface="Arial" panose="020B0604020202020204" pitchFamily="34" charset="0"/>
              </a:rPr>
              <a:t>U</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sing </a:t>
            </a:r>
            <a:r>
              <a:rPr lang="en-US" sz="1100" dirty="0">
                <a:solidFill>
                  <a:srgbClr val="254776"/>
                </a:solidFill>
                <a:latin typeface="Arial" panose="020B0604020202020204" pitchFamily="34" charset="0"/>
                <a:cs typeface="Arial" panose="020B0604020202020204" pitchFamily="34" charset="0"/>
              </a:rPr>
              <a:t>‘</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nudge</a:t>
            </a:r>
            <a:r>
              <a:rPr lang="en-US" sz="1100" dirty="0">
                <a:solidFill>
                  <a:srgbClr val="254776"/>
                </a:solidFill>
                <a:latin typeface="Arial" panose="020B0604020202020204" pitchFamily="34" charset="0"/>
                <a:cs typeface="Arial" panose="020B0604020202020204" pitchFamily="34" charset="0"/>
              </a:rPr>
              <a:t>’</a:t>
            </a:r>
            <a:r>
              <a:rPr kumimoji="0" lang="en-US"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strategies to steer citizens towards evidence-based choices, while still allowing them to go look at other choices too (e.g., automatic enrolments, product placements, symbols or ‘kitemarks’)</a:t>
            </a:r>
          </a:p>
        </p:txBody>
      </p:sp>
      <p:sp>
        <p:nvSpPr>
          <p:cNvPr id="11" name="TextBox 10">
            <a:extLst>
              <a:ext uri="{FF2B5EF4-FFF2-40B4-BE49-F238E27FC236}">
                <a16:creationId xmlns:a16="http://schemas.microsoft.com/office/drawing/2014/main" id="{3D7E6534-0DEC-CAC7-31D5-8C3F63F73B0E}"/>
              </a:ext>
            </a:extLst>
          </p:cNvPr>
          <p:cNvSpPr txBox="1"/>
          <p:nvPr/>
        </p:nvSpPr>
        <p:spPr>
          <a:xfrm>
            <a:off x="3393516" y="1984230"/>
            <a:ext cx="2290841" cy="861774"/>
          </a:xfrm>
          <a:prstGeom prst="rect">
            <a:avLst/>
          </a:prstGeom>
          <a:noFill/>
        </p:spPr>
        <p:txBody>
          <a:bodyPr wrap="square">
            <a:spAutoFit/>
          </a:bodyPr>
          <a:lstStyle/>
          <a:p>
            <a:pPr algn="ctr">
              <a:lnSpc>
                <a:spcPts val="1480"/>
              </a:lnSpc>
              <a:defRPr/>
            </a:pPr>
            <a:r>
              <a:rPr lang="en-US" sz="1300" dirty="0">
                <a:solidFill>
                  <a:srgbClr val="254776"/>
                </a:solidFill>
                <a:latin typeface="Arial" panose="020B0604020202020204" pitchFamily="34" charset="0"/>
                <a:cs typeface="Arial" panose="020B0604020202020204" pitchFamily="34" charset="0"/>
              </a:rPr>
              <a:t>Make</a:t>
            </a:r>
            <a:r>
              <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evidence available to citizens when they are making</a:t>
            </a:r>
            <a:r>
              <a:rPr lang="en-US" sz="1300" dirty="0">
                <a:solidFill>
                  <a:srgbClr val="254776"/>
                </a:solidFill>
                <a:latin typeface="Arial" panose="020B0604020202020204" pitchFamily="34" charset="0"/>
                <a:cs typeface="Arial" panose="020B0604020202020204" pitchFamily="34" charset="0"/>
              </a:rPr>
              <a:t> </a:t>
            </a:r>
            <a:r>
              <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choices</a:t>
            </a: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CA7B490-D6F9-D2CB-90C3-BC29CC06811B}"/>
              </a:ext>
            </a:extLst>
          </p:cNvPr>
          <p:cNvSpPr txBox="1"/>
          <p:nvPr/>
        </p:nvSpPr>
        <p:spPr>
          <a:xfrm>
            <a:off x="6292858" y="1984230"/>
            <a:ext cx="2440444" cy="1054135"/>
          </a:xfrm>
          <a:prstGeom prst="rect">
            <a:avLst/>
          </a:prstGeom>
          <a:noFill/>
        </p:spPr>
        <p:txBody>
          <a:bodyPr wrap="square">
            <a:spAutoFit/>
          </a:bodyPr>
          <a:lstStyle/>
          <a:p>
            <a:pPr marL="177800" marR="0" lvl="0" algn="ctr" defTabSz="609585" rtl="0" eaLnBrk="1" fontAlgn="auto" latinLnBrk="0" hangingPunct="1">
              <a:lnSpc>
                <a:spcPts val="1480"/>
              </a:lnSpc>
              <a:spcBef>
                <a:spcPts val="0"/>
              </a:spcBef>
              <a:spcAft>
                <a:spcPts val="0"/>
              </a:spcAft>
              <a:buClrTx/>
              <a:buSzTx/>
              <a:tabLst/>
              <a:defRPr/>
            </a:pPr>
            <a:r>
              <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Engage citizens in asking questions and answering them (with new research or with existing evidence)</a:t>
            </a: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8815D4-6927-8FA0-20EC-798A4784594E}"/>
              </a:ext>
            </a:extLst>
          </p:cNvPr>
          <p:cNvSpPr txBox="1"/>
          <p:nvPr/>
        </p:nvSpPr>
        <p:spPr>
          <a:xfrm>
            <a:off x="9413601" y="1984230"/>
            <a:ext cx="2211756" cy="669414"/>
          </a:xfrm>
          <a:prstGeom prst="rect">
            <a:avLst/>
          </a:prstGeom>
          <a:noFill/>
        </p:spPr>
        <p:txBody>
          <a:bodyPr wrap="square">
            <a:spAutoFit/>
          </a:bodyPr>
          <a:lstStyle/>
          <a:p>
            <a:pPr marL="177800" marR="0" lvl="0" algn="ctr" defTabSz="609585" rtl="0" eaLnBrk="1" fontAlgn="auto" latinLnBrk="0" hangingPunct="1">
              <a:lnSpc>
                <a:spcPts val="1480"/>
              </a:lnSpc>
              <a:spcBef>
                <a:spcPts val="0"/>
              </a:spcBef>
              <a:spcAft>
                <a:spcPts val="0"/>
              </a:spcAft>
              <a:buClrTx/>
              <a:buSzTx/>
              <a:tabLst/>
              <a:defRPr/>
            </a:pPr>
            <a:r>
              <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Make evidence-based choices the default or easy option</a:t>
            </a:r>
            <a:endParaRPr lang="en-US" sz="1300" dirty="0">
              <a:solidFill>
                <a:srgbClr val="254776"/>
              </a:solidFill>
              <a:latin typeface="Arial" panose="020B0604020202020204" pitchFamily="34" charset="0"/>
              <a:cs typeface="Arial" panose="020B0604020202020204" pitchFamily="34" charset="0"/>
            </a:endParaRPr>
          </a:p>
        </p:txBody>
      </p:sp>
      <p:pic>
        <p:nvPicPr>
          <p:cNvPr id="25" name="Picture 24">
            <a:extLst>
              <a:ext uri="{FF2B5EF4-FFF2-40B4-BE49-F238E27FC236}">
                <a16:creationId xmlns:a16="http://schemas.microsoft.com/office/drawing/2014/main" id="{424A876C-B737-7882-EAD5-5D2BC85DB1C0}"/>
              </a:ext>
            </a:extLst>
          </p:cNvPr>
          <p:cNvPicPr>
            <a:picLocks noChangeAspect="1"/>
          </p:cNvPicPr>
          <p:nvPr/>
        </p:nvPicPr>
        <p:blipFill>
          <a:blip r:embed="rId3" cstate="email">
            <a:alphaModFix amt="20000"/>
            <a:extLst>
              <a:ext uri="{28A0092B-C50C-407E-A947-70E740481C1C}">
                <a14:useLocalDpi xmlns:a14="http://schemas.microsoft.com/office/drawing/2010/main"/>
              </a:ext>
            </a:extLst>
          </a:blip>
          <a:stretch>
            <a:fillRect/>
          </a:stretch>
        </p:blipFill>
        <p:spPr>
          <a:xfrm>
            <a:off x="395177" y="1571905"/>
            <a:ext cx="5700823" cy="328433"/>
          </a:xfrm>
          <a:prstGeom prst="rect">
            <a:avLst/>
          </a:prstGeom>
          <a:noFill/>
        </p:spPr>
      </p:pic>
      <p:pic>
        <p:nvPicPr>
          <p:cNvPr id="26" name="Picture 25">
            <a:extLst>
              <a:ext uri="{FF2B5EF4-FFF2-40B4-BE49-F238E27FC236}">
                <a16:creationId xmlns:a16="http://schemas.microsoft.com/office/drawing/2014/main" id="{FD226A85-2441-C61C-DF5C-BB7354D4F8DF}"/>
              </a:ext>
            </a:extLst>
          </p:cNvPr>
          <p:cNvPicPr>
            <a:picLocks noChangeAspect="1"/>
          </p:cNvPicPr>
          <p:nvPr/>
        </p:nvPicPr>
        <p:blipFill>
          <a:blip r:embed="rId3" cstate="email">
            <a:alphaModFix amt="20000"/>
            <a:extLst>
              <a:ext uri="{28A0092B-C50C-407E-A947-70E740481C1C}">
                <a14:useLocalDpi xmlns:a14="http://schemas.microsoft.com/office/drawing/2010/main"/>
              </a:ext>
            </a:extLst>
          </a:blip>
          <a:stretch>
            <a:fillRect/>
          </a:stretch>
        </p:blipFill>
        <p:spPr>
          <a:xfrm rot="10800000">
            <a:off x="5865396" y="1509110"/>
            <a:ext cx="5700823" cy="328433"/>
          </a:xfrm>
          <a:prstGeom prst="rect">
            <a:avLst/>
          </a:prstGeom>
          <a:noFill/>
        </p:spPr>
      </p:pic>
      <p:pic>
        <p:nvPicPr>
          <p:cNvPr id="27" name="Picture 26" descr="Icon&#10;&#10;Description automatically generated">
            <a:extLst>
              <a:ext uri="{FF2B5EF4-FFF2-40B4-BE49-F238E27FC236}">
                <a16:creationId xmlns:a16="http://schemas.microsoft.com/office/drawing/2014/main" id="{64B4D2A9-A379-736C-F9F7-16269AD426B9}"/>
              </a:ext>
            </a:extLst>
          </p:cNvPr>
          <p:cNvPicPr>
            <a:picLocks noChangeAspect="1"/>
          </p:cNvPicPr>
          <p:nvPr/>
        </p:nvPicPr>
        <p:blipFill rotWithShape="1">
          <a:blip r:embed="rId4" cstate="email">
            <a:alphaModFix/>
            <a:extLst>
              <a:ext uri="{28A0092B-C50C-407E-A947-70E740481C1C}">
                <a14:useLocalDpi xmlns:a14="http://schemas.microsoft.com/office/drawing/2010/main"/>
              </a:ext>
            </a:extLst>
          </a:blip>
          <a:srcRect/>
          <a:stretch/>
        </p:blipFill>
        <p:spPr>
          <a:xfrm>
            <a:off x="1378808" y="1231489"/>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29" name="Picture 28" descr="Icon&#10;&#10;Description automatically generated">
            <a:extLst>
              <a:ext uri="{FF2B5EF4-FFF2-40B4-BE49-F238E27FC236}">
                <a16:creationId xmlns:a16="http://schemas.microsoft.com/office/drawing/2014/main" id="{1295644E-BE79-5669-FEA4-95D9C92356FB}"/>
              </a:ext>
            </a:extLst>
          </p:cNvPr>
          <p:cNvPicPr>
            <a:picLocks noChangeAspect="1"/>
          </p:cNvPicPr>
          <p:nvPr/>
        </p:nvPicPr>
        <p:blipFill rotWithShape="1">
          <a:blip r:embed="rId5" cstate="email">
            <a:alphaModFix/>
            <a:extLst>
              <a:ext uri="{28A0092B-C50C-407E-A947-70E740481C1C}">
                <a14:useLocalDpi xmlns:a14="http://schemas.microsoft.com/office/drawing/2010/main"/>
              </a:ext>
            </a:extLst>
          </a:blip>
          <a:srcRect/>
          <a:stretch/>
        </p:blipFill>
        <p:spPr>
          <a:xfrm>
            <a:off x="4362825" y="1231489"/>
            <a:ext cx="709316" cy="736780"/>
          </a:xfrm>
          <a:prstGeom prst="rect">
            <a:avLst/>
          </a:prstGeom>
          <a:solidFill>
            <a:srgbClr val="FFC75D">
              <a:alpha val="6000"/>
            </a:srgbClr>
          </a:solidFill>
          <a:effectLst>
            <a:glow>
              <a:schemeClr val="accent1">
                <a:alpha val="40000"/>
              </a:schemeClr>
            </a:glow>
            <a:outerShdw blurRad="50800" dist="50800" dir="5400000" algn="ctr" rotWithShape="0">
              <a:srgbClr val="000000">
                <a:alpha val="0"/>
              </a:srgbClr>
            </a:outerShdw>
            <a:softEdge rad="0"/>
          </a:effectLst>
        </p:spPr>
      </p:pic>
      <p:pic>
        <p:nvPicPr>
          <p:cNvPr id="31" name="Picture 30" descr="Icon&#10;&#10;Description automatically generated">
            <a:extLst>
              <a:ext uri="{FF2B5EF4-FFF2-40B4-BE49-F238E27FC236}">
                <a16:creationId xmlns:a16="http://schemas.microsoft.com/office/drawing/2014/main" id="{6D8280CA-022B-DA55-7F4E-DB1D78B59350}"/>
              </a:ext>
            </a:extLst>
          </p:cNvPr>
          <p:cNvPicPr>
            <a:picLocks noChangeAspect="1"/>
          </p:cNvPicPr>
          <p:nvPr/>
        </p:nvPicPr>
        <p:blipFill rotWithShape="1">
          <a:blip r:embed="rId4" cstate="email">
            <a:alphaModFix/>
            <a:extLst>
              <a:ext uri="{28A0092B-C50C-407E-A947-70E740481C1C}">
                <a14:useLocalDpi xmlns:a14="http://schemas.microsoft.com/office/drawing/2010/main"/>
              </a:ext>
            </a:extLst>
          </a:blip>
          <a:srcRect/>
          <a:stretch/>
        </p:blipFill>
        <p:spPr>
          <a:xfrm>
            <a:off x="7346842" y="1231489"/>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32" name="Picture 31" descr="Icon&#10;&#10;Description automatically generated">
            <a:extLst>
              <a:ext uri="{FF2B5EF4-FFF2-40B4-BE49-F238E27FC236}">
                <a16:creationId xmlns:a16="http://schemas.microsoft.com/office/drawing/2014/main" id="{122587EE-F623-7D5A-D6C5-2E3759F242DA}"/>
              </a:ext>
            </a:extLst>
          </p:cNvPr>
          <p:cNvPicPr>
            <a:picLocks noChangeAspect="1"/>
          </p:cNvPicPr>
          <p:nvPr/>
        </p:nvPicPr>
        <p:blipFill rotWithShape="1">
          <a:blip r:embed="rId4" cstate="email">
            <a:alphaModFix/>
            <a:extLst>
              <a:ext uri="{28A0092B-C50C-407E-A947-70E740481C1C}">
                <a14:useLocalDpi xmlns:a14="http://schemas.microsoft.com/office/drawing/2010/main"/>
              </a:ext>
            </a:extLst>
          </a:blip>
          <a:srcRect/>
          <a:stretch/>
        </p:blipFill>
        <p:spPr>
          <a:xfrm>
            <a:off x="10330860" y="1231489"/>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sp>
        <p:nvSpPr>
          <p:cNvPr id="33" name="Rounded Rectangular Callout 32">
            <a:extLst>
              <a:ext uri="{FF2B5EF4-FFF2-40B4-BE49-F238E27FC236}">
                <a16:creationId xmlns:a16="http://schemas.microsoft.com/office/drawing/2014/main" id="{BC44EBAC-537C-2DDF-39B3-7FBF27D849E9}"/>
              </a:ext>
            </a:extLst>
          </p:cNvPr>
          <p:cNvSpPr/>
          <p:nvPr/>
        </p:nvSpPr>
        <p:spPr>
          <a:xfrm>
            <a:off x="3162459" y="4991914"/>
            <a:ext cx="2748195"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ts val="1220"/>
              </a:lnSpc>
            </a:pPr>
            <a:r>
              <a:rPr lang="en-CA" sz="1100" dirty="0">
                <a:solidFill>
                  <a:srgbClr val="254776"/>
                </a:solidFill>
              </a:rPr>
              <a:t>I often tell my fellow citizen leaders: Google is a great place to go to pick a restaurant or learn more about a public figure; it poses real challenges if you’re looking for best evidence to make an important decision</a:t>
            </a:r>
          </a:p>
        </p:txBody>
      </p:sp>
      <p:sp>
        <p:nvSpPr>
          <p:cNvPr id="34" name="Rounded Rectangular Callout 33">
            <a:extLst>
              <a:ext uri="{FF2B5EF4-FFF2-40B4-BE49-F238E27FC236}">
                <a16:creationId xmlns:a16="http://schemas.microsoft.com/office/drawing/2014/main" id="{192367A6-4DA4-0E6B-28DD-45A1C0C64E7D}"/>
              </a:ext>
            </a:extLst>
          </p:cNvPr>
          <p:cNvSpPr/>
          <p:nvPr/>
        </p:nvSpPr>
        <p:spPr>
          <a:xfrm flipH="1">
            <a:off x="6133787" y="4991914"/>
            <a:ext cx="2751009"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ts val="1220"/>
              </a:lnSpc>
            </a:pPr>
            <a:r>
              <a:rPr lang="en-CA" sz="1100" dirty="0">
                <a:solidFill>
                  <a:srgbClr val="254776"/>
                </a:solidFill>
              </a:rPr>
              <a:t>While this approach sounds promising, those of us working in citizen-serving NGOs have come to realize that declining trust in government and business leaders has led to rising concerns about this approach among citizens</a:t>
            </a:r>
          </a:p>
        </p:txBody>
      </p:sp>
      <p:sp>
        <p:nvSpPr>
          <p:cNvPr id="35" name="Title 14">
            <a:extLst>
              <a:ext uri="{FF2B5EF4-FFF2-40B4-BE49-F238E27FC236}">
                <a16:creationId xmlns:a16="http://schemas.microsoft.com/office/drawing/2014/main" id="{DA70F3ED-C9CF-3819-9BB1-731BA82F54FE}"/>
              </a:ext>
            </a:extLst>
          </p:cNvPr>
          <p:cNvSpPr txBox="1">
            <a:spLocks/>
          </p:cNvSpPr>
          <p:nvPr/>
        </p:nvSpPr>
        <p:spPr>
          <a:xfrm>
            <a:off x="267858" y="97077"/>
            <a:ext cx="8352035"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US" b="1" kern="0" dirty="0">
                <a:solidFill>
                  <a:srgbClr val="234776"/>
                </a:solidFill>
                <a:latin typeface="Arial"/>
                <a:cs typeface="Arial" panose="020B0604020202020204" pitchFamily="34" charset="0"/>
                <a:sym typeface="Arial"/>
              </a:rPr>
              <a:t>3</a:t>
            </a:r>
            <a:r>
              <a:rPr kumimoji="0" lang="en-US"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US" i="0" strike="noStrike" kern="0" cap="none" spc="0" normalizeH="0" baseline="0" noProof="0" dirty="0">
                <a:ln>
                  <a:noFill/>
                </a:ln>
                <a:solidFill>
                  <a:srgbClr val="234776"/>
                </a:solidFill>
                <a:effectLst/>
                <a:uLnTx/>
                <a:uFillTx/>
                <a:latin typeface="Arial"/>
                <a:cs typeface="Arial" panose="020B0604020202020204" pitchFamily="34" charset="0"/>
                <a:sym typeface="Arial"/>
              </a:rPr>
              <a:t> These are early days in understanding ‘what works’ in </a:t>
            </a:r>
          </a:p>
          <a:p>
            <a:pPr defTabSz="914400" hangingPunct="0">
              <a:spcBef>
                <a:spcPts val="0"/>
              </a:spcBef>
              <a:defRPr/>
            </a:pPr>
            <a:r>
              <a:rPr lang="en-US" kern="0" dirty="0">
                <a:solidFill>
                  <a:srgbClr val="234776"/>
                </a:solidFill>
                <a:latin typeface="Arial"/>
                <a:cs typeface="Arial" panose="020B0604020202020204" pitchFamily="34" charset="0"/>
                <a:sym typeface="Arial"/>
              </a:rPr>
              <a:t>      </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putting evidence at the centre for everyday life</a:t>
            </a:r>
            <a:endParaRPr lang="en-CA" kern="0" dirty="0">
              <a:solidFill>
                <a:srgbClr val="FF0000"/>
              </a:solidFill>
              <a:latin typeface="Arial"/>
              <a:cs typeface="Arial" panose="020B0604020202020204" pitchFamily="34" charset="0"/>
              <a:sym typeface="Arial"/>
            </a:endParaRPr>
          </a:p>
        </p:txBody>
      </p:sp>
      <p:sp>
        <p:nvSpPr>
          <p:cNvPr id="3" name="TextBox 2">
            <a:extLst>
              <a:ext uri="{FF2B5EF4-FFF2-40B4-BE49-F238E27FC236}">
                <a16:creationId xmlns:a16="http://schemas.microsoft.com/office/drawing/2014/main" id="{FC73DC16-9DAB-52C0-43F5-EC543B82054D}"/>
              </a:ext>
            </a:extLst>
          </p:cNvPr>
          <p:cNvSpPr txBox="1"/>
          <p:nvPr/>
        </p:nvSpPr>
        <p:spPr>
          <a:xfrm>
            <a:off x="9009447" y="977573"/>
            <a:ext cx="2715808" cy="253916"/>
          </a:xfrm>
          <a:prstGeom prst="rect">
            <a:avLst/>
          </a:prstGeom>
          <a:noFill/>
        </p:spPr>
        <p:txBody>
          <a:bodyPr wrap="none" rtlCol="0">
            <a:spAutoFit/>
          </a:bodyPr>
          <a:lstStyle/>
          <a:p>
            <a:r>
              <a:rPr lang="en-US" sz="1050" i="1" dirty="0">
                <a:solidFill>
                  <a:srgbClr val="254776"/>
                </a:solidFill>
              </a:rPr>
              <a:t>Note: full version available in Update 2023</a:t>
            </a:r>
          </a:p>
        </p:txBody>
      </p:sp>
      <p:sp>
        <p:nvSpPr>
          <p:cNvPr id="5" name="TextBox 4">
            <a:extLst>
              <a:ext uri="{FF2B5EF4-FFF2-40B4-BE49-F238E27FC236}">
                <a16:creationId xmlns:a16="http://schemas.microsoft.com/office/drawing/2014/main" id="{9014A746-5FA5-704A-AA69-1085FCD1F80A}"/>
              </a:ext>
            </a:extLst>
          </p:cNvPr>
          <p:cNvSpPr txBox="1"/>
          <p:nvPr/>
        </p:nvSpPr>
        <p:spPr>
          <a:xfrm>
            <a:off x="8254635" y="6325161"/>
            <a:ext cx="3937365" cy="457048"/>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All rights reserved. This work is licensed under a Creative Commons Attribution-</a:t>
            </a:r>
            <a:r>
              <a:rPr lang="en-CA" sz="790" b="0" i="1" strike="noStrike" dirty="0" err="1">
                <a:solidFill>
                  <a:schemeClr val="tx1">
                    <a:lumMod val="75000"/>
                  </a:schemeClr>
                </a:solidFill>
                <a:effectLst/>
                <a:latin typeface="Roboto" panose="020F0502020204030204" pitchFamily="34" charset="0"/>
              </a:rPr>
              <a:t>NonCommercial</a:t>
            </a:r>
            <a:r>
              <a:rPr lang="en-CA" sz="790" b="0" i="1" strike="noStrike" dirty="0">
                <a:solidFill>
                  <a:schemeClr val="tx1">
                    <a:lumMod val="75000"/>
                  </a:schemeClr>
                </a:solidFill>
                <a:effectLst/>
                <a:latin typeface="Roboto" panose="020F0502020204030204" pitchFamily="34" charset="0"/>
              </a:rPr>
              <a:t>-</a:t>
            </a:r>
            <a:r>
              <a:rPr lang="en-CA" sz="790" b="0" i="1" strike="noStrike" dirty="0" err="1">
                <a:solidFill>
                  <a:schemeClr val="tx1">
                    <a:lumMod val="75000"/>
                  </a:schemeClr>
                </a:solidFill>
                <a:effectLst/>
                <a:latin typeface="Roboto" panose="020F0502020204030204" pitchFamily="34" charset="0"/>
              </a:rPr>
              <a:t>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Tree>
    <p:extLst>
      <p:ext uri="{BB962C8B-B14F-4D97-AF65-F5344CB8AC3E}">
        <p14:creationId xmlns:p14="http://schemas.microsoft.com/office/powerpoint/2010/main" val="2488380436"/>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32409</TotalTime>
  <Words>832</Words>
  <Application>Microsoft Macintosh PowerPoint</Application>
  <PresentationFormat>Widescreen</PresentationFormat>
  <Paragraphs>49</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Courier New</vt:lpstr>
      <vt:lpstr>Helvetica</vt:lpstr>
      <vt:lpstr>Roboto</vt:lpstr>
      <vt:lpstr>Wingdings</vt:lpstr>
      <vt:lpstr>McMaster Brighter World Theme</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311</cp:revision>
  <cp:lastPrinted>2017-06-06T20:04:49Z</cp:lastPrinted>
  <dcterms:created xsi:type="dcterms:W3CDTF">2017-04-21T15:41:45Z</dcterms:created>
  <dcterms:modified xsi:type="dcterms:W3CDTF">2023-02-10T14:01:33Z</dcterms:modified>
</cp:coreProperties>
</file>