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91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FEB714"/>
    <a:srgbClr val="FFC057"/>
    <a:srgbClr val="6AA855"/>
    <a:srgbClr val="CC76A6"/>
    <a:srgbClr val="6FC0D3"/>
    <a:srgbClr val="8DD2E5"/>
    <a:srgbClr val="8DC758"/>
    <a:srgbClr val="99CC67"/>
    <a:srgbClr val="E7E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99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464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2/10/23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296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4">
            <a:extLst>
              <a:ext uri="{FF2B5EF4-FFF2-40B4-BE49-F238E27FC236}">
                <a16:creationId xmlns:a16="http://schemas.microsoft.com/office/drawing/2014/main" id="{4B9202D2-E69F-FF0E-C864-69A05EC12EDF}"/>
              </a:ext>
            </a:extLst>
          </p:cNvPr>
          <p:cNvSpPr txBox="1">
            <a:spLocks/>
          </p:cNvSpPr>
          <p:nvPr/>
        </p:nvSpPr>
        <p:spPr>
          <a:xfrm>
            <a:off x="267858" y="97077"/>
            <a:ext cx="8619154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2</a:t>
            </a:r>
            <a:r>
              <a:rPr kumimoji="0" lang="en-CA" b="1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.2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One possible model for improving coordination:</a:t>
            </a:r>
            <a:b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</a:b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     Use funding as a lever for change</a:t>
            </a:r>
          </a:p>
          <a:p>
            <a:pPr defTabSz="914400" hangingPunct="0">
              <a:spcBef>
                <a:spcPts val="0"/>
              </a:spcBef>
              <a:defRPr/>
            </a:pPr>
            <a:r>
              <a:rPr lang="en-CA" sz="1800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       (better address domestic evidence needs with money saved from research waste)</a:t>
            </a:r>
            <a:endParaRPr lang="en-CA" sz="1800" kern="0" dirty="0">
              <a:solidFill>
                <a:srgbClr val="FF0000"/>
              </a:solidFill>
              <a:latin typeface="Arial"/>
              <a:cs typeface="Arial" panose="020B0604020202020204" pitchFamily="34" charset="0"/>
              <a:sym typeface="Arial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CAAD888-E111-F5C8-DC4F-A4B210760CBE}"/>
              </a:ext>
            </a:extLst>
          </p:cNvPr>
          <p:cNvGrpSpPr/>
          <p:nvPr/>
        </p:nvGrpSpPr>
        <p:grpSpPr>
          <a:xfrm>
            <a:off x="223569" y="1231489"/>
            <a:ext cx="3639791" cy="3639791"/>
            <a:chOff x="185974" y="1455646"/>
            <a:chExt cx="3639791" cy="3639791"/>
          </a:xfrm>
        </p:grpSpPr>
        <p:pic>
          <p:nvPicPr>
            <p:cNvPr id="7" name="Picture 6" descr="Icon&#10;&#10;Description automatically generated">
              <a:extLst>
                <a:ext uri="{FF2B5EF4-FFF2-40B4-BE49-F238E27FC236}">
                  <a16:creationId xmlns:a16="http://schemas.microsoft.com/office/drawing/2014/main" id="{DEFD2E9B-ED80-6143-B60C-5C56924D7B4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85974" y="1455646"/>
              <a:ext cx="3639791" cy="3639791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8D4D704-5A57-2B31-1043-F54478F85DD2}"/>
                </a:ext>
              </a:extLst>
            </p:cNvPr>
            <p:cNvSpPr/>
            <p:nvPr/>
          </p:nvSpPr>
          <p:spPr>
            <a:xfrm rot="11511933">
              <a:off x="639077" y="1899872"/>
              <a:ext cx="2731496" cy="273149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/>
              </a:prstTxWarp>
              <a:spAutoFit/>
            </a:bodyPr>
            <a:lstStyle/>
            <a:p>
              <a:pPr algn="ctr"/>
              <a:r>
                <a:rPr lang="en-US" sz="1200" b="1" cap="none" spc="0" dirty="0">
                  <a:ln w="0"/>
                  <a:solidFill>
                    <a:srgbClr val="254776"/>
                  </a:solidFill>
                  <a:effectLst/>
                </a:rPr>
                <a:t>Funders and donors</a:t>
              </a: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F0ECED4-AC0A-4B2D-03F2-D1A21F93FF47}"/>
                </a:ext>
              </a:extLst>
            </p:cNvPr>
            <p:cNvGrpSpPr/>
            <p:nvPr/>
          </p:nvGrpSpPr>
          <p:grpSpPr>
            <a:xfrm>
              <a:off x="2934421" y="2837858"/>
              <a:ext cx="873957" cy="806419"/>
              <a:chOff x="2934421" y="2837858"/>
              <a:chExt cx="873957" cy="806419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64BB5DC9-1E37-B0B3-7A28-38BC8800C66F}"/>
                  </a:ext>
                </a:extLst>
              </p:cNvPr>
              <p:cNvSpPr/>
              <p:nvPr/>
            </p:nvSpPr>
            <p:spPr>
              <a:xfrm>
                <a:off x="2968190" y="2837858"/>
                <a:ext cx="806419" cy="806419"/>
              </a:xfrm>
              <a:prstGeom prst="ellipse">
                <a:avLst/>
              </a:prstGeom>
              <a:solidFill>
                <a:srgbClr val="CC76A6"/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15100F0-DAAE-C9CC-A431-4D98F124D869}"/>
                  </a:ext>
                </a:extLst>
              </p:cNvPr>
              <p:cNvSpPr txBox="1"/>
              <p:nvPr/>
            </p:nvSpPr>
            <p:spPr>
              <a:xfrm>
                <a:off x="2934421" y="3022715"/>
                <a:ext cx="873957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050" b="1" dirty="0">
                    <a:solidFill>
                      <a:schemeClr val="bg1"/>
                    </a:solidFill>
                  </a:rPr>
                  <a:t>BEST</a:t>
                </a:r>
              </a:p>
              <a:p>
                <a:pPr algn="ctr"/>
                <a:r>
                  <a:rPr lang="en-US" sz="1050" b="1" dirty="0">
                    <a:solidFill>
                      <a:schemeClr val="bg1"/>
                    </a:solidFill>
                  </a:rPr>
                  <a:t>EVIDENCE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0FF990C-81D0-7B99-3623-20D58D504778}"/>
                </a:ext>
              </a:extLst>
            </p:cNvPr>
            <p:cNvGrpSpPr/>
            <p:nvPr/>
          </p:nvGrpSpPr>
          <p:grpSpPr>
            <a:xfrm>
              <a:off x="911838" y="4036340"/>
              <a:ext cx="806419" cy="806419"/>
              <a:chOff x="2968190" y="2847797"/>
              <a:chExt cx="806419" cy="806419"/>
            </a:xfrm>
          </p:grpSpPr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6E63FBA9-0B0A-A905-C0F3-F37F30E13A84}"/>
                  </a:ext>
                </a:extLst>
              </p:cNvPr>
              <p:cNvSpPr/>
              <p:nvPr/>
            </p:nvSpPr>
            <p:spPr>
              <a:xfrm>
                <a:off x="2968190" y="2847797"/>
                <a:ext cx="806419" cy="806419"/>
              </a:xfrm>
              <a:prstGeom prst="ellipse">
                <a:avLst/>
              </a:prstGeom>
              <a:solidFill>
                <a:srgbClr val="99CC66"/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9633036-3857-022F-EA90-8269E159C558}"/>
                  </a:ext>
                </a:extLst>
              </p:cNvPr>
              <p:cNvSpPr txBox="1"/>
              <p:nvPr/>
            </p:nvSpPr>
            <p:spPr>
              <a:xfrm>
                <a:off x="2976101" y="3132044"/>
                <a:ext cx="790601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050" b="1" dirty="0">
                    <a:solidFill>
                      <a:schemeClr val="bg1"/>
                    </a:solidFill>
                  </a:rPr>
                  <a:t>IMPACTS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22A1903C-E275-9551-6AFB-B6F2E39338DD}"/>
                </a:ext>
              </a:extLst>
            </p:cNvPr>
            <p:cNvGrpSpPr/>
            <p:nvPr/>
          </p:nvGrpSpPr>
          <p:grpSpPr>
            <a:xfrm>
              <a:off x="902718" y="1687000"/>
              <a:ext cx="806419" cy="806419"/>
              <a:chOff x="2968190" y="2847797"/>
              <a:chExt cx="806419" cy="806419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64D41873-6943-DE0C-0744-E33113FD065A}"/>
                  </a:ext>
                </a:extLst>
              </p:cNvPr>
              <p:cNvSpPr/>
              <p:nvPr/>
            </p:nvSpPr>
            <p:spPr>
              <a:xfrm>
                <a:off x="2968190" y="2847797"/>
                <a:ext cx="806419" cy="806419"/>
              </a:xfrm>
              <a:prstGeom prst="ellipse">
                <a:avLst/>
              </a:prstGeom>
              <a:solidFill>
                <a:srgbClr val="8DD2E5"/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9AEA530-F5F0-1FD8-7D3F-419E6DF888DD}"/>
                  </a:ext>
                </a:extLst>
              </p:cNvPr>
              <p:cNvSpPr txBox="1"/>
              <p:nvPr/>
            </p:nvSpPr>
            <p:spPr>
              <a:xfrm>
                <a:off x="3136400" y="2890880"/>
                <a:ext cx="4700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4000" b="1" dirty="0">
                    <a:solidFill>
                      <a:schemeClr val="bg1"/>
                    </a:solidFill>
                  </a:rPr>
                  <a:t>$</a:t>
                </a: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BC3886A-1C4E-E6BB-938F-39A5A3ED1757}"/>
                </a:ext>
              </a:extLst>
            </p:cNvPr>
            <p:cNvSpPr/>
            <p:nvPr/>
          </p:nvSpPr>
          <p:spPr>
            <a:xfrm rot="18294229">
              <a:off x="740042" y="1863260"/>
              <a:ext cx="2663343" cy="266334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/>
              </a:prstTxWarp>
              <a:spAutoFit/>
            </a:bodyPr>
            <a:lstStyle/>
            <a:p>
              <a:pPr algn="ctr"/>
              <a:r>
                <a:rPr lang="en-US" sz="800" b="1" cap="none" spc="0" dirty="0">
                  <a:ln w="0"/>
                  <a:solidFill>
                    <a:srgbClr val="254776"/>
                  </a:solidFill>
                  <a:effectLst/>
                </a:rPr>
                <a:t>       </a:t>
              </a:r>
              <a:r>
                <a:rPr lang="en-US" sz="700" b="1" cap="none" spc="0" dirty="0">
                  <a:ln w="0"/>
                  <a:solidFill>
                    <a:srgbClr val="254776"/>
                  </a:solidFill>
                  <a:effectLst/>
                </a:rPr>
                <a:t> </a:t>
              </a:r>
              <a:r>
                <a:rPr lang="en-US" sz="1200" b="1" cap="none" spc="0" dirty="0">
                  <a:ln w="0"/>
                  <a:solidFill>
                    <a:srgbClr val="254776"/>
                  </a:solidFill>
                  <a:effectLst/>
                </a:rPr>
                <a:t>Global public-goods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587F51E-32A1-49EA-3353-7B311D19FD11}"/>
                </a:ext>
              </a:extLst>
            </p:cNvPr>
            <p:cNvSpPr/>
            <p:nvPr/>
          </p:nvSpPr>
          <p:spPr>
            <a:xfrm rot="18397127">
              <a:off x="684491" y="2020911"/>
              <a:ext cx="2581401" cy="258140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/>
              </a:prstTxWarp>
              <a:spAutoFit/>
            </a:bodyPr>
            <a:lstStyle/>
            <a:p>
              <a:pPr algn="ctr"/>
              <a:r>
                <a:rPr lang="en-US" sz="1200" b="1" cap="none" spc="0" dirty="0">
                  <a:ln w="0"/>
                  <a:solidFill>
                    <a:srgbClr val="254776"/>
                  </a:solidFill>
                  <a:effectLst/>
                </a:rPr>
                <a:t>producing teams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B873016-2442-4F63-EB26-E9F1C417A2FE}"/>
                </a:ext>
              </a:extLst>
            </p:cNvPr>
            <p:cNvSpPr/>
            <p:nvPr/>
          </p:nvSpPr>
          <p:spPr>
            <a:xfrm rot="20023529">
              <a:off x="654320" y="1911554"/>
              <a:ext cx="2663343" cy="266334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sz="1200" b="1" cap="none" spc="0" dirty="0">
                  <a:ln w="0"/>
                  <a:solidFill>
                    <a:srgbClr val="254776"/>
                  </a:solidFill>
                  <a:effectLst/>
                </a:rPr>
                <a:t>Domestic evidence-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B77397F-681F-1940-4F3C-EB5BF8AEF0AF}"/>
                </a:ext>
              </a:extLst>
            </p:cNvPr>
            <p:cNvSpPr/>
            <p:nvPr/>
          </p:nvSpPr>
          <p:spPr>
            <a:xfrm rot="20055027">
              <a:off x="738879" y="2065798"/>
              <a:ext cx="2663343" cy="266334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sz="1200" b="1" cap="none" spc="0" dirty="0">
                  <a:ln w="0"/>
                  <a:solidFill>
                    <a:srgbClr val="254776"/>
                  </a:solidFill>
                  <a:effectLst/>
                </a:rPr>
                <a:t>support networks</a:t>
              </a: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C5587590-4BA7-56BE-A81D-041808D7AC4F}"/>
              </a:ext>
            </a:extLst>
          </p:cNvPr>
          <p:cNvSpPr txBox="1"/>
          <p:nvPr/>
        </p:nvSpPr>
        <p:spPr>
          <a:xfrm>
            <a:off x="977582" y="2718440"/>
            <a:ext cx="2124374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CA" sz="16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Use funding as a lever for change</a:t>
            </a:r>
            <a:br>
              <a:rPr kumimoji="0" lang="en-CA" sz="1700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</a:br>
            <a:endParaRPr lang="en-US" sz="1700" dirty="0"/>
          </a:p>
        </p:txBody>
      </p:sp>
      <p:sp>
        <p:nvSpPr>
          <p:cNvPr id="29" name="Rounded Rectangular Callout 28">
            <a:extLst>
              <a:ext uri="{FF2B5EF4-FFF2-40B4-BE49-F238E27FC236}">
                <a16:creationId xmlns:a16="http://schemas.microsoft.com/office/drawing/2014/main" id="{F311ED22-1A60-B5E9-17DE-ADFC1DC530D5}"/>
              </a:ext>
            </a:extLst>
          </p:cNvPr>
          <p:cNvSpPr/>
          <p:nvPr/>
        </p:nvSpPr>
        <p:spPr>
          <a:xfrm flipH="1">
            <a:off x="462302" y="4861527"/>
            <a:ext cx="3134683" cy="1257778"/>
          </a:xfrm>
          <a:prstGeom prst="wedgeRoundRectCallout">
            <a:avLst>
              <a:gd name="adj1" fmla="val -63899"/>
              <a:gd name="adj2" fmla="val -44426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dirty="0">
                <a:solidFill>
                  <a:srgbClr val="254776"/>
                </a:solidFill>
              </a:rPr>
              <a:t>As a group of funders, we have launched some promising pilot projects, but we know we have a long way to go in reducing research waste and in finding ways to collaborate with other funders and to engage impact-oriented evidence producers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60A925E-D47E-9AF0-8682-8470D3D02906}"/>
              </a:ext>
            </a:extLst>
          </p:cNvPr>
          <p:cNvSpPr txBox="1"/>
          <p:nvPr/>
        </p:nvSpPr>
        <p:spPr>
          <a:xfrm>
            <a:off x="4048449" y="1288023"/>
            <a:ext cx="645744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800" b="1" dirty="0">
                <a:solidFill>
                  <a:srgbClr val="6FC0D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Funders and donors</a:t>
            </a:r>
          </a:p>
          <a:p>
            <a:pPr marL="179388" marR="0" lvl="0" indent="-179388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Global funders, national funder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 and donors collectively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commit to supporting an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evolving suite of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living evidence syntheses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addressing periodically and dynamically prioritized questions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(e.g., 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teams – equitably distributed around the globe – addressing Y questions)</a:t>
            </a:r>
          </a:p>
          <a:p>
            <a:pPr marL="179388" marR="0" lvl="0" indent="-179388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Their collaboration could progress</a:t>
            </a:r>
          </a:p>
          <a:p>
            <a:pPr marL="358775" lvl="1" indent="-176213">
              <a:buFont typeface="Courier New" panose="02070309020205020404" pitchFamily="49" charset="0"/>
              <a:buChar char="o"/>
              <a:tabLst>
                <a:tab pos="358775" algn="l"/>
              </a:tabLst>
              <a:defRPr/>
            </a:pP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Share information 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coordinate  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pool funds</a:t>
            </a:r>
          </a:p>
          <a:p>
            <a:pPr marL="179388" marR="0" lvl="0" indent="-179388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They can issue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calls with common standards for teams about:</a:t>
            </a:r>
            <a:endParaRPr lang="en-US" sz="1400" dirty="0">
              <a:solidFill>
                <a:srgbClr val="25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8775" lvl="1" indent="-179388">
              <a:buFont typeface="Courier New" panose="02070309020205020404" pitchFamily="49" charset="0"/>
              <a:buChar char="o"/>
              <a:defRPr/>
            </a:pP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processes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(e.g., machine learning; merit review by decision-makers, evidence intermediaries, and evidence producers; immediate online posting of updates)</a:t>
            </a:r>
            <a:endParaRPr lang="en-US" sz="1400" noProof="0" dirty="0">
              <a:solidFill>
                <a:srgbClr val="25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8775" lvl="1" indent="-179388">
              <a:buFont typeface="Courier New" panose="02070309020205020404" pitchFamily="49" charset="0"/>
              <a:buChar char="o"/>
              <a:defRPr/>
            </a:pP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roducts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(e.g., foreground equity and context considerations; infographics; downloadable data; open-access publishing)</a:t>
            </a:r>
          </a:p>
          <a:p>
            <a:pPr marL="358775" lvl="1" indent="-179388">
              <a:buFont typeface="Courier New" panose="02070309020205020404" pitchFamily="49" charset="0"/>
              <a:buChar char="o"/>
              <a:defRPr/>
            </a:pP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partnerships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(e.g., co-production with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domestic evidence-support 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networks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domestic pools of citizen partners)</a:t>
            </a:r>
          </a:p>
          <a:p>
            <a:pPr marL="179388" lvl="1" indent="-179388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They can measure and manage teams’ performance </a:t>
            </a:r>
            <a:b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(e.g., responsive to needs, agile in finding ways to add value, reliable in quality and timeliness, and partnered with impact-focused domestic evidence-support networks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179388" lvl="1" indent="-179388">
              <a:buFont typeface="Arial" panose="020B0604020202020204" pitchFamily="34" charset="0"/>
              <a:buChar char="•"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Complemented by national 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entities funding </a:t>
            </a:r>
            <a:r>
              <a:rPr lang="en-US" sz="1400" b="1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domestic evidence-support networks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(and global funders and donors helping to fund those based in low- and middle-income countries)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FAB4F8-82EC-989C-CC4B-17E5DCFF5E27}"/>
              </a:ext>
            </a:extLst>
          </p:cNvPr>
          <p:cNvSpPr txBox="1"/>
          <p:nvPr/>
        </p:nvSpPr>
        <p:spPr>
          <a:xfrm>
            <a:off x="9009447" y="977573"/>
            <a:ext cx="27158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rgbClr val="254776"/>
                </a:solidFill>
              </a:rPr>
              <a:t>Note: full version available in Update 2023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E4FC7C-3F30-337A-AECE-99745EF97FBB}"/>
              </a:ext>
            </a:extLst>
          </p:cNvPr>
          <p:cNvSpPr txBox="1"/>
          <p:nvPr/>
        </p:nvSpPr>
        <p:spPr>
          <a:xfrm>
            <a:off x="8254635" y="6325161"/>
            <a:ext cx="3937365" cy="4570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All rights reserved. This work is licensed under a Creative Commons Attribution-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16453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32409</TotalTime>
  <Words>325</Words>
  <Application>Microsoft Macintosh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311</cp:revision>
  <cp:lastPrinted>2017-06-06T20:04:49Z</cp:lastPrinted>
  <dcterms:created xsi:type="dcterms:W3CDTF">2017-04-21T15:41:45Z</dcterms:created>
  <dcterms:modified xsi:type="dcterms:W3CDTF">2023-02-10T13:34:42Z</dcterms:modified>
</cp:coreProperties>
</file>