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1072" r:id="rId2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FEB714"/>
    <a:srgbClr val="FFC057"/>
    <a:srgbClr val="6AA855"/>
    <a:srgbClr val="CC76A6"/>
    <a:srgbClr val="6FC0D3"/>
    <a:srgbClr val="8DD2E5"/>
    <a:srgbClr val="8DC758"/>
    <a:srgbClr val="99CC67"/>
    <a:srgbClr val="E7ED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99" autoAdjust="0"/>
    <p:restoredTop sz="95707" autoAdjust="0"/>
  </p:normalViewPr>
  <p:slideViewPr>
    <p:cSldViewPr snapToGrid="0" snapToObjects="1">
      <p:cViewPr varScale="1">
        <p:scale>
          <a:sx n="128" d="100"/>
          <a:sy n="128" d="100"/>
        </p:scale>
        <p:origin x="464" y="18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2/10/23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30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F053F53-A563-614C-82F3-2A2BC6E1895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2381" y="1676661"/>
            <a:ext cx="12127237" cy="4399648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C820B9E4-4B35-1649-AD5C-478374854BE2}"/>
              </a:ext>
            </a:extLst>
          </p:cNvPr>
          <p:cNvGrpSpPr/>
          <p:nvPr/>
        </p:nvGrpSpPr>
        <p:grpSpPr>
          <a:xfrm>
            <a:off x="2368878" y="2394333"/>
            <a:ext cx="2166419" cy="2967766"/>
            <a:chOff x="2401260" y="2334025"/>
            <a:chExt cx="2166419" cy="2967766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1B5F09C-3865-CD44-8B1B-A67D03F19D67}"/>
                </a:ext>
              </a:extLst>
            </p:cNvPr>
            <p:cNvSpPr txBox="1"/>
            <p:nvPr/>
          </p:nvSpPr>
          <p:spPr>
            <a:xfrm>
              <a:off x="2401260" y="2334025"/>
              <a:ext cx="2150090" cy="33855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r>
                <a:rPr lang="en-US" sz="1600" dirty="0">
                  <a:solidFill>
                    <a:srgbClr val="C3C7CD"/>
                  </a:solidFill>
                  <a:latin typeface="Helvetica" pitchFamily="2" charset="0"/>
                </a:rPr>
                <a:t>Decision-makers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CC82F3E-306A-AE41-B8EF-E76994219A58}"/>
                </a:ext>
              </a:extLst>
            </p:cNvPr>
            <p:cNvSpPr txBox="1"/>
            <p:nvPr/>
          </p:nvSpPr>
          <p:spPr>
            <a:xfrm>
              <a:off x="2401260" y="3662290"/>
              <a:ext cx="2150090" cy="33855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r>
                <a:rPr lang="en-US" sz="1600" dirty="0">
                  <a:solidFill>
                    <a:srgbClr val="C3C7CD"/>
                  </a:solidFill>
                  <a:latin typeface="Helvetica" pitchFamily="2" charset="0"/>
                </a:rPr>
                <a:t>Intermediaries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DC0034F-5EA2-604C-BBEE-C8A7E5C21974}"/>
                </a:ext>
              </a:extLst>
            </p:cNvPr>
            <p:cNvSpPr txBox="1"/>
            <p:nvPr/>
          </p:nvSpPr>
          <p:spPr>
            <a:xfrm>
              <a:off x="2417589" y="3003974"/>
              <a:ext cx="2150090" cy="4001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Helvetica" pitchFamily="2" charset="0"/>
                </a:rPr>
                <a:t>Hybrid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10388DE-8A9B-0B44-B82B-48AE41619AFA}"/>
                </a:ext>
              </a:extLst>
            </p:cNvPr>
            <p:cNvSpPr txBox="1"/>
            <p:nvPr/>
          </p:nvSpPr>
          <p:spPr>
            <a:xfrm>
              <a:off x="2417589" y="4215515"/>
              <a:ext cx="2150090" cy="4001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Helvetica" pitchFamily="2" charset="0"/>
                </a:rPr>
                <a:t>Hybrid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406613D-4C39-FA4C-B91E-07771D46699A}"/>
                </a:ext>
              </a:extLst>
            </p:cNvPr>
            <p:cNvSpPr txBox="1"/>
            <p:nvPr/>
          </p:nvSpPr>
          <p:spPr>
            <a:xfrm>
              <a:off x="2401260" y="4963239"/>
              <a:ext cx="2150090" cy="33855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endParaRPr lang="en-US" sz="1600" dirty="0">
                <a:solidFill>
                  <a:srgbClr val="22497A"/>
                </a:solidFill>
                <a:latin typeface="Helvetica" pitchFamily="2" charset="0"/>
              </a:endParaRP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A8FCF87E-2B59-3046-B3F5-99B27D245E2D}"/>
              </a:ext>
            </a:extLst>
          </p:cNvPr>
          <p:cNvSpPr txBox="1"/>
          <p:nvPr/>
        </p:nvSpPr>
        <p:spPr>
          <a:xfrm>
            <a:off x="241713" y="1942665"/>
            <a:ext cx="2150090" cy="19389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400" b="1" dirty="0">
                <a:solidFill>
                  <a:srgbClr val="C3C7CD"/>
                </a:solidFill>
                <a:latin typeface="Helvetica" pitchFamily="2" charset="0"/>
              </a:rPr>
              <a:t>Global hybrid decision-makers and intermediaries</a:t>
            </a:r>
            <a:br>
              <a:rPr lang="en-US" sz="1200" dirty="0">
                <a:solidFill>
                  <a:srgbClr val="C3C7CD"/>
                </a:solidFill>
                <a:latin typeface="Helvetica" pitchFamily="2" charset="0"/>
              </a:rPr>
            </a:br>
            <a:endParaRPr lang="en-US" sz="300" dirty="0">
              <a:solidFill>
                <a:srgbClr val="C3C7CD"/>
              </a:solidFill>
              <a:latin typeface="Helvetica" pitchFamily="2" charset="0"/>
            </a:endParaRPr>
          </a:p>
          <a:p>
            <a:pPr algn="ctr"/>
            <a:r>
              <a:rPr lang="en-US" sz="1200" dirty="0">
                <a:solidFill>
                  <a:srgbClr val="C3C7CD"/>
                </a:solidFill>
                <a:latin typeface="Helvetica" pitchFamily="2" charset="0"/>
              </a:rPr>
              <a:t>(e.g., global commissions and technical units within the global, regional and country offices of multilateral organizations that support member states)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424BD7F-8B4D-7B44-B5E2-BDBFACAD9B6B}"/>
              </a:ext>
            </a:extLst>
          </p:cNvPr>
          <p:cNvSpPr txBox="1"/>
          <p:nvPr/>
        </p:nvSpPr>
        <p:spPr>
          <a:xfrm>
            <a:off x="7624599" y="3064282"/>
            <a:ext cx="2150090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Helvetica" pitchFamily="2" charset="0"/>
              </a:rPr>
              <a:t>Hybrid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17C98FF-0D76-D542-9AA1-B72DFA36BF6E}"/>
              </a:ext>
            </a:extLst>
          </p:cNvPr>
          <p:cNvSpPr txBox="1"/>
          <p:nvPr/>
        </p:nvSpPr>
        <p:spPr>
          <a:xfrm>
            <a:off x="7624599" y="4275823"/>
            <a:ext cx="2150090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Helvetica" pitchFamily="2" charset="0"/>
              </a:rPr>
              <a:t>Hybrid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D754C71-2471-0A4E-94D3-ABFB92AE90F3}"/>
              </a:ext>
            </a:extLst>
          </p:cNvPr>
          <p:cNvSpPr txBox="1"/>
          <p:nvPr/>
        </p:nvSpPr>
        <p:spPr>
          <a:xfrm>
            <a:off x="7624599" y="2394333"/>
            <a:ext cx="2150090" cy="3385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600" dirty="0">
                <a:solidFill>
                  <a:srgbClr val="C3C7CD"/>
                </a:solidFill>
                <a:latin typeface="Helvetica" pitchFamily="2" charset="0"/>
              </a:rPr>
              <a:t>Decision-makers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E48F127-2040-764E-B2FD-C7D5D45B70A2}"/>
              </a:ext>
            </a:extLst>
          </p:cNvPr>
          <p:cNvSpPr txBox="1"/>
          <p:nvPr/>
        </p:nvSpPr>
        <p:spPr>
          <a:xfrm>
            <a:off x="7624599" y="3722598"/>
            <a:ext cx="2150090" cy="3385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600" dirty="0">
                <a:solidFill>
                  <a:srgbClr val="C3C7CD"/>
                </a:solidFill>
                <a:latin typeface="Helvetica" pitchFamily="2" charset="0"/>
              </a:rPr>
              <a:t>Intermediaries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8AFB8C8-3D0E-3648-9E26-5EE8BAB70C4E}"/>
              </a:ext>
            </a:extLst>
          </p:cNvPr>
          <p:cNvSpPr/>
          <p:nvPr/>
        </p:nvSpPr>
        <p:spPr>
          <a:xfrm>
            <a:off x="2472764" y="1353769"/>
            <a:ext cx="19586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1800" b="1" dirty="0">
                <a:solidFill>
                  <a:srgbClr val="C3C7CD"/>
                </a:solidFill>
                <a:cs typeface="Arial" panose="020B0604020202020204" pitchFamily="34" charset="0"/>
              </a:rPr>
              <a:t>Global level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2AF41A7-67AD-7642-A4BA-FF3D089E2261}"/>
              </a:ext>
            </a:extLst>
          </p:cNvPr>
          <p:cNvSpPr/>
          <p:nvPr/>
        </p:nvSpPr>
        <p:spPr>
          <a:xfrm>
            <a:off x="6550905" y="1350355"/>
            <a:ext cx="42974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1800" b="1" dirty="0">
                <a:solidFill>
                  <a:srgbClr val="C3C7CD"/>
                </a:solidFill>
                <a:cs typeface="Arial" panose="020B0604020202020204" pitchFamily="34" charset="0"/>
              </a:rPr>
              <a:t>Domestic level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5025664-7E20-034E-B180-870A0F03EBEF}"/>
              </a:ext>
            </a:extLst>
          </p:cNvPr>
          <p:cNvSpPr txBox="1"/>
          <p:nvPr/>
        </p:nvSpPr>
        <p:spPr>
          <a:xfrm>
            <a:off x="226440" y="4033743"/>
            <a:ext cx="2150089" cy="16927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400" b="1" dirty="0">
                <a:solidFill>
                  <a:srgbClr val="254776"/>
                </a:solidFill>
                <a:latin typeface="Helvetica" pitchFamily="2" charset="0"/>
              </a:rPr>
              <a:t>Global hybrid </a:t>
            </a:r>
          </a:p>
          <a:p>
            <a:pPr algn="ctr"/>
            <a:r>
              <a:rPr lang="en-US" sz="1400" b="1" dirty="0">
                <a:solidFill>
                  <a:srgbClr val="254776"/>
                </a:solidFill>
                <a:latin typeface="Helvetica" pitchFamily="2" charset="0"/>
              </a:rPr>
              <a:t>evidence intermediaries and producers</a:t>
            </a:r>
          </a:p>
          <a:p>
            <a:pPr algn="ctr"/>
            <a:endParaRPr lang="en-US" sz="1200" dirty="0">
              <a:solidFill>
                <a:srgbClr val="254776"/>
              </a:solidFill>
              <a:latin typeface="Helvetica" pitchFamily="2" charset="0"/>
            </a:endParaRPr>
          </a:p>
          <a:p>
            <a:pPr algn="ctr"/>
            <a:r>
              <a:rPr lang="en-US" sz="1200" dirty="0">
                <a:solidFill>
                  <a:srgbClr val="254776"/>
                </a:solidFill>
                <a:latin typeface="Helvetica" pitchFamily="2" charset="0"/>
              </a:rPr>
              <a:t>(e.g., Cochrane and Intergovernmental Panel on Climate Change (IPCC) working groups)</a:t>
            </a:r>
            <a:endParaRPr lang="en-US" sz="500" dirty="0">
              <a:solidFill>
                <a:srgbClr val="254776"/>
              </a:solidFill>
              <a:latin typeface="Helvetica" pitchFamily="2" charset="0"/>
            </a:endParaRPr>
          </a:p>
          <a:p>
            <a:pPr algn="ctr"/>
            <a:endParaRPr lang="en-US" sz="200" dirty="0">
              <a:solidFill>
                <a:srgbClr val="254776"/>
              </a:solidFill>
              <a:latin typeface="Helvetica" pitchFamily="2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7A2ED93-A1F8-2846-A3AD-8FC44707262F}"/>
              </a:ext>
            </a:extLst>
          </p:cNvPr>
          <p:cNvSpPr txBox="1"/>
          <p:nvPr/>
        </p:nvSpPr>
        <p:spPr>
          <a:xfrm>
            <a:off x="9774689" y="2029877"/>
            <a:ext cx="2229720" cy="16927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400" b="1" dirty="0">
                <a:solidFill>
                  <a:srgbClr val="C3C7CD"/>
                </a:solidFill>
                <a:latin typeface="Helvetica" pitchFamily="2" charset="0"/>
              </a:rPr>
              <a:t>Local hybrid</a:t>
            </a:r>
          </a:p>
          <a:p>
            <a:pPr algn="ctr"/>
            <a:r>
              <a:rPr lang="en-US" sz="1400" b="1" dirty="0">
                <a:solidFill>
                  <a:srgbClr val="C3C7CD"/>
                </a:solidFill>
                <a:latin typeface="Helvetica" pitchFamily="2" charset="0"/>
              </a:rPr>
              <a:t>decision-makers and intermediaries </a:t>
            </a:r>
          </a:p>
          <a:p>
            <a:pPr algn="ctr"/>
            <a:endParaRPr lang="en-US" sz="200" dirty="0">
              <a:solidFill>
                <a:srgbClr val="C3C7CD"/>
              </a:solidFill>
              <a:latin typeface="Helvetica" pitchFamily="2" charset="0"/>
            </a:endParaRPr>
          </a:p>
          <a:p>
            <a:pPr algn="ctr"/>
            <a:r>
              <a:rPr lang="en-US" sz="1200" dirty="0">
                <a:solidFill>
                  <a:srgbClr val="C3C7CD"/>
                </a:solidFill>
                <a:latin typeface="Helvetica" pitchFamily="2" charset="0"/>
              </a:rPr>
              <a:t>(e.g., domestic commissions, government advisory bodies, government science advice, and government evidence support)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EA0D560-F690-EB4B-B867-D874CE2F1204}"/>
              </a:ext>
            </a:extLst>
          </p:cNvPr>
          <p:cNvSpPr txBox="1"/>
          <p:nvPr/>
        </p:nvSpPr>
        <p:spPr>
          <a:xfrm>
            <a:off x="9749732" y="4026928"/>
            <a:ext cx="2254677" cy="16619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400" b="1" dirty="0">
                <a:solidFill>
                  <a:srgbClr val="254776"/>
                </a:solidFill>
                <a:latin typeface="Helvetica" pitchFamily="2" charset="0"/>
              </a:rPr>
              <a:t>Local hybrid</a:t>
            </a:r>
          </a:p>
          <a:p>
            <a:pPr algn="ctr"/>
            <a:r>
              <a:rPr lang="en-US" sz="1400" b="1" dirty="0">
                <a:solidFill>
                  <a:srgbClr val="254776"/>
                </a:solidFill>
                <a:latin typeface="Helvetica" pitchFamily="2" charset="0"/>
              </a:rPr>
              <a:t>evidence intermediaries</a:t>
            </a:r>
          </a:p>
          <a:p>
            <a:pPr algn="ctr"/>
            <a:r>
              <a:rPr lang="en-US" sz="1400" b="1" dirty="0">
                <a:solidFill>
                  <a:srgbClr val="254776"/>
                </a:solidFill>
                <a:latin typeface="Helvetica" pitchFamily="2" charset="0"/>
              </a:rPr>
              <a:t> and producers</a:t>
            </a:r>
          </a:p>
          <a:p>
            <a:pPr algn="ctr"/>
            <a:endParaRPr lang="en-US" sz="1200" dirty="0">
              <a:solidFill>
                <a:srgbClr val="254776"/>
              </a:solidFill>
              <a:latin typeface="Helvetica" pitchFamily="2" charset="0"/>
            </a:endParaRPr>
          </a:p>
          <a:p>
            <a:pPr algn="ctr"/>
            <a:r>
              <a:rPr lang="en-US" sz="1200" dirty="0">
                <a:solidFill>
                  <a:srgbClr val="254776"/>
                </a:solidFill>
                <a:latin typeface="Helvetica" pitchFamily="2" charset="0"/>
              </a:rPr>
              <a:t>(e.g., local evidence-support units focused on</a:t>
            </a:r>
            <a:br>
              <a:rPr lang="en-US" sz="1200" dirty="0">
                <a:solidFill>
                  <a:srgbClr val="254776"/>
                </a:solidFill>
                <a:latin typeface="Helvetica" pitchFamily="2" charset="0"/>
              </a:rPr>
            </a:br>
            <a:r>
              <a:rPr lang="en-US" sz="1200" dirty="0">
                <a:solidFill>
                  <a:srgbClr val="254776"/>
                </a:solidFill>
                <a:latin typeface="Helvetica" pitchFamily="2" charset="0"/>
              </a:rPr>
              <a:t>specific forms of evidence, sectors, etc.)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30E2CCF-B8D6-7541-BDAA-5B16B89AE1F7}"/>
              </a:ext>
            </a:extLst>
          </p:cNvPr>
          <p:cNvSpPr txBox="1"/>
          <p:nvPr/>
        </p:nvSpPr>
        <p:spPr>
          <a:xfrm>
            <a:off x="5574171" y="3608551"/>
            <a:ext cx="2047863" cy="523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400" b="1" dirty="0">
                <a:solidFill>
                  <a:srgbClr val="254776"/>
                </a:solidFill>
                <a:latin typeface="Helvetica" pitchFamily="2" charset="0"/>
              </a:rPr>
              <a:t>Domestic evidence-support networks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821EC43-8BDE-0646-8A9C-A133147F3A75}"/>
              </a:ext>
            </a:extLst>
          </p:cNvPr>
          <p:cNvSpPr txBox="1"/>
          <p:nvPr/>
        </p:nvSpPr>
        <p:spPr>
          <a:xfrm>
            <a:off x="4336554" y="2038005"/>
            <a:ext cx="1587715" cy="5232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CA" sz="1400" i="1" dirty="0">
                <a:solidFill>
                  <a:srgbClr val="C3C7C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Normative </a:t>
            </a:r>
          </a:p>
          <a:p>
            <a:r>
              <a:rPr lang="en-CA" sz="1400" i="1" dirty="0">
                <a:solidFill>
                  <a:srgbClr val="C3C7C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guidance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B67C318-261F-374D-BA15-B167B8F18EF8}"/>
              </a:ext>
            </a:extLst>
          </p:cNvPr>
          <p:cNvSpPr txBox="1"/>
          <p:nvPr/>
        </p:nvSpPr>
        <p:spPr>
          <a:xfrm>
            <a:off x="4336554" y="3301463"/>
            <a:ext cx="1587715" cy="5232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CA" sz="1400" i="1" dirty="0">
                <a:solidFill>
                  <a:srgbClr val="C3C7C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</a:t>
            </a:r>
          </a:p>
          <a:p>
            <a:r>
              <a:rPr lang="en-CA" sz="1400" i="1" dirty="0">
                <a:solidFill>
                  <a:srgbClr val="C3C7C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3F4F8CB-BA5F-3ED5-D7EE-146F8F174D7A}"/>
              </a:ext>
            </a:extLst>
          </p:cNvPr>
          <p:cNvSpPr txBox="1"/>
          <p:nvPr/>
        </p:nvSpPr>
        <p:spPr>
          <a:xfrm>
            <a:off x="2409397" y="4926645"/>
            <a:ext cx="2150090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800" b="1" dirty="0">
                <a:solidFill>
                  <a:srgbClr val="254776"/>
                </a:solidFill>
                <a:latin typeface="Helvetica" pitchFamily="2" charset="0"/>
              </a:rPr>
              <a:t>Producers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7BAB75-2A7A-63B5-18D1-86FAD6FA66EE}"/>
              </a:ext>
            </a:extLst>
          </p:cNvPr>
          <p:cNvSpPr txBox="1"/>
          <p:nvPr/>
        </p:nvSpPr>
        <p:spPr>
          <a:xfrm>
            <a:off x="7624599" y="4926645"/>
            <a:ext cx="2150090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800" b="1" dirty="0">
                <a:solidFill>
                  <a:srgbClr val="254776"/>
                </a:solidFill>
                <a:latin typeface="Helvetica" pitchFamily="2" charset="0"/>
              </a:rPr>
              <a:t>Producers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11B605-CAB5-CB02-4A31-111C3AFF8F54}"/>
              </a:ext>
            </a:extLst>
          </p:cNvPr>
          <p:cNvSpPr txBox="1"/>
          <p:nvPr/>
        </p:nvSpPr>
        <p:spPr>
          <a:xfrm>
            <a:off x="4336554" y="5230389"/>
            <a:ext cx="1760314" cy="9541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CA" sz="1400" i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Evidence-related global public goods, especially living evidence syntheses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DFB9F21-E80B-1130-5796-D677D7F31926}"/>
              </a:ext>
            </a:extLst>
          </p:cNvPr>
          <p:cNvSpPr txBox="1">
            <a:spLocks/>
          </p:cNvSpPr>
          <p:nvPr/>
        </p:nvSpPr>
        <p:spPr>
          <a:xfrm>
            <a:off x="227215" y="97789"/>
            <a:ext cx="8272016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r>
              <a:rPr lang="en-CA" b="1" dirty="0">
                <a:solidFill>
                  <a:srgbClr val="0F447C"/>
                </a:solidFill>
                <a:latin typeface="Helvetica" pitchFamily="2" charset="0"/>
                <a:cs typeface="Arial" panose="020B0604020202020204" pitchFamily="34" charset="0"/>
              </a:rPr>
              <a:t>2.0</a:t>
            </a:r>
            <a:r>
              <a:rPr lang="en-CA" dirty="0">
                <a:solidFill>
                  <a:srgbClr val="0F447C"/>
                </a:solidFill>
                <a:latin typeface="Helvetica" pitchFamily="2" charset="0"/>
                <a:cs typeface="Arial" panose="020B0604020202020204" pitchFamily="34" charset="0"/>
              </a:rPr>
              <a:t> Improving coordination among evidence producers </a:t>
            </a:r>
          </a:p>
          <a:p>
            <a:r>
              <a:rPr lang="en-CA" dirty="0">
                <a:solidFill>
                  <a:srgbClr val="0F447C"/>
                </a:solidFill>
                <a:latin typeface="Helvetica" pitchFamily="2" charset="0"/>
                <a:cs typeface="Arial" panose="020B0604020202020204" pitchFamily="34" charset="0"/>
              </a:rPr>
              <a:t>      (both global and domestic) is an important place to start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45E27E-D2E4-87C0-E8AC-D50CD0B1E933}"/>
              </a:ext>
            </a:extLst>
          </p:cNvPr>
          <p:cNvSpPr txBox="1"/>
          <p:nvPr/>
        </p:nvSpPr>
        <p:spPr>
          <a:xfrm>
            <a:off x="9009447" y="977573"/>
            <a:ext cx="27158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i="1" dirty="0">
                <a:solidFill>
                  <a:srgbClr val="254776"/>
                </a:solidFill>
              </a:rPr>
              <a:t>Note: full version available in Update 2023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1EBCFA7-906B-0730-9FBB-42CE74044570}"/>
              </a:ext>
            </a:extLst>
          </p:cNvPr>
          <p:cNvSpPr txBox="1"/>
          <p:nvPr/>
        </p:nvSpPr>
        <p:spPr>
          <a:xfrm>
            <a:off x="8254635" y="6325161"/>
            <a:ext cx="3937365" cy="45704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All rights reserved. This work is licensed under a Creative Commons Attribution-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-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 </a:t>
            </a: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897944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32410</TotalTime>
  <Words>188</Words>
  <Application>Microsoft Macintosh PowerPoint</Application>
  <PresentationFormat>Widescreen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Courier New</vt:lpstr>
      <vt:lpstr>Helvetica</vt:lpstr>
      <vt:lpstr>Roboto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311</cp:revision>
  <cp:lastPrinted>2017-06-06T20:04:49Z</cp:lastPrinted>
  <dcterms:created xsi:type="dcterms:W3CDTF">2017-04-21T15:41:45Z</dcterms:created>
  <dcterms:modified xsi:type="dcterms:W3CDTF">2023-02-10T13:32:41Z</dcterms:modified>
</cp:coreProperties>
</file>