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14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8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077D7E0-1A04-662B-24A2-7C38A39734F0}"/>
              </a:ext>
            </a:extLst>
          </p:cNvPr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E6F8618-0B6D-5510-9D5D-12D2C99C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10831"/>
              </p:ext>
            </p:extLst>
          </p:nvPr>
        </p:nvGraphicFramePr>
        <p:xfrm>
          <a:off x="2703454" y="1465182"/>
          <a:ext cx="6785092" cy="396240"/>
        </p:xfrm>
        <a:graphic>
          <a:graphicData uri="http://schemas.openxmlformats.org/drawingml/2006/table">
            <a:tbl>
              <a:tblPr firstRow="1" firstCol="1" bandRow="1"/>
              <a:tblGrid>
                <a:gridCol w="678509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Government policymakers in central agencies, line departments, and legislative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bodies </a:t>
                      </a:r>
                      <a:r>
                        <a:rPr lang="en-CA" sz="13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(and organizational leaders) 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with separate or shared evidence demands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344350BA-CF7D-751E-FBD2-EAA3E20B975B}"/>
              </a:ext>
            </a:extLst>
          </p:cNvPr>
          <p:cNvSpPr/>
          <p:nvPr/>
        </p:nvSpPr>
        <p:spPr>
          <a:xfrm>
            <a:off x="211172" y="1330235"/>
            <a:ext cx="2581467" cy="1080000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have some pockets of excellence in decision-making and evidence use, but mostly we’re focused on evidence about the problem; we’re weaker on options and implementation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44A39B-4971-A877-B665-63A5CD46C187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66CC04-AF37-01B2-F043-DF68371D57DD}"/>
              </a:ext>
            </a:extLst>
          </p:cNvPr>
          <p:cNvSpPr txBox="1">
            <a:spLocks/>
          </p:cNvSpPr>
          <p:nvPr/>
        </p:nvSpPr>
        <p:spPr>
          <a:xfrm>
            <a:off x="198090" y="570"/>
            <a:ext cx="7802910" cy="793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lvl="0" defTabSz="914400" hangingPunct="0">
              <a:spcBef>
                <a:spcPts val="0"/>
              </a:spcBef>
              <a:defRPr/>
            </a:pPr>
            <a:r>
              <a:rPr lang="en-CA" sz="1800" b="1" kern="0" dirty="0">
                <a:latin typeface="Arial"/>
                <a:cs typeface="Arial" panose="020B0604020202020204" pitchFamily="34" charset="0"/>
                <a:sym typeface="Arial"/>
              </a:rPr>
              <a:t>1.1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The potential features of an evidence-support system that we’re looking </a:t>
            </a:r>
          </a:p>
          <a:p>
            <a:pPr lvl="0" defTabSz="914400" hangingPunct="0">
              <a:spcBef>
                <a:spcPts val="0"/>
              </a:spcBef>
              <a:defRPr/>
            </a:pP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     for are in green below…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A5F3425-455C-2AE9-18DF-30DB845E0A2A}"/>
              </a:ext>
            </a:extLst>
          </p:cNvPr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B8C16A7-8586-DD46-5F5C-77E6B2E27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786614"/>
              </p:ext>
            </p:extLst>
          </p:nvPr>
        </p:nvGraphicFramePr>
        <p:xfrm>
          <a:off x="3184358" y="2349254"/>
          <a:ext cx="5823284" cy="915564"/>
        </p:xfrm>
        <a:graphic>
          <a:graphicData uri="http://schemas.openxmlformats.org/drawingml/2006/table">
            <a:tbl>
              <a:tblPr firstRow="1" firstCol="1" bandRow="1"/>
              <a:tblGrid>
                <a:gridCol w="291164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3960308684"/>
                    </a:ext>
                  </a:extLst>
                </a:gridCol>
              </a:tblGrid>
              <a:tr h="2553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Evidence-demand coordination</a:t>
                      </a:r>
                      <a:r>
                        <a:rPr lang="en-CA" sz="1300" b="1" i="0" dirty="0">
                          <a:solidFill>
                            <a:srgbClr val="40B5D3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(horizon scanning and prioritization of questions)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One-window requests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(when complex questions)</a:t>
                      </a:r>
                      <a:endParaRPr lang="en-CA" sz="1100" b="1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Integrated responses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(when multiple inputs)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25190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Evidence-supply coordination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8C752E9-D4EE-613B-5477-E3E36541EC41}"/>
              </a:ext>
            </a:extLst>
          </p:cNvPr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77FBD945-B9D6-7242-A286-2ED70F3D2F3A}"/>
              </a:ext>
            </a:extLst>
          </p:cNvPr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D320019-7CEC-3ED0-D066-C4ACF2249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474270"/>
              </p:ext>
            </p:extLst>
          </p:nvPr>
        </p:nvGraphicFramePr>
        <p:xfrm>
          <a:off x="2213810" y="4807597"/>
          <a:ext cx="5213683" cy="1824008"/>
        </p:xfrm>
        <a:graphic>
          <a:graphicData uri="http://schemas.openxmlformats.org/drawingml/2006/table">
            <a:tbl>
              <a:tblPr firstRow="1" firstCol="1" bandRow="1"/>
              <a:tblGrid>
                <a:gridCol w="2572935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640748">
                  <a:extLst>
                    <a:ext uri="{9D8B030D-6E8A-4147-A177-3AD203B41FA5}">
                      <a16:colId xmlns:a16="http://schemas.microsoft.com/office/drawing/2014/main" val="2443240437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units focused on a specific form of evidence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4049"/>
                  </a:ext>
                </a:extLst>
              </a:tr>
              <a:tr h="92003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Data analytics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Modeling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Evaluations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Behavioural/implementation research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Qualitative insights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 synthesis (contextualized)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Technology assessment/ cost-effectiveness analysis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Guidelines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5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units focused on sectors or other substantive domains (and providing multiple forms of evidence)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Climate action, education, health, etc.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684735"/>
                  </a:ext>
                </a:extLst>
              </a:tr>
            </a:tbl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DFC080C1-060B-CEC9-3BA7-A4B128CC826B}"/>
              </a:ext>
            </a:extLst>
          </p:cNvPr>
          <p:cNvSpPr/>
          <p:nvPr/>
        </p:nvSpPr>
        <p:spPr>
          <a:xfrm>
            <a:off x="573229" y="655303"/>
            <a:ext cx="78824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CA" sz="14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… and examples of the types of things we’re hearing are in comment boxes (in brief, most countries have few features, and </a:t>
            </a:r>
            <a:r>
              <a:rPr lang="en-CA" sz="1400" kern="0" dirty="0">
                <a:solidFill>
                  <a:srgbClr val="254776"/>
                </a:solidFill>
                <a:cs typeface="Arial" panose="020B0604020202020204" pitchFamily="34" charset="0"/>
                <a:sym typeface="Arial"/>
              </a:rPr>
              <a:t>… even </a:t>
            </a:r>
            <a:r>
              <a:rPr lang="en-CA" sz="14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fewer working optimally, especially when crises emerge)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79EE02D-4212-5903-224E-C6013FA50E7F}"/>
              </a:ext>
            </a:extLst>
          </p:cNvPr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3597DA4-4393-C0A8-C81C-752D4297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191766"/>
              </p:ext>
            </p:extLst>
          </p:nvPr>
        </p:nvGraphicFramePr>
        <p:xfrm>
          <a:off x="3271162" y="3652406"/>
          <a:ext cx="5649676" cy="53340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37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network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Provides evidence-supply coordination (when there is a willingness to collaborate)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and liaises with the global evidence architecture</a:t>
                      </a:r>
                      <a:endParaRPr lang="en-CA" sz="11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48541AE-3E06-8CB5-8C1F-6AE0E1D86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781394"/>
              </p:ext>
            </p:extLst>
          </p:nvPr>
        </p:nvGraphicFramePr>
        <p:xfrm>
          <a:off x="7697341" y="4807597"/>
          <a:ext cx="2331846" cy="1234440"/>
        </p:xfrm>
        <a:graphic>
          <a:graphicData uri="http://schemas.openxmlformats.org/drawingml/2006/table">
            <a:tbl>
              <a:tblPr firstRow="1" firstCol="1" bandRow="1"/>
              <a:tblGrid>
                <a:gridCol w="2331846">
                  <a:extLst>
                    <a:ext uri="{9D8B030D-6E8A-4147-A177-3AD203B41FA5}">
                      <a16:colId xmlns:a16="http://schemas.microsoft.com/office/drawing/2014/main" val="2063349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" b="1" dirty="0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Global evidence architecture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Living evidence syntheses (global public goods)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Living evidence products may also exist for data analytics, modeling and guidelines (see corresponding section)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732AA-B6A9-3346-AB40-0843613AA1BA}"/>
              </a:ext>
            </a:extLst>
          </p:cNvPr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57F14E-A39F-6693-3313-EB1688E4A22B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6900DD5-C234-F559-22E4-9B8300F4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FB4E7214-B909-A7D1-558E-A5260CA7F7BB}"/>
              </a:ext>
            </a:extLst>
          </p:cNvPr>
          <p:cNvSpPr/>
          <p:nvPr/>
        </p:nvSpPr>
        <p:spPr>
          <a:xfrm>
            <a:off x="211172" y="4919169"/>
            <a:ext cx="1575557" cy="1343584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need to complement these forms of evidence with lived experiences and with Indigenous ways of knowing</a:t>
            </a:r>
          </a:p>
        </p:txBody>
      </p:sp>
      <p:sp>
        <p:nvSpPr>
          <p:cNvPr id="69" name="Rounded Rectangular Callout 68">
            <a:extLst>
              <a:ext uri="{FF2B5EF4-FFF2-40B4-BE49-F238E27FC236}">
                <a16:creationId xmlns:a16="http://schemas.microsoft.com/office/drawing/2014/main" id="{EDA0D33F-BBA3-7BC4-B82A-E0382C092D2C}"/>
              </a:ext>
            </a:extLst>
          </p:cNvPr>
          <p:cNvSpPr/>
          <p:nvPr/>
        </p:nvSpPr>
        <p:spPr>
          <a:xfrm>
            <a:off x="211172" y="3722857"/>
            <a:ext cx="2581467" cy="1080000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do fairly well with data analytics, somewhat well with evaluation (although we still don’t use it to drive ongoing learning and improvement), and poorly with other forms of evidence</a:t>
            </a:r>
          </a:p>
        </p:txBody>
      </p:sp>
      <p:sp>
        <p:nvSpPr>
          <p:cNvPr id="72" name="Rounded Rectangular Callout 71">
            <a:extLst>
              <a:ext uri="{FF2B5EF4-FFF2-40B4-BE49-F238E27FC236}">
                <a16:creationId xmlns:a16="http://schemas.microsoft.com/office/drawing/2014/main" id="{83924ABC-F0F5-79AF-8C17-EBB5C338B57C}"/>
              </a:ext>
            </a:extLst>
          </p:cNvPr>
          <p:cNvSpPr/>
          <p:nvPr/>
        </p:nvSpPr>
        <p:spPr>
          <a:xfrm>
            <a:off x="211172" y="2526546"/>
            <a:ext cx="2581467" cy="1080000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showed we could be transparent with travel and expense claims; a commitment to transparency with our evidence inputs would transform our organizational culture</a:t>
            </a:r>
          </a:p>
        </p:txBody>
      </p:sp>
      <p:sp>
        <p:nvSpPr>
          <p:cNvPr id="74" name="Rounded Rectangular Callout 73">
            <a:extLst>
              <a:ext uri="{FF2B5EF4-FFF2-40B4-BE49-F238E27FC236}">
                <a16:creationId xmlns:a16="http://schemas.microsoft.com/office/drawing/2014/main" id="{1967901E-2F5C-FB14-BB35-EA1581470F07}"/>
              </a:ext>
            </a:extLst>
          </p:cNvPr>
          <p:cNvSpPr/>
          <p:nvPr/>
        </p:nvSpPr>
        <p:spPr>
          <a:xfrm>
            <a:off x="10405271" y="4032388"/>
            <a:ext cx="1539225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sometimes stumble upon a high-quality living evidence synthesis, but mostly we rely on an informal ‘literature review’ to complement what we learned from our one domestic study</a:t>
            </a:r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F055B751-36AE-D135-723F-7A24F228B99E}"/>
              </a:ext>
            </a:extLst>
          </p:cNvPr>
          <p:cNvSpPr/>
          <p:nvPr/>
        </p:nvSpPr>
        <p:spPr>
          <a:xfrm>
            <a:off x="9476940" y="2581115"/>
            <a:ext cx="2581467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mostly rely on in-house staff and a few management-consulting firms, but we have no mechanisms to get the right questions to best-in-class and service-oriented evidence-support units and to incorporate their insights into policies and programs</a:t>
            </a:r>
          </a:p>
        </p:txBody>
      </p:sp>
      <p:sp>
        <p:nvSpPr>
          <p:cNvPr id="77" name="Rounded Rectangular Callout 76">
            <a:extLst>
              <a:ext uri="{FF2B5EF4-FFF2-40B4-BE49-F238E27FC236}">
                <a16:creationId xmlns:a16="http://schemas.microsoft.com/office/drawing/2014/main" id="{1977432C-6360-FE48-4890-72C5EC4EADAF}"/>
              </a:ext>
            </a:extLst>
          </p:cNvPr>
          <p:cNvSpPr/>
          <p:nvPr/>
        </p:nvSpPr>
        <p:spPr>
          <a:xfrm>
            <a:off x="9488546" y="137758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have several leading-edge groups in government, but generally we suffer from a hollowing out of our policy capacity and a failure to keep up with new developments in evidence use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A8D20F-E71D-9860-A776-0786193E2623}"/>
              </a:ext>
            </a:extLst>
          </p:cNvPr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9A4EB5A-B8FB-B814-FF56-138B79E3C62A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EF1A581-4FEB-7C0B-6BB3-7141BDB18B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1C1BCD4-9FFF-63B9-6EAC-E2D4C298E7EC}"/>
              </a:ext>
            </a:extLst>
          </p:cNvPr>
          <p:cNvCxnSpPr>
            <a:cxnSpLocks/>
          </p:cNvCxnSpPr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5042AE-701A-E272-A246-77FDC00DC497}"/>
              </a:ext>
            </a:extLst>
          </p:cNvPr>
          <p:cNvCxnSpPr>
            <a:cxnSpLocks/>
          </p:cNvCxnSpPr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02E9B0E-0A8A-149E-B395-7B30A2F50895}"/>
              </a:ext>
            </a:extLst>
          </p:cNvPr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C4240C-D1A5-3C17-CB57-BED11322BE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5BDA682-D464-06F4-502E-F7CCE28B59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EA8827-63A3-7E35-4165-4DCB7CA9BF1F}"/>
              </a:ext>
            </a:extLst>
          </p:cNvPr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EFB9CB-AF18-7D79-125D-E3CBCF999319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E76A733-4F25-A9F6-3546-91203506C9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D9A0EF-C727-B9B5-A594-5A3D825A2F50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3C1CCAC-F943-A1DE-2E53-6B40E50B9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6" y="6413321"/>
            <a:ext cx="1594826" cy="373423"/>
          </a:xfrm>
          <a:prstGeom prst="rect">
            <a:avLst/>
          </a:prstGeom>
        </p:spPr>
      </p:pic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BEAF75D-93B7-0DC9-177C-04A0BF9CBFCE}"/>
              </a:ext>
            </a:extLst>
          </p:cNvPr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8D83B7-8DB2-1FB0-FD98-8138A79ACC72}"/>
              </a:ext>
            </a:extLst>
          </p:cNvPr>
          <p:cNvSpPr txBox="1"/>
          <p:nvPr/>
        </p:nvSpPr>
        <p:spPr>
          <a:xfrm>
            <a:off x="10484307" y="6268212"/>
            <a:ext cx="1585706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6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6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</p:txBody>
      </p:sp>
    </p:spTree>
    <p:extLst>
      <p:ext uri="{BB962C8B-B14F-4D97-AF65-F5344CB8AC3E}">
        <p14:creationId xmlns:p14="http://schemas.microsoft.com/office/powerpoint/2010/main" val="198579213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443</Words>
  <Application>Microsoft Macintosh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2023-02-10T13:30:45Z</dcterms:modified>
</cp:coreProperties>
</file>