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2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C405634-25D3-7737-0223-D7338D00CB6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51946" y="1081478"/>
            <a:ext cx="9720000" cy="385993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9BA57097-12CC-A205-028A-A542631B0BA7}"/>
              </a:ext>
            </a:extLst>
          </p:cNvPr>
          <p:cNvGrpSpPr/>
          <p:nvPr/>
        </p:nvGrpSpPr>
        <p:grpSpPr>
          <a:xfrm>
            <a:off x="94749" y="1140093"/>
            <a:ext cx="2129601" cy="5165319"/>
            <a:chOff x="57759" y="1351469"/>
            <a:chExt cx="1961794" cy="4852577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5A2A023-0653-D50B-10CD-E4DBDA8333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alphaModFix amt="7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4383" y="1351469"/>
              <a:ext cx="1945170" cy="4852577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9A2C879-9868-EB6C-0342-302AC8339375}"/>
                </a:ext>
              </a:extLst>
            </p:cNvPr>
            <p:cNvSpPr txBox="1"/>
            <p:nvPr/>
          </p:nvSpPr>
          <p:spPr>
            <a:xfrm>
              <a:off x="57762" y="2026923"/>
              <a:ext cx="1935805" cy="7386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Evidence-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support 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system 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071990F-AA35-AB6E-B382-FCBE0059C43E}"/>
                </a:ext>
              </a:extLst>
            </p:cNvPr>
            <p:cNvSpPr txBox="1"/>
            <p:nvPr/>
          </p:nvSpPr>
          <p:spPr>
            <a:xfrm>
              <a:off x="57761" y="3567524"/>
              <a:ext cx="1935806" cy="5232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Research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system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8C0C5B7-C811-EBC0-C94C-039E70867961}"/>
                </a:ext>
              </a:extLst>
            </p:cNvPr>
            <p:cNvSpPr txBox="1"/>
            <p:nvPr/>
          </p:nvSpPr>
          <p:spPr>
            <a:xfrm>
              <a:off x="57759" y="5017893"/>
              <a:ext cx="1935810" cy="4504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Innovation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system 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55565B5-7578-1BC5-E76B-D1B8EB9C8662}"/>
              </a:ext>
            </a:extLst>
          </p:cNvPr>
          <p:cNvSpPr txBox="1">
            <a:spLocks/>
          </p:cNvSpPr>
          <p:nvPr/>
        </p:nvSpPr>
        <p:spPr>
          <a:xfrm>
            <a:off x="227215" y="133725"/>
            <a:ext cx="907648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1.0</a:t>
            </a: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Conducting a RESSA* starts with a solid understanding of   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what a domestic evidence-support system is, and how it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differs from research and innovation systems</a:t>
            </a:r>
            <a:endParaRPr lang="en-CA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F56232B-8851-CDC4-9071-0CCE71F79CAB}"/>
              </a:ext>
            </a:extLst>
          </p:cNvPr>
          <p:cNvSpPr/>
          <p:nvPr/>
        </p:nvSpPr>
        <p:spPr>
          <a:xfrm>
            <a:off x="2348110" y="4819686"/>
            <a:ext cx="9522676" cy="623153"/>
          </a:xfrm>
          <a:prstGeom prst="roundRect">
            <a:avLst/>
          </a:prstGeom>
          <a:solidFill>
            <a:srgbClr val="99CC67">
              <a:alpha val="55172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4F2B4F1-2EAF-11D6-5D55-62A130E80270}"/>
              </a:ext>
            </a:extLst>
          </p:cNvPr>
          <p:cNvSpPr/>
          <p:nvPr/>
        </p:nvSpPr>
        <p:spPr>
          <a:xfrm>
            <a:off x="2348110" y="5594816"/>
            <a:ext cx="9522676" cy="623153"/>
          </a:xfrm>
          <a:prstGeom prst="roundRect">
            <a:avLst/>
          </a:prstGeom>
          <a:solidFill>
            <a:srgbClr val="53873D">
              <a:alpha val="46141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7F6B47-41D8-CBF4-D796-0879D41E1C4E}"/>
              </a:ext>
            </a:extLst>
          </p:cNvPr>
          <p:cNvSpPr txBox="1"/>
          <p:nvPr/>
        </p:nvSpPr>
        <p:spPr>
          <a:xfrm>
            <a:off x="2498186" y="1310639"/>
            <a:ext cx="9372600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An </a:t>
            </a:r>
            <a:r>
              <a:rPr lang="en-CA" sz="14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evidence-support system</a:t>
            </a:r>
            <a:r>
              <a:rPr lang="en-CA" sz="1400" b="1" dirty="0">
                <a:solidFill>
                  <a:srgbClr val="254776"/>
                </a:solidFill>
                <a:effectLst/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CA" sz="1400" b="0" dirty="0">
                <a:solidFill>
                  <a:srgbClr val="254776"/>
                </a:solidFill>
                <a:effectLst/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includes many types of infrastructure</a:t>
            </a:r>
            <a:endParaRPr lang="en-CA" sz="14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CA" sz="14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tructures and processes on the </a:t>
            </a:r>
            <a:r>
              <a:rPr lang="en-CA" sz="14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evidence-demand side 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to: 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incorporate evidence use into routine advisory and decision-making processes (e.g., ministerial briefings, cabinet submissions, budget proposals, spending plans)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build and sustain an evidence culture (e.g., requirements for transparency in evidence inputs)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strengthen capacity for evidence use (as well as broader policy and program capacity) among policy and program staff, </a:t>
            </a:r>
            <a:r>
              <a:rPr lang="en-CA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government science advisors,</a:t>
            </a:r>
            <a:r>
              <a:rPr lang="en-CA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and those supporting </a:t>
            </a:r>
            <a:r>
              <a:rPr lang="en-CA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expert panels and citizen- and stakeholder-engagement processes</a:t>
            </a:r>
            <a:endParaRPr lang="en-CA" sz="13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79388" marR="0" lvl="0" indent="-1793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9388" algn="l"/>
              </a:tabLst>
              <a:defRPr/>
            </a:pPr>
            <a:r>
              <a:rPr lang="en-CA" sz="14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M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echanisms at the </a:t>
            </a:r>
            <a:r>
              <a:rPr lang="en-CA" sz="14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interface between the evidence demand and supply sides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to: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elicit and prioritize the evidence needs decision-makers and their advisors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package evidence from multiple sources into inputs that align with the requirements of advisory and decision-making processes </a:t>
            </a:r>
          </a:p>
          <a:p>
            <a:pPr marL="171450" marR="0" lvl="0" indent="-17145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4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vidence-support units (in-house or within partner organizations) on the </a:t>
            </a:r>
            <a:r>
              <a:rPr lang="en-CA" sz="14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evidence-supply side 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that: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understand the domestic context</a:t>
            </a:r>
            <a:r>
              <a:rPr lang="en-CA" sz="1300" b="0" dirty="0">
                <a:solidFill>
                  <a:srgbClr val="FF0000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,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evidence standards, and decision-makers’ preferred communication formats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are timely and demand-driven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focus on contextualizing the stock of existing evidence – both domestic evidence (in its many forms) and global evidence – for a given decision in an equity-sensitive way </a:t>
            </a:r>
            <a:r>
              <a:rPr lang="en-GB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(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and can also contribute to the flow of future evidence)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FEDE11-ABC4-2DE6-06CA-66F6F4DEE7E2}"/>
              </a:ext>
            </a:extLst>
          </p:cNvPr>
          <p:cNvSpPr txBox="1"/>
          <p:nvPr/>
        </p:nvSpPr>
        <p:spPr>
          <a:xfrm>
            <a:off x="2498186" y="4876837"/>
            <a:ext cx="937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4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The </a:t>
            </a:r>
            <a:r>
              <a:rPr lang="en-CA" sz="1400" b="1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research system</a:t>
            </a:r>
            <a:r>
              <a:rPr lang="en-CA" sz="14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tends to focus on creating generalizable knowledge and to measure success with peer-reviewed grants and publications</a:t>
            </a:r>
            <a:r>
              <a:rPr lang="en-CA" sz="12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(although this is beginning to shift as a result of the Declaration on Research Assessment)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122AE4-2AE0-6F26-2FBA-D298FE73752E}"/>
              </a:ext>
            </a:extLst>
          </p:cNvPr>
          <p:cNvSpPr txBox="1"/>
          <p:nvPr/>
        </p:nvSpPr>
        <p:spPr>
          <a:xfrm>
            <a:off x="2498186" y="5639257"/>
            <a:ext cx="937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4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The </a:t>
            </a:r>
            <a:r>
              <a:rPr lang="en-CA" sz="1400" b="1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innovation system </a:t>
            </a:r>
            <a:r>
              <a:rPr lang="en-CA" sz="14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tends to focus on commercializing products and processes and to measure success with revenues</a:t>
            </a:r>
            <a:endParaRPr lang="en-GB" sz="1400" b="0" i="0" u="none" strike="noStrike" cap="none" spc="0" baseline="0" dirty="0">
              <a:solidFill>
                <a:srgbClr val="254776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5C2AB9-17DC-FD09-0F33-02E46CF463CF}"/>
              </a:ext>
            </a:extLst>
          </p:cNvPr>
          <p:cNvSpPr txBox="1"/>
          <p:nvPr/>
        </p:nvSpPr>
        <p:spPr>
          <a:xfrm>
            <a:off x="9009447" y="977573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282B5-657D-01F7-D234-E4FDF7F4EAEB}"/>
              </a:ext>
            </a:extLst>
          </p:cNvPr>
          <p:cNvSpPr txBox="1"/>
          <p:nvPr/>
        </p:nvSpPr>
        <p:spPr>
          <a:xfrm>
            <a:off x="3342070" y="6369946"/>
            <a:ext cx="3767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254776"/>
                </a:solidFill>
              </a:rPr>
              <a:t>*Rapid evidence-support system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E8F434-8D95-5359-773C-EAB4C485DC98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728045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32411</TotalTime>
  <Words>336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2023-02-10T13:29:55Z</dcterms:modified>
</cp:coreProperties>
</file>