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1021" r:id="rId2"/>
    <p:sldId id="1014" r:id="rId3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FEB714"/>
    <a:srgbClr val="FFC057"/>
    <a:srgbClr val="6AA855"/>
    <a:srgbClr val="CC76A6"/>
    <a:srgbClr val="6FC0D3"/>
    <a:srgbClr val="8DD2E5"/>
    <a:srgbClr val="8DC758"/>
    <a:srgbClr val="99CC67"/>
    <a:srgbClr val="E7E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99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464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2/10/23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1621C-3EA7-C342-A130-13C6D43C8C0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323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11621C-3EA7-C342-A130-13C6D43C8C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0886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7C405634-25D3-7737-0223-D7338D00CB6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alphaModFix amt="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51946" y="1081478"/>
            <a:ext cx="9720000" cy="385993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9BA57097-12CC-A205-028A-A542631B0BA7}"/>
              </a:ext>
            </a:extLst>
          </p:cNvPr>
          <p:cNvGrpSpPr/>
          <p:nvPr/>
        </p:nvGrpSpPr>
        <p:grpSpPr>
          <a:xfrm>
            <a:off x="94749" y="1140093"/>
            <a:ext cx="2129601" cy="5165319"/>
            <a:chOff x="57759" y="1351469"/>
            <a:chExt cx="1961794" cy="4852577"/>
          </a:xfrm>
        </p:grpSpPr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5A2A023-0653-D50B-10CD-E4DBDA83339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alphaModFix amt="7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4383" y="1351469"/>
              <a:ext cx="1945170" cy="4852577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9A2C879-9868-EB6C-0342-302AC8339375}"/>
                </a:ext>
              </a:extLst>
            </p:cNvPr>
            <p:cNvSpPr txBox="1"/>
            <p:nvPr/>
          </p:nvSpPr>
          <p:spPr>
            <a:xfrm>
              <a:off x="57762" y="2026923"/>
              <a:ext cx="1935805" cy="73866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Evidence-</a:t>
              </a:r>
            </a:p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support </a:t>
              </a:r>
            </a:p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system 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071990F-AA35-AB6E-B382-FCBE0059C43E}"/>
                </a:ext>
              </a:extLst>
            </p:cNvPr>
            <p:cNvSpPr txBox="1"/>
            <p:nvPr/>
          </p:nvSpPr>
          <p:spPr>
            <a:xfrm>
              <a:off x="57761" y="3567524"/>
              <a:ext cx="1935806" cy="52322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Research</a:t>
              </a:r>
            </a:p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system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08C0C5B7-C811-EBC0-C94C-039E70867961}"/>
                </a:ext>
              </a:extLst>
            </p:cNvPr>
            <p:cNvSpPr txBox="1"/>
            <p:nvPr/>
          </p:nvSpPr>
          <p:spPr>
            <a:xfrm>
              <a:off x="57759" y="5017893"/>
              <a:ext cx="1935810" cy="4504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Innovation</a:t>
              </a:r>
            </a:p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system 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55565B5-7578-1BC5-E76B-D1B8EB9C8662}"/>
              </a:ext>
            </a:extLst>
          </p:cNvPr>
          <p:cNvSpPr txBox="1">
            <a:spLocks/>
          </p:cNvSpPr>
          <p:nvPr/>
        </p:nvSpPr>
        <p:spPr>
          <a:xfrm>
            <a:off x="227215" y="133725"/>
            <a:ext cx="907648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b="1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1.0</a:t>
            </a:r>
            <a:r>
              <a:rPr lang="en-CA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Conducting a RESSA* starts with a solid understanding of    </a:t>
            </a:r>
          </a:p>
          <a:p>
            <a:pPr defTabSz="914400" hangingPunct="0">
              <a:spcBef>
                <a:spcPts val="0"/>
              </a:spcBef>
              <a:defRPr/>
            </a:pPr>
            <a:r>
              <a:rPr lang="en-CA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     what a domestic evidence-support system is, and how it </a:t>
            </a:r>
          </a:p>
          <a:p>
            <a:pPr defTabSz="914400" hangingPunct="0">
              <a:spcBef>
                <a:spcPts val="0"/>
              </a:spcBef>
              <a:defRPr/>
            </a:pPr>
            <a:r>
              <a:rPr lang="en-CA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     differs from research and innovation systems</a:t>
            </a:r>
            <a:endParaRPr lang="en-CA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F56232B-8851-CDC4-9071-0CCE71F79CAB}"/>
              </a:ext>
            </a:extLst>
          </p:cNvPr>
          <p:cNvSpPr/>
          <p:nvPr/>
        </p:nvSpPr>
        <p:spPr>
          <a:xfrm>
            <a:off x="2348110" y="4819686"/>
            <a:ext cx="9522676" cy="623153"/>
          </a:xfrm>
          <a:prstGeom prst="roundRect">
            <a:avLst/>
          </a:prstGeom>
          <a:solidFill>
            <a:srgbClr val="99CC67">
              <a:alpha val="55172"/>
            </a:srgb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4F2B4F1-2EAF-11D6-5D55-62A130E80270}"/>
              </a:ext>
            </a:extLst>
          </p:cNvPr>
          <p:cNvSpPr/>
          <p:nvPr/>
        </p:nvSpPr>
        <p:spPr>
          <a:xfrm>
            <a:off x="2348110" y="5594816"/>
            <a:ext cx="9522676" cy="623153"/>
          </a:xfrm>
          <a:prstGeom prst="roundRect">
            <a:avLst/>
          </a:prstGeom>
          <a:solidFill>
            <a:srgbClr val="53873D">
              <a:alpha val="46141"/>
            </a:srgb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B7F6B47-41D8-CBF4-D796-0879D41E1C4E}"/>
              </a:ext>
            </a:extLst>
          </p:cNvPr>
          <p:cNvSpPr txBox="1"/>
          <p:nvPr/>
        </p:nvSpPr>
        <p:spPr>
          <a:xfrm>
            <a:off x="2498186" y="1310639"/>
            <a:ext cx="9372600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4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An </a:t>
            </a:r>
            <a:r>
              <a:rPr lang="en-CA" sz="14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evidence-support system</a:t>
            </a:r>
            <a:r>
              <a:rPr lang="en-CA" sz="1400" b="1" dirty="0">
                <a:solidFill>
                  <a:srgbClr val="254776"/>
                </a:solidFill>
                <a:effectLst/>
                <a:latin typeface="+mj-lt"/>
                <a:ea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CA" sz="1400" b="0" dirty="0">
                <a:solidFill>
                  <a:srgbClr val="254776"/>
                </a:solidFill>
                <a:effectLst/>
                <a:latin typeface="+mj-lt"/>
                <a:ea typeface="Garamond" panose="02020404030301010803" pitchFamily="18" charset="0"/>
                <a:cs typeface="Times New Roman" panose="02020603050405020304" pitchFamily="18" charset="0"/>
              </a:rPr>
              <a:t>includes many types of infrastructure</a:t>
            </a:r>
            <a:endParaRPr lang="en-CA" sz="1400" b="0" dirty="0">
              <a:solidFill>
                <a:srgbClr val="254776"/>
              </a:solidFill>
              <a:latin typeface="Helvetica" pitchFamily="2" charset="0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CA" sz="14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S</a:t>
            </a:r>
            <a:r>
              <a:rPr lang="en-CA" sz="14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tructures and processes on the </a:t>
            </a:r>
            <a:r>
              <a:rPr lang="en-CA" sz="14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evidence-demand side </a:t>
            </a:r>
            <a:r>
              <a:rPr lang="en-CA" sz="14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to: </a:t>
            </a:r>
          </a:p>
          <a:p>
            <a:pPr marL="447675" lvl="1" indent="-268288" algn="l">
              <a:buFont typeface="Courier New" panose="02070309020205020404" pitchFamily="49" charset="0"/>
              <a:buChar char="o"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incorporate evidence use into routine advisory and decision-making processes (e.g., ministerial briefings, cabinet submissions, budget proposals, spending plans)</a:t>
            </a:r>
          </a:p>
          <a:p>
            <a:pPr marL="447675" lvl="1" indent="-268288" algn="l">
              <a:buFont typeface="Courier New" panose="02070309020205020404" pitchFamily="49" charset="0"/>
              <a:buChar char="o"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build and sustain an evidence culture (e.g., requirements for transparency in evidence inputs)</a:t>
            </a:r>
          </a:p>
          <a:p>
            <a:pPr marL="447675" lvl="1" indent="-268288" algn="l">
              <a:buFont typeface="Courier New" panose="02070309020205020404" pitchFamily="49" charset="0"/>
              <a:buChar char="o"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strengthen capacity for evidence use (as well as broader policy and program capacity) among policy and program staff, </a:t>
            </a:r>
            <a:r>
              <a:rPr lang="en-CA" sz="13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government science advisors,</a:t>
            </a:r>
            <a:r>
              <a:rPr lang="en-CA" sz="13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and those supporting </a:t>
            </a:r>
            <a:r>
              <a:rPr lang="en-CA" sz="13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expert panels and citizen- and stakeholder-engagement processes</a:t>
            </a:r>
            <a:endParaRPr lang="en-CA" sz="1300" b="0" dirty="0">
              <a:solidFill>
                <a:srgbClr val="254776"/>
              </a:solidFill>
              <a:latin typeface="Helvetica" pitchFamily="2" charset="0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179388" marR="0" lvl="0" indent="-1793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79388" algn="l"/>
              </a:tabLst>
              <a:defRPr/>
            </a:pPr>
            <a:r>
              <a:rPr lang="en-CA" sz="14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M</a:t>
            </a:r>
            <a:r>
              <a:rPr lang="en-CA" sz="14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echanisms at the </a:t>
            </a:r>
            <a:r>
              <a:rPr lang="en-CA" sz="14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interface between the evidence demand and supply sides</a:t>
            </a:r>
            <a:r>
              <a:rPr lang="en-CA" sz="14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to: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179388" algn="l"/>
              </a:tabLst>
              <a:defRPr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elicit and prioritize the evidence needs decision-makers and their advisors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179388" algn="l"/>
              </a:tabLst>
              <a:defRPr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package evidence from multiple sources into inputs that align with the requirements of advisory and decision-making processes </a:t>
            </a:r>
          </a:p>
          <a:p>
            <a:pPr marL="171450" marR="0" lvl="0" indent="-17145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4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</a:t>
            </a:r>
            <a:r>
              <a:rPr lang="en-CA" sz="14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vidence-support units (in-house or within partner organizations) on the </a:t>
            </a:r>
            <a:r>
              <a:rPr lang="en-CA" sz="14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evidence-supply side </a:t>
            </a:r>
            <a:r>
              <a:rPr lang="en-CA" sz="14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that: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understand the domestic context</a:t>
            </a:r>
            <a:r>
              <a:rPr lang="en-CA" sz="1300" b="0" dirty="0">
                <a:solidFill>
                  <a:srgbClr val="FF0000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,</a:t>
            </a: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evidence standards, and decision-makers’ preferred communication formats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are timely and demand-driven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focus on contextualizing the stock of existing evidence – both domestic evidence (in its many forms) and global evidence – for a given decision in an equity-sensitive way </a:t>
            </a:r>
            <a:r>
              <a:rPr lang="en-GB" sz="13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(</a:t>
            </a: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and can also contribute to the flow of future evidence)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CFEDE11-ABC4-2DE6-06CA-66F6F4DEE7E2}"/>
              </a:ext>
            </a:extLst>
          </p:cNvPr>
          <p:cNvSpPr txBox="1"/>
          <p:nvPr/>
        </p:nvSpPr>
        <p:spPr>
          <a:xfrm>
            <a:off x="2498186" y="4876837"/>
            <a:ext cx="9372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14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The </a:t>
            </a:r>
            <a:r>
              <a:rPr lang="en-CA" sz="1400" b="1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research system</a:t>
            </a:r>
            <a:r>
              <a:rPr lang="en-CA" sz="14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tends to focus on creating generalizable knowledge and to measure success with peer-reviewed grants and publications</a:t>
            </a:r>
            <a:r>
              <a:rPr lang="en-CA" sz="12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(although this is beginning to shift as a result of the Declaration on Research Assessment)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E122AE4-2AE0-6F26-2FBA-D298FE73752E}"/>
              </a:ext>
            </a:extLst>
          </p:cNvPr>
          <p:cNvSpPr txBox="1"/>
          <p:nvPr/>
        </p:nvSpPr>
        <p:spPr>
          <a:xfrm>
            <a:off x="2498186" y="5639257"/>
            <a:ext cx="9372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14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The </a:t>
            </a:r>
            <a:r>
              <a:rPr lang="en-CA" sz="1400" b="1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innovation system </a:t>
            </a:r>
            <a:r>
              <a:rPr lang="en-CA" sz="14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tends to focus on commercializing products and processes and to measure success with revenues</a:t>
            </a:r>
            <a:endParaRPr lang="en-GB" sz="1400" b="0" i="0" u="none" strike="noStrike" cap="none" spc="0" baseline="0" dirty="0">
              <a:solidFill>
                <a:srgbClr val="254776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5C2AB9-17DC-FD09-0F33-02E46CF463CF}"/>
              </a:ext>
            </a:extLst>
          </p:cNvPr>
          <p:cNvSpPr txBox="1"/>
          <p:nvPr/>
        </p:nvSpPr>
        <p:spPr>
          <a:xfrm>
            <a:off x="9009447" y="977573"/>
            <a:ext cx="27158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rgbClr val="254776"/>
                </a:solidFill>
              </a:rPr>
              <a:t>Note: full version available in Update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F282B5-657D-01F7-D234-E4FDF7F4EAEB}"/>
              </a:ext>
            </a:extLst>
          </p:cNvPr>
          <p:cNvSpPr txBox="1"/>
          <p:nvPr/>
        </p:nvSpPr>
        <p:spPr>
          <a:xfrm>
            <a:off x="3342070" y="6369946"/>
            <a:ext cx="3767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254776"/>
                </a:solidFill>
              </a:rPr>
              <a:t>*Rapid evidence-support system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E8F434-8D95-5359-773C-EAB4C485DC98}"/>
              </a:ext>
            </a:extLst>
          </p:cNvPr>
          <p:cNvSpPr txBox="1"/>
          <p:nvPr/>
        </p:nvSpPr>
        <p:spPr>
          <a:xfrm>
            <a:off x="8254635" y="6325161"/>
            <a:ext cx="3937365" cy="4570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All rights reserved. This work is licensed under a Creative Commons Attribution-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728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F077D7E0-1A04-662B-24A2-7C38A39734F0}"/>
              </a:ext>
            </a:extLst>
          </p:cNvPr>
          <p:cNvSpPr/>
          <p:nvPr/>
        </p:nvSpPr>
        <p:spPr>
          <a:xfrm>
            <a:off x="2608155" y="1403455"/>
            <a:ext cx="6975690" cy="563530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1E6F8618-0B6D-5510-9D5D-12D2C99C2C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610831"/>
              </p:ext>
            </p:extLst>
          </p:nvPr>
        </p:nvGraphicFramePr>
        <p:xfrm>
          <a:off x="2703454" y="1465182"/>
          <a:ext cx="6785092" cy="396240"/>
        </p:xfrm>
        <a:graphic>
          <a:graphicData uri="http://schemas.openxmlformats.org/drawingml/2006/table">
            <a:tbl>
              <a:tblPr firstRow="1" firstCol="1" bandRow="1"/>
              <a:tblGrid>
                <a:gridCol w="6785092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Government policymakers in central agencies, line departments, and legislative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bodies </a:t>
                      </a:r>
                      <a:r>
                        <a:rPr lang="en-CA" sz="13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(and organizational leaders) </a:t>
                      </a: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with separate or shared evidence demands</a:t>
                      </a: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847820"/>
                  </a:ext>
                </a:extLst>
              </a:tr>
            </a:tbl>
          </a:graphicData>
        </a:graphic>
      </p:graphicFrame>
      <p:sp>
        <p:nvSpPr>
          <p:cNvPr id="73" name="Rounded Rectangular Callout 72">
            <a:extLst>
              <a:ext uri="{FF2B5EF4-FFF2-40B4-BE49-F238E27FC236}">
                <a16:creationId xmlns:a16="http://schemas.microsoft.com/office/drawing/2014/main" id="{344350BA-CF7D-751E-FBD2-EAA3E20B975B}"/>
              </a:ext>
            </a:extLst>
          </p:cNvPr>
          <p:cNvSpPr/>
          <p:nvPr/>
        </p:nvSpPr>
        <p:spPr>
          <a:xfrm>
            <a:off x="211172" y="1330235"/>
            <a:ext cx="2581467" cy="1080000"/>
          </a:xfrm>
          <a:prstGeom prst="wedgeRoundRectCallout">
            <a:avLst>
              <a:gd name="adj1" fmla="val 49708"/>
              <a:gd name="adj2" fmla="val -18503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We have some pockets of excellence in decision-making and evidence use, but mostly we’re focused on evidence about the problem; we’re weaker on options and implementation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44A39B-4971-A877-B665-63A5CD46C187}"/>
              </a:ext>
            </a:extLst>
          </p:cNvPr>
          <p:cNvSpPr/>
          <p:nvPr/>
        </p:nvSpPr>
        <p:spPr>
          <a:xfrm>
            <a:off x="0" y="6232422"/>
            <a:ext cx="12192000" cy="62557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B66CC04-AF37-01B2-F043-DF68371D57DD}"/>
              </a:ext>
            </a:extLst>
          </p:cNvPr>
          <p:cNvSpPr txBox="1">
            <a:spLocks/>
          </p:cNvSpPr>
          <p:nvPr/>
        </p:nvSpPr>
        <p:spPr>
          <a:xfrm>
            <a:off x="198090" y="570"/>
            <a:ext cx="7802910" cy="7930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lvl="0" defTabSz="914400" hangingPunct="0">
              <a:spcBef>
                <a:spcPts val="0"/>
              </a:spcBef>
              <a:defRPr/>
            </a:pPr>
            <a:r>
              <a:rPr lang="en-CA" sz="1800" b="1" kern="0" dirty="0">
                <a:latin typeface="Arial"/>
                <a:cs typeface="Arial" panose="020B0604020202020204" pitchFamily="34" charset="0"/>
                <a:sym typeface="Arial"/>
              </a:rPr>
              <a:t>1.1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The potential features of an evidence-support system that we’re looking </a:t>
            </a:r>
          </a:p>
          <a:p>
            <a:pPr lvl="0" defTabSz="914400" hangingPunct="0">
              <a:spcBef>
                <a:spcPts val="0"/>
              </a:spcBef>
              <a:defRPr/>
            </a:pP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     for are in green below… 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A5F3425-455C-2AE9-18DF-30DB845E0A2A}"/>
              </a:ext>
            </a:extLst>
          </p:cNvPr>
          <p:cNvSpPr/>
          <p:nvPr/>
        </p:nvSpPr>
        <p:spPr>
          <a:xfrm>
            <a:off x="2903980" y="2247282"/>
            <a:ext cx="6384040" cy="1076260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8B8C16A7-8586-DD46-5F5C-77E6B2E27E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786614"/>
              </p:ext>
            </p:extLst>
          </p:nvPr>
        </p:nvGraphicFramePr>
        <p:xfrm>
          <a:off x="3184358" y="2349254"/>
          <a:ext cx="5823284" cy="915564"/>
        </p:xfrm>
        <a:graphic>
          <a:graphicData uri="http://schemas.openxmlformats.org/drawingml/2006/table">
            <a:tbl>
              <a:tblPr firstRow="1" firstCol="1" bandRow="1"/>
              <a:tblGrid>
                <a:gridCol w="2911642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  <a:gridCol w="2911642">
                  <a:extLst>
                    <a:ext uri="{9D8B030D-6E8A-4147-A177-3AD203B41FA5}">
                      <a16:colId xmlns:a16="http://schemas.microsoft.com/office/drawing/2014/main" val="3960308684"/>
                    </a:ext>
                  </a:extLst>
                </a:gridCol>
              </a:tblGrid>
              <a:tr h="25532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Evidence-demand coordination</a:t>
                      </a:r>
                      <a:r>
                        <a:rPr lang="en-CA" sz="1300" b="1" i="0" dirty="0">
                          <a:solidFill>
                            <a:srgbClr val="40B5D3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CA" sz="12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(horizon scanning and prioritization of questions)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507952"/>
                  </a:ext>
                </a:extLst>
              </a:tr>
              <a:tr h="3751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One-window requests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(when complex questions)</a:t>
                      </a:r>
                      <a:endParaRPr lang="en-CA" sz="1100" b="1" i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Integrated responses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(when multiple inputs)</a:t>
                      </a: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725190"/>
                  </a:ext>
                </a:extLst>
              </a:tr>
              <a:tr h="28506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Evidence-supply coordination</a:t>
                      </a: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847820"/>
                  </a:ext>
                </a:extLst>
              </a:tr>
            </a:tbl>
          </a:graphicData>
        </a:graphic>
      </p:graphicFrame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E8C752E9-D4EE-613B-5477-E3E36541EC41}"/>
              </a:ext>
            </a:extLst>
          </p:cNvPr>
          <p:cNvSpPr/>
          <p:nvPr/>
        </p:nvSpPr>
        <p:spPr>
          <a:xfrm>
            <a:off x="2045177" y="4723990"/>
            <a:ext cx="5382317" cy="184107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77FBD945-B9D6-7242-A286-2ED70F3D2F3A}"/>
              </a:ext>
            </a:extLst>
          </p:cNvPr>
          <p:cNvSpPr/>
          <p:nvPr/>
        </p:nvSpPr>
        <p:spPr>
          <a:xfrm>
            <a:off x="7558719" y="4723990"/>
            <a:ext cx="2583497" cy="184107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AD320019-7CEC-3ED0-D066-C4ACF2249F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474270"/>
              </p:ext>
            </p:extLst>
          </p:nvPr>
        </p:nvGraphicFramePr>
        <p:xfrm>
          <a:off x="2213810" y="4807597"/>
          <a:ext cx="5213683" cy="1824008"/>
        </p:xfrm>
        <a:graphic>
          <a:graphicData uri="http://schemas.openxmlformats.org/drawingml/2006/table">
            <a:tbl>
              <a:tblPr firstRow="1" firstCol="1" bandRow="1"/>
              <a:tblGrid>
                <a:gridCol w="2572935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  <a:gridCol w="2640748">
                  <a:extLst>
                    <a:ext uri="{9D8B030D-6E8A-4147-A177-3AD203B41FA5}">
                      <a16:colId xmlns:a16="http://schemas.microsoft.com/office/drawing/2014/main" val="2443240437"/>
                    </a:ext>
                  </a:extLst>
                </a:gridCol>
              </a:tblGrid>
              <a:tr h="1889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Evidence-support units focused on a specific form of evidence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1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214049"/>
                  </a:ext>
                </a:extLst>
              </a:tr>
              <a:tr h="920036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Data analytics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Modeling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Evaluations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Behavioural/implementation research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Qualitative insights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Evidence synthesis (contextualized)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Technology assessment/ cost-effectiveness analysis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Guidelines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05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847820"/>
                  </a:ext>
                </a:extLst>
              </a:tr>
              <a:tr h="70585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Evidence-support units focused on sectors or other substantive domains (and providing multiple forms of evidence)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Climate action, education, health, etc.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1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684735"/>
                  </a:ext>
                </a:extLst>
              </a:tr>
            </a:tbl>
          </a:graphicData>
        </a:graphic>
      </p:graphicFrame>
      <p:sp>
        <p:nvSpPr>
          <p:cNvPr id="45" name="Rectangle 44">
            <a:extLst>
              <a:ext uri="{FF2B5EF4-FFF2-40B4-BE49-F238E27FC236}">
                <a16:creationId xmlns:a16="http://schemas.microsoft.com/office/drawing/2014/main" id="{DFC080C1-060B-CEC9-3BA7-A4B128CC826B}"/>
              </a:ext>
            </a:extLst>
          </p:cNvPr>
          <p:cNvSpPr/>
          <p:nvPr/>
        </p:nvSpPr>
        <p:spPr>
          <a:xfrm>
            <a:off x="573229" y="655303"/>
            <a:ext cx="78824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hangingPunct="0">
              <a:defRPr/>
            </a:pPr>
            <a:r>
              <a:rPr lang="en-CA" sz="1400" kern="0" dirty="0">
                <a:solidFill>
                  <a:srgbClr val="254776"/>
                </a:solidFill>
                <a:latin typeface="Arial"/>
                <a:cs typeface="Arial" panose="020B0604020202020204" pitchFamily="34" charset="0"/>
                <a:sym typeface="Arial"/>
              </a:rPr>
              <a:t>… and examples of the types of things we’re hearing are in comment boxes (in brief, most countries have few features, and </a:t>
            </a:r>
            <a:r>
              <a:rPr lang="en-CA" sz="1400" kern="0" dirty="0">
                <a:solidFill>
                  <a:srgbClr val="254776"/>
                </a:solidFill>
                <a:cs typeface="Arial" panose="020B0604020202020204" pitchFamily="34" charset="0"/>
                <a:sym typeface="Arial"/>
              </a:rPr>
              <a:t>… even </a:t>
            </a:r>
            <a:r>
              <a:rPr lang="en-CA" sz="1400" kern="0" dirty="0">
                <a:solidFill>
                  <a:srgbClr val="254776"/>
                </a:solidFill>
                <a:latin typeface="Arial"/>
                <a:cs typeface="Arial" panose="020B0604020202020204" pitchFamily="34" charset="0"/>
                <a:sym typeface="Arial"/>
              </a:rPr>
              <a:t>fewer working optimally, especially when crises emerge)</a:t>
            </a:r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A79EE02D-4212-5903-224E-C6013FA50E7F}"/>
              </a:ext>
            </a:extLst>
          </p:cNvPr>
          <p:cNvSpPr/>
          <p:nvPr/>
        </p:nvSpPr>
        <p:spPr>
          <a:xfrm>
            <a:off x="3184358" y="3594654"/>
            <a:ext cx="5823284" cy="68432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33597DA4-4393-C0A8-C81C-752D4297D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191766"/>
              </p:ext>
            </p:extLst>
          </p:nvPr>
        </p:nvGraphicFramePr>
        <p:xfrm>
          <a:off x="3271162" y="3652406"/>
          <a:ext cx="5649676" cy="533400"/>
        </p:xfrm>
        <a:graphic>
          <a:graphicData uri="http://schemas.openxmlformats.org/drawingml/2006/table">
            <a:tbl>
              <a:tblPr firstRow="1" firstCol="1" bandRow="1"/>
              <a:tblGrid>
                <a:gridCol w="5649676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</a:tblGrid>
              <a:tr h="371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Evidence-support network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CA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Provides evidence-supply coordination (when there is a willingness to collaborate)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CA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and liaises with the global evidence architecture</a:t>
                      </a:r>
                      <a:endParaRPr lang="en-CA" sz="1100" b="0" i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507952"/>
                  </a:ext>
                </a:extLst>
              </a:tr>
            </a:tbl>
          </a:graphicData>
        </a:graphic>
      </p:graphicFrame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D48541AE-3E06-8CB5-8C1F-6AE0E1D86E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781394"/>
              </p:ext>
            </p:extLst>
          </p:nvPr>
        </p:nvGraphicFramePr>
        <p:xfrm>
          <a:off x="7697341" y="4807597"/>
          <a:ext cx="2331846" cy="1234440"/>
        </p:xfrm>
        <a:graphic>
          <a:graphicData uri="http://schemas.openxmlformats.org/drawingml/2006/table">
            <a:tbl>
              <a:tblPr firstRow="1" firstCol="1" bandRow="1"/>
              <a:tblGrid>
                <a:gridCol w="2331846">
                  <a:extLst>
                    <a:ext uri="{9D8B030D-6E8A-4147-A177-3AD203B41FA5}">
                      <a16:colId xmlns:a16="http://schemas.microsoft.com/office/drawing/2014/main" val="20633499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00" b="1" dirty="0">
                        <a:solidFill>
                          <a:schemeClr val="tx1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Global evidence architecture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Living evidence syntheses (global public goods)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Living evidence products may also exist for data analytics, modeling and guidelines (see corresponding section)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507952"/>
                  </a:ext>
                </a:extLst>
              </a:tr>
            </a:tbl>
          </a:graphicData>
        </a:graphic>
      </p:graphicFrame>
      <p:grpSp>
        <p:nvGrpSpPr>
          <p:cNvPr id="58" name="Group 57">
            <a:extLst>
              <a:ext uri="{FF2B5EF4-FFF2-40B4-BE49-F238E27FC236}">
                <a16:creationId xmlns:a16="http://schemas.microsoft.com/office/drawing/2014/main" id="{E5B732AA-B6A9-3346-AB40-0843613AA1BA}"/>
              </a:ext>
            </a:extLst>
          </p:cNvPr>
          <p:cNvGrpSpPr/>
          <p:nvPr/>
        </p:nvGrpSpPr>
        <p:grpSpPr>
          <a:xfrm flipH="1">
            <a:off x="6001539" y="4279721"/>
            <a:ext cx="188921" cy="288000"/>
            <a:chOff x="5706073" y="0"/>
            <a:chExt cx="188921" cy="288000"/>
          </a:xfrm>
        </p:grpSpPr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D257F14E-A39F-6693-3313-EB1688E4A22B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F6900DD5-C234-F559-22E4-9B8300F4D6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8" name="Rounded Rectangular Callout 67">
            <a:extLst>
              <a:ext uri="{FF2B5EF4-FFF2-40B4-BE49-F238E27FC236}">
                <a16:creationId xmlns:a16="http://schemas.microsoft.com/office/drawing/2014/main" id="{FB4E7214-B909-A7D1-558E-A5260CA7F7BB}"/>
              </a:ext>
            </a:extLst>
          </p:cNvPr>
          <p:cNvSpPr/>
          <p:nvPr/>
        </p:nvSpPr>
        <p:spPr>
          <a:xfrm>
            <a:off x="211172" y="4919169"/>
            <a:ext cx="1575557" cy="1343584"/>
          </a:xfrm>
          <a:prstGeom prst="wedgeRoundRectCallout">
            <a:avLst>
              <a:gd name="adj1" fmla="val 74715"/>
              <a:gd name="adj2" fmla="val -21851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We need to complement these forms of evidence with lived experiences and with Indigenous ways of knowing</a:t>
            </a:r>
          </a:p>
        </p:txBody>
      </p:sp>
      <p:sp>
        <p:nvSpPr>
          <p:cNvPr id="69" name="Rounded Rectangular Callout 68">
            <a:extLst>
              <a:ext uri="{FF2B5EF4-FFF2-40B4-BE49-F238E27FC236}">
                <a16:creationId xmlns:a16="http://schemas.microsoft.com/office/drawing/2014/main" id="{EDA0D33F-BBA3-7BC4-B82A-E0382C092D2C}"/>
              </a:ext>
            </a:extLst>
          </p:cNvPr>
          <p:cNvSpPr/>
          <p:nvPr/>
        </p:nvSpPr>
        <p:spPr>
          <a:xfrm>
            <a:off x="211172" y="3722857"/>
            <a:ext cx="2581467" cy="1080000"/>
          </a:xfrm>
          <a:prstGeom prst="wedgeRoundRectCallout">
            <a:avLst>
              <a:gd name="adj1" fmla="val 64352"/>
              <a:gd name="adj2" fmla="val 36569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We do fairly well with data analytics, somewhat well with evaluation (although we still don’t use it to drive ongoing learning and improvement), and poorly with other forms of evidence</a:t>
            </a:r>
          </a:p>
        </p:txBody>
      </p:sp>
      <p:sp>
        <p:nvSpPr>
          <p:cNvPr id="72" name="Rounded Rectangular Callout 71">
            <a:extLst>
              <a:ext uri="{FF2B5EF4-FFF2-40B4-BE49-F238E27FC236}">
                <a16:creationId xmlns:a16="http://schemas.microsoft.com/office/drawing/2014/main" id="{83924ABC-F0F5-79AF-8C17-EBB5C338B57C}"/>
              </a:ext>
            </a:extLst>
          </p:cNvPr>
          <p:cNvSpPr/>
          <p:nvPr/>
        </p:nvSpPr>
        <p:spPr>
          <a:xfrm>
            <a:off x="211172" y="2526546"/>
            <a:ext cx="2581467" cy="1080000"/>
          </a:xfrm>
          <a:prstGeom prst="wedgeRoundRectCallout">
            <a:avLst>
              <a:gd name="adj1" fmla="val 59427"/>
              <a:gd name="adj2" fmla="val -10568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We showed we could be transparent with travel and expense claims; a commitment to transparency with our evidence inputs would transform our organizational culture</a:t>
            </a:r>
          </a:p>
        </p:txBody>
      </p:sp>
      <p:sp>
        <p:nvSpPr>
          <p:cNvPr id="74" name="Rounded Rectangular Callout 73">
            <a:extLst>
              <a:ext uri="{FF2B5EF4-FFF2-40B4-BE49-F238E27FC236}">
                <a16:creationId xmlns:a16="http://schemas.microsoft.com/office/drawing/2014/main" id="{1967901E-2F5C-FB14-BB35-EA1581470F07}"/>
              </a:ext>
            </a:extLst>
          </p:cNvPr>
          <p:cNvSpPr/>
          <p:nvPr/>
        </p:nvSpPr>
        <p:spPr>
          <a:xfrm>
            <a:off x="10405271" y="4032388"/>
            <a:ext cx="1539225" cy="1664701"/>
          </a:xfrm>
          <a:prstGeom prst="wedgeRoundRectCallout">
            <a:avLst>
              <a:gd name="adj1" fmla="val -67534"/>
              <a:gd name="adj2" fmla="val 18923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We sometimes stumble upon a high-quality living evidence synthesis, but mostly we rely on an informal ‘literature review’ to complement what we learned from our one domestic study</a:t>
            </a:r>
          </a:p>
        </p:txBody>
      </p:sp>
      <p:sp>
        <p:nvSpPr>
          <p:cNvPr id="76" name="Rounded Rectangular Callout 75">
            <a:extLst>
              <a:ext uri="{FF2B5EF4-FFF2-40B4-BE49-F238E27FC236}">
                <a16:creationId xmlns:a16="http://schemas.microsoft.com/office/drawing/2014/main" id="{F055B751-36AE-D135-723F-7A24F228B99E}"/>
              </a:ext>
            </a:extLst>
          </p:cNvPr>
          <p:cNvSpPr/>
          <p:nvPr/>
        </p:nvSpPr>
        <p:spPr>
          <a:xfrm>
            <a:off x="9476940" y="2581115"/>
            <a:ext cx="2581467" cy="1327739"/>
          </a:xfrm>
          <a:prstGeom prst="wedgeRoundRectCallout">
            <a:avLst>
              <a:gd name="adj1" fmla="val -62460"/>
              <a:gd name="adj2" fmla="val -7486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We mostly rely on in-house staff and a few management-consulting firms, but we have no mechanisms to get the right questions to best-in-class and service-oriented evidence-support units and to incorporate their insights into policies and programs</a:t>
            </a:r>
          </a:p>
        </p:txBody>
      </p:sp>
      <p:sp>
        <p:nvSpPr>
          <p:cNvPr id="77" name="Rounded Rectangular Callout 76">
            <a:extLst>
              <a:ext uri="{FF2B5EF4-FFF2-40B4-BE49-F238E27FC236}">
                <a16:creationId xmlns:a16="http://schemas.microsoft.com/office/drawing/2014/main" id="{1977432C-6360-FE48-4890-72C5EC4EADAF}"/>
              </a:ext>
            </a:extLst>
          </p:cNvPr>
          <p:cNvSpPr/>
          <p:nvPr/>
        </p:nvSpPr>
        <p:spPr>
          <a:xfrm>
            <a:off x="9488546" y="1377581"/>
            <a:ext cx="2581467" cy="1080000"/>
          </a:xfrm>
          <a:prstGeom prst="wedgeRoundRectCallout">
            <a:avLst>
              <a:gd name="adj1" fmla="val -62486"/>
              <a:gd name="adj2" fmla="val -328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050" dirty="0">
                <a:solidFill>
                  <a:srgbClr val="254776"/>
                </a:solidFill>
              </a:rPr>
              <a:t>We have several leading-edge groups in government, but generally we suffer from a hollowing out of our policy capacity and a failure to keep up with new developments in evidence use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58A8D20F-E71D-9860-A776-0786193E2623}"/>
              </a:ext>
            </a:extLst>
          </p:cNvPr>
          <p:cNvGrpSpPr/>
          <p:nvPr/>
        </p:nvGrpSpPr>
        <p:grpSpPr>
          <a:xfrm rot="16200000" flipH="1">
            <a:off x="7403650" y="5549104"/>
            <a:ext cx="173233" cy="145420"/>
            <a:chOff x="5830099" y="0"/>
            <a:chExt cx="64895" cy="288001"/>
          </a:xfrm>
        </p:grpSpPr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F9A4EB5A-B8FB-B814-FF56-138B79E3C62A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CEF1A581-4FEB-7C0B-6BB3-7141BDB18B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30099" y="6"/>
              <a:ext cx="0" cy="287995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1C1BCD4-9FFF-63B9-6EAC-E2D4C298E7EC}"/>
              </a:ext>
            </a:extLst>
          </p:cNvPr>
          <p:cNvCxnSpPr>
            <a:cxnSpLocks/>
          </p:cNvCxnSpPr>
          <p:nvPr/>
        </p:nvCxnSpPr>
        <p:spPr>
          <a:xfrm flipV="1">
            <a:off x="6572398" y="2649793"/>
            <a:ext cx="0" cy="230494"/>
          </a:xfrm>
          <a:prstGeom prst="straightConnector1">
            <a:avLst/>
          </a:prstGeom>
          <a:ln w="50800">
            <a:solidFill>
              <a:srgbClr val="25477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B5042AE-701A-E272-A246-77FDC00DC497}"/>
              </a:ext>
            </a:extLst>
          </p:cNvPr>
          <p:cNvCxnSpPr>
            <a:cxnSpLocks/>
          </p:cNvCxnSpPr>
          <p:nvPr/>
        </p:nvCxnSpPr>
        <p:spPr>
          <a:xfrm>
            <a:off x="5633049" y="2649793"/>
            <a:ext cx="0" cy="230494"/>
          </a:xfrm>
          <a:prstGeom prst="straightConnector1">
            <a:avLst/>
          </a:prstGeom>
          <a:ln w="50800">
            <a:solidFill>
              <a:srgbClr val="25477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B02E9B0E-0A8A-149E-B395-7B30A2F50895}"/>
              </a:ext>
            </a:extLst>
          </p:cNvPr>
          <p:cNvGrpSpPr/>
          <p:nvPr/>
        </p:nvGrpSpPr>
        <p:grpSpPr>
          <a:xfrm rot="10800000" flipH="1">
            <a:off x="6000031" y="1957017"/>
            <a:ext cx="188921" cy="288000"/>
            <a:chOff x="5706073" y="0"/>
            <a:chExt cx="188921" cy="288000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9C4240C-D1A5-3C17-CB57-BED11322BE52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C5BDA682-D464-06F4-502E-F7CCE28B59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CEA8827-63A3-7E35-4165-4DCB7CA9BF1F}"/>
              </a:ext>
            </a:extLst>
          </p:cNvPr>
          <p:cNvGrpSpPr/>
          <p:nvPr/>
        </p:nvGrpSpPr>
        <p:grpSpPr>
          <a:xfrm flipH="1">
            <a:off x="6000031" y="3310496"/>
            <a:ext cx="188921" cy="288000"/>
            <a:chOff x="5706073" y="0"/>
            <a:chExt cx="188921" cy="288000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C4EFB9CB-AF18-7D79-125D-E3CBCF999319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E76A733-4F25-A9F6-3546-91203506C9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8D9A0EF-C727-B9B5-A594-5A3D825A2F50}"/>
              </a:ext>
            </a:extLst>
          </p:cNvPr>
          <p:cNvSpPr txBox="1"/>
          <p:nvPr/>
        </p:nvSpPr>
        <p:spPr>
          <a:xfrm>
            <a:off x="9009447" y="977573"/>
            <a:ext cx="27158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rgbClr val="254776"/>
                </a:solidFill>
              </a:rPr>
              <a:t>Note: full version available in Update 2023</a:t>
            </a:r>
          </a:p>
        </p:txBody>
      </p:sp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63C1CCAC-F943-A1DE-2E53-6B40E50B99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906" y="6413321"/>
            <a:ext cx="1594826" cy="373423"/>
          </a:xfrm>
          <a:prstGeom prst="rect">
            <a:avLst/>
          </a:prstGeom>
        </p:spPr>
      </p:pic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EBEAF75D-93B7-0DC9-177C-04A0BF9CBFCE}"/>
              </a:ext>
            </a:extLst>
          </p:cNvPr>
          <p:cNvSpPr/>
          <p:nvPr/>
        </p:nvSpPr>
        <p:spPr>
          <a:xfrm>
            <a:off x="1899758" y="4582273"/>
            <a:ext cx="8392484" cy="2122106"/>
          </a:xfrm>
          <a:prstGeom prst="roundRect">
            <a:avLst/>
          </a:prstGeom>
          <a:noFill/>
          <a:ln w="28575">
            <a:solidFill>
              <a:srgbClr val="99CC6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8D83B7-8DB2-1FB0-FD98-8138A79ACC72}"/>
              </a:ext>
            </a:extLst>
          </p:cNvPr>
          <p:cNvSpPr txBox="1"/>
          <p:nvPr/>
        </p:nvSpPr>
        <p:spPr>
          <a:xfrm>
            <a:off x="10484307" y="6268212"/>
            <a:ext cx="1585706" cy="55399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6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All rights reserved. This work is licensed under a Creative Commons Attribution-</a:t>
            </a:r>
            <a:r>
              <a:rPr lang="en-CA" sz="6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</a:t>
            </a:r>
            <a:r>
              <a:rPr lang="en-CA" sz="6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-</a:t>
            </a:r>
            <a:r>
              <a:rPr lang="en-CA" sz="6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ShareAlike</a:t>
            </a:r>
            <a:r>
              <a:rPr lang="en-CA" sz="6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 </a:t>
            </a:r>
          </a:p>
        </p:txBody>
      </p:sp>
    </p:spTree>
    <p:extLst>
      <p:ext uri="{BB962C8B-B14F-4D97-AF65-F5344CB8AC3E}">
        <p14:creationId xmlns:p14="http://schemas.microsoft.com/office/powerpoint/2010/main" val="1985792139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32409</TotalTime>
  <Words>779</Words>
  <Application>Microsoft Macintosh PowerPoint</Application>
  <PresentationFormat>Widescreen</PresentationFormat>
  <Paragraphs>67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Courier New</vt:lpstr>
      <vt:lpstr>Helvetica</vt:lpstr>
      <vt:lpstr>Roboto</vt:lpstr>
      <vt:lpstr>McMaster Brighter World Theme</vt:lpstr>
      <vt:lpstr>PowerPoint Presentation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311</cp:revision>
  <cp:lastPrinted>2017-06-06T20:04:49Z</cp:lastPrinted>
  <dcterms:created xsi:type="dcterms:W3CDTF">2017-04-21T15:41:45Z</dcterms:created>
  <dcterms:modified xsi:type="dcterms:W3CDTF">2023-02-10T13:59:53Z</dcterms:modified>
</cp:coreProperties>
</file>