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60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9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464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058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1A8DB961-0478-7D43-2188-B29901D366F8}"/>
              </a:ext>
            </a:extLst>
          </p:cNvPr>
          <p:cNvSpPr/>
          <p:nvPr/>
        </p:nvSpPr>
        <p:spPr>
          <a:xfrm>
            <a:off x="6277726" y="5530223"/>
            <a:ext cx="5463442" cy="623973"/>
          </a:xfrm>
          <a:prstGeom prst="roundRect">
            <a:avLst/>
          </a:prstGeom>
          <a:solidFill>
            <a:srgbClr val="2590CC">
              <a:alpha val="15000"/>
            </a:srgbClr>
          </a:solidFill>
          <a:ln w="12700">
            <a:solidFill>
              <a:srgbClr val="2590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20B1A35B-5C0C-558F-8F6E-A2698D7D0199}"/>
              </a:ext>
            </a:extLst>
          </p:cNvPr>
          <p:cNvSpPr/>
          <p:nvPr/>
        </p:nvSpPr>
        <p:spPr>
          <a:xfrm>
            <a:off x="6285960" y="3229839"/>
            <a:ext cx="5463442" cy="1815029"/>
          </a:xfrm>
          <a:prstGeom prst="roundRect">
            <a:avLst/>
          </a:prstGeom>
          <a:solidFill>
            <a:srgbClr val="FEB714">
              <a:alpha val="20079"/>
            </a:srgbClr>
          </a:solidFill>
          <a:ln w="12700">
            <a:solidFill>
              <a:srgbClr val="FEB71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hape&#10;&#10;Description automatically generated">
            <a:extLst>
              <a:ext uri="{FF2B5EF4-FFF2-40B4-BE49-F238E27FC236}">
                <a16:creationId xmlns:a16="http://schemas.microsoft.com/office/drawing/2014/main" id="{6FE678B0-BB41-34D2-EA51-71242B1B41E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98990" y="1417067"/>
            <a:ext cx="3655175" cy="4737129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AD9BF73F-6A70-EC45-A194-6E3BBE3191C1}"/>
              </a:ext>
            </a:extLst>
          </p:cNvPr>
          <p:cNvSpPr/>
          <p:nvPr/>
        </p:nvSpPr>
        <p:spPr>
          <a:xfrm>
            <a:off x="3574683" y="2735974"/>
            <a:ext cx="2537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254776"/>
                </a:solidFill>
              </a:rPr>
              <a:t>Single studies (or preprints) that haven’t been appraised for quality and placed alongside all other studies addressing the same question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12048A1-7558-EB45-AEED-C957B3A94FE8}"/>
              </a:ext>
            </a:extLst>
          </p:cNvPr>
          <p:cNvSpPr/>
          <p:nvPr/>
        </p:nvSpPr>
        <p:spPr>
          <a:xfrm>
            <a:off x="3593788" y="3537357"/>
            <a:ext cx="22764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254776"/>
                </a:solidFill>
              </a:rPr>
              <a:t>Squeaky-wheel experts who don’t speak in a way that make it possible to judge their accuracy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896A289-8223-4E44-954F-0CC87AA3E6EF}"/>
              </a:ext>
            </a:extLst>
          </p:cNvPr>
          <p:cNvSpPr/>
          <p:nvPr/>
        </p:nvSpPr>
        <p:spPr>
          <a:xfrm>
            <a:off x="3638435" y="4390717"/>
            <a:ext cx="234369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rgbClr val="254776"/>
                </a:solidFill>
              </a:rPr>
              <a:t>Old-school expert panels using a GOBSATT approach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338ACE-8686-7C4C-97D0-A9BBFD7E1586}"/>
              </a:ext>
            </a:extLst>
          </p:cNvPr>
          <p:cNvSpPr/>
          <p:nvPr/>
        </p:nvSpPr>
        <p:spPr>
          <a:xfrm>
            <a:off x="3724209" y="5006517"/>
            <a:ext cx="231107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254776"/>
                </a:solidFill>
              </a:rPr>
              <a:t>Citizen- and stakeholder-engagement processes that don’t provide ‘ways in’ for evidence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DF595-2C22-D048-A682-D8F0A3778E2F}"/>
              </a:ext>
            </a:extLst>
          </p:cNvPr>
          <p:cNvSpPr/>
          <p:nvPr/>
        </p:nvSpPr>
        <p:spPr>
          <a:xfrm>
            <a:off x="106664" y="5045129"/>
            <a:ext cx="144145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254776"/>
                </a:solidFill>
              </a:rPr>
              <a:t>Best evidence for the type of question being asked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C90E289-E356-9E4A-6D49-F7382DDD4D3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84440" y="1124485"/>
            <a:ext cx="2890002" cy="2040001"/>
          </a:xfrm>
          <a:prstGeom prst="rect">
            <a:avLst/>
          </a:prstGeom>
        </p:spPr>
      </p:pic>
      <p:sp>
        <p:nvSpPr>
          <p:cNvPr id="35" name="Title 14">
            <a:extLst>
              <a:ext uri="{FF2B5EF4-FFF2-40B4-BE49-F238E27FC236}">
                <a16:creationId xmlns:a16="http://schemas.microsoft.com/office/drawing/2014/main" id="{261DBC64-877C-D13C-70F4-3A7B410E03C2}"/>
              </a:ext>
            </a:extLst>
          </p:cNvPr>
          <p:cNvSpPr txBox="1">
            <a:spLocks/>
          </p:cNvSpPr>
          <p:nvPr/>
        </p:nvSpPr>
        <p:spPr>
          <a:xfrm>
            <a:off x="603" y="187108"/>
            <a:ext cx="9107139" cy="77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0</a:t>
            </a:r>
            <a:r>
              <a:rPr kumimoji="0" lang="en-CA" sz="24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.4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Use best evidence </a:t>
            </a:r>
            <a:r>
              <a:rPr kumimoji="0" lang="en-CA" sz="22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(vs other things that get a lot of attention now), </a:t>
            </a:r>
            <a:b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</a:br>
            <a:br>
              <a:rPr lang="en-CA" sz="10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0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3DEDA6-BA16-4F48-BC48-41EAA872827B}"/>
              </a:ext>
            </a:extLst>
          </p:cNvPr>
          <p:cNvGrpSpPr/>
          <p:nvPr/>
        </p:nvGrpSpPr>
        <p:grpSpPr>
          <a:xfrm>
            <a:off x="6285960" y="5193270"/>
            <a:ext cx="4702784" cy="890396"/>
            <a:chOff x="6290656" y="5217950"/>
            <a:chExt cx="4702784" cy="89039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BD11207-5591-DEDE-C472-D05C9C1C8576}"/>
                </a:ext>
              </a:extLst>
            </p:cNvPr>
            <p:cNvSpPr txBox="1"/>
            <p:nvPr/>
          </p:nvSpPr>
          <p:spPr>
            <a:xfrm>
              <a:off x="6458671" y="5615906"/>
              <a:ext cx="4534769" cy="4924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Expert panels using a GOBSATT (good old boys sitting around the table) approach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074309A-5DFD-38E9-C40E-DEDBAD93A504}"/>
                </a:ext>
              </a:extLst>
            </p:cNvPr>
            <p:cNvSpPr txBox="1"/>
            <p:nvPr/>
          </p:nvSpPr>
          <p:spPr>
            <a:xfrm>
              <a:off x="6290656" y="5217950"/>
              <a:ext cx="4534769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Will never make it to the podium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6641400-F3C1-E26E-5E9B-C97F92B6FF82}"/>
              </a:ext>
            </a:extLst>
          </p:cNvPr>
          <p:cNvGrpSpPr/>
          <p:nvPr/>
        </p:nvGrpSpPr>
        <p:grpSpPr>
          <a:xfrm>
            <a:off x="6243236" y="2903207"/>
            <a:ext cx="5323593" cy="2054471"/>
            <a:chOff x="6282422" y="3039411"/>
            <a:chExt cx="5323593" cy="2054471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64B81C5-87BF-84D2-9DCB-51352144B90F}"/>
                </a:ext>
              </a:extLst>
            </p:cNvPr>
            <p:cNvSpPr txBox="1"/>
            <p:nvPr/>
          </p:nvSpPr>
          <p:spPr>
            <a:xfrm>
              <a:off x="6491251" y="3401113"/>
              <a:ext cx="5114764" cy="16927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Expert panels that:</a:t>
              </a:r>
            </a:p>
            <a:p>
              <a:pPr marL="342900" indent="-342900" defTabSz="914400" hangingPunct="0">
                <a:buFont typeface="+mj-lt"/>
                <a:buAutoNum type="arabicParenR"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convene people with the right mix of issue-specific knowledge, evidence-appraisal expertise, and lived experience</a:t>
              </a:r>
            </a:p>
            <a:p>
              <a:pPr marL="342900" indent="-342900" defTabSz="914400" hangingPunct="0">
                <a:buFont typeface="+mj-lt"/>
                <a:buAutoNum type="arabicParenR"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follow rigorous processes to develop their recommendations (</a:t>
              </a:r>
              <a:r>
                <a:rPr kumimoji="0" lang="en-US" sz="13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e.g</a:t>
              </a:r>
              <a:r>
                <a:rPr lang="en-US" sz="13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., pre-circulate evidence summaries and clarify what evidence and experiences underpin the recommendations)</a:t>
              </a: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</a:t>
              </a:r>
            </a:p>
            <a:p>
              <a:pPr marL="342900" indent="-342900" defTabSz="914400" hangingPunct="0">
                <a:buFont typeface="+mj-lt"/>
                <a:buAutoNum type="arabicParenR"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adjust their recommendations as the context, issues and evidence evolve (in the case of living expert panels)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EC31DA4-80DF-CCF4-1C39-FF849DCBD5D6}"/>
                </a:ext>
              </a:extLst>
            </p:cNvPr>
            <p:cNvSpPr txBox="1"/>
            <p:nvPr/>
          </p:nvSpPr>
          <p:spPr>
            <a:xfrm>
              <a:off x="6282422" y="3039411"/>
              <a:ext cx="4534769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Gold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5CBDE097-6E3F-7BE9-5B6B-484BF1B330F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9568" y="4003184"/>
            <a:ext cx="728208" cy="7282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4F5D6C3-CE8F-5483-AA9E-A1CC29A2631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65580" y="2733005"/>
            <a:ext cx="728208" cy="7282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264EE-51DF-0EE6-B33D-DAE34358979B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65580" y="4188325"/>
            <a:ext cx="728208" cy="7282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2F1DC59-0962-BC0E-54FB-C007A0FD40F0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65580" y="3460665"/>
            <a:ext cx="728208" cy="72820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4A89D6D-95E7-9E90-F0D9-30B98593EABD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65580" y="4915984"/>
            <a:ext cx="728208" cy="72820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41ABBA-8A6A-79C1-8947-C4308216849C}"/>
              </a:ext>
            </a:extLst>
          </p:cNvPr>
          <p:cNvCxnSpPr>
            <a:cxnSpLocks/>
          </p:cNvCxnSpPr>
          <p:nvPr/>
        </p:nvCxnSpPr>
        <p:spPr>
          <a:xfrm>
            <a:off x="6112682" y="1225814"/>
            <a:ext cx="0" cy="5035293"/>
          </a:xfrm>
          <a:prstGeom prst="line">
            <a:avLst/>
          </a:prstGeom>
          <a:ln w="19050">
            <a:solidFill>
              <a:srgbClr val="DADFE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itle 14">
            <a:extLst>
              <a:ext uri="{FF2B5EF4-FFF2-40B4-BE49-F238E27FC236}">
                <a16:creationId xmlns:a16="http://schemas.microsoft.com/office/drawing/2014/main" id="{BE08F37B-3BBE-8A43-DB77-DE1FEB752A1E}"/>
              </a:ext>
            </a:extLst>
          </p:cNvPr>
          <p:cNvSpPr txBox="1">
            <a:spLocks/>
          </p:cNvSpPr>
          <p:nvPr/>
        </p:nvSpPr>
        <p:spPr>
          <a:xfrm>
            <a:off x="513637" y="329345"/>
            <a:ext cx="8878543" cy="77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b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</a:b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and the specific example of expert panels</a:t>
            </a:r>
            <a:br>
              <a:rPr lang="en-CA" sz="10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0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31" name="Picture 30" descr="Shape, rectangle&#10;&#10;Description automatically generated">
            <a:extLst>
              <a:ext uri="{FF2B5EF4-FFF2-40B4-BE49-F238E27FC236}">
                <a16:creationId xmlns:a16="http://schemas.microsoft.com/office/drawing/2014/main" id="{55C1CCC2-8598-9EE2-4FC9-A0A702FD3F29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07742" y="1259428"/>
            <a:ext cx="3178761" cy="143133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7A337425-7AC0-8704-08C3-A16B318E6F5B}"/>
              </a:ext>
            </a:extLst>
          </p:cNvPr>
          <p:cNvSpPr txBox="1"/>
          <p:nvPr/>
        </p:nvSpPr>
        <p:spPr>
          <a:xfrm>
            <a:off x="9321636" y="1520627"/>
            <a:ext cx="2750971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If Australia can go for the gold with its national health guidelines, why can’t we do it in our country and for other sectors?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5AED98-C6BE-98BA-41F2-1ABAFE8E0F13}"/>
              </a:ext>
            </a:extLst>
          </p:cNvPr>
          <p:cNvSpPr txBox="1"/>
          <p:nvPr/>
        </p:nvSpPr>
        <p:spPr>
          <a:xfrm>
            <a:off x="9009447" y="977573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C93C7C-EBBB-4AE6-19F2-579C16E607DC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957589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32409</TotalTime>
  <Words>239</Words>
  <Application>Microsoft Macintosh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311</cp:revision>
  <cp:lastPrinted>2017-06-06T20:04:49Z</cp:lastPrinted>
  <dcterms:created xsi:type="dcterms:W3CDTF">2017-04-21T15:41:45Z</dcterms:created>
  <dcterms:modified xsi:type="dcterms:W3CDTF">2023-02-10T13:27:11Z</dcterms:modified>
</cp:coreProperties>
</file>