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sldIdLst>
    <p:sldId id="1098" r:id="rId2"/>
    <p:sldId id="1023" r:id="rId3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FEB714"/>
    <a:srgbClr val="FFC057"/>
    <a:srgbClr val="6AA855"/>
    <a:srgbClr val="CC76A6"/>
    <a:srgbClr val="6FC0D3"/>
    <a:srgbClr val="8DD2E5"/>
    <a:srgbClr val="8DC758"/>
    <a:srgbClr val="99CC67"/>
    <a:srgbClr val="E7ED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99" autoAdjust="0"/>
    <p:restoredTop sz="95707" autoAdjust="0"/>
  </p:normalViewPr>
  <p:slideViewPr>
    <p:cSldViewPr snapToGrid="0" snapToObjects="1">
      <p:cViewPr varScale="1">
        <p:scale>
          <a:sx n="128" d="100"/>
          <a:sy n="128" d="100"/>
        </p:scale>
        <p:origin x="464" y="18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2/10/23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268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11621C-3EA7-C342-A130-13C6D43C8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899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85" descr="Shape&#10;&#10;Description automatically generated">
            <a:extLst>
              <a:ext uri="{FF2B5EF4-FFF2-40B4-BE49-F238E27FC236}">
                <a16:creationId xmlns:a16="http://schemas.microsoft.com/office/drawing/2014/main" id="{9EEDE344-1EB8-69AA-FF08-EF489E577ED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52160" y="1160478"/>
            <a:ext cx="3885239" cy="5035293"/>
          </a:xfrm>
          <a:prstGeom prst="rect">
            <a:avLst/>
          </a:prstGeom>
        </p:spPr>
      </p:pic>
      <p:sp>
        <p:nvSpPr>
          <p:cNvPr id="10" name="Title 14">
            <a:extLst>
              <a:ext uri="{FF2B5EF4-FFF2-40B4-BE49-F238E27FC236}">
                <a16:creationId xmlns:a16="http://schemas.microsoft.com/office/drawing/2014/main" id="{EE1EC868-7126-878C-C76B-592D410FF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715" y="282753"/>
            <a:ext cx="8324326" cy="772930"/>
          </a:xfrm>
        </p:spPr>
        <p:txBody>
          <a:bodyPr>
            <a:noAutofit/>
          </a:bodyPr>
          <a:lstStyle/>
          <a:p>
            <a:pPr defTabSz="914400" hangingPunct="0">
              <a:spcBef>
                <a:spcPts val="0"/>
              </a:spcBef>
              <a:defRPr/>
            </a:pPr>
            <a:r>
              <a:rPr kumimoji="0" lang="en-CA" b="1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0.2</a:t>
            </a:r>
            <a:r>
              <a:rPr kumimoji="0" lang="en-CA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Respond </a:t>
            </a:r>
            <a: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decision-makers’ questions with the right </a:t>
            </a:r>
            <a:b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mix of forms of evidence</a:t>
            </a:r>
            <a:b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rgbClr val="234776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F762966-01FD-45BB-45C8-EE702B53FD3C}"/>
              </a:ext>
            </a:extLst>
          </p:cNvPr>
          <p:cNvSpPr txBox="1"/>
          <p:nvPr/>
        </p:nvSpPr>
        <p:spPr>
          <a:xfrm>
            <a:off x="7397303" y="1602683"/>
            <a:ext cx="1246995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CA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Modeling</a:t>
            </a:r>
            <a:endParaRPr lang="en-CA" sz="10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DF91BEC-ABC5-9971-7C27-41C43A37E3AD}"/>
              </a:ext>
            </a:extLst>
          </p:cNvPr>
          <p:cNvSpPr txBox="1"/>
          <p:nvPr/>
        </p:nvSpPr>
        <p:spPr>
          <a:xfrm>
            <a:off x="7397304" y="2007036"/>
            <a:ext cx="1103374" cy="5539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CA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Behavioural/</a:t>
            </a:r>
          </a:p>
          <a:p>
            <a:pPr algn="l"/>
            <a:r>
              <a:rPr lang="en-CA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implementation</a:t>
            </a:r>
          </a:p>
          <a:p>
            <a:pPr algn="l"/>
            <a:r>
              <a:rPr lang="en-CA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research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3454258-D16C-B1D0-6663-A18915FF13F3}"/>
              </a:ext>
            </a:extLst>
          </p:cNvPr>
          <p:cNvSpPr txBox="1"/>
          <p:nvPr/>
        </p:nvSpPr>
        <p:spPr>
          <a:xfrm>
            <a:off x="7384115" y="2624399"/>
            <a:ext cx="1103374" cy="400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Qualitative</a:t>
            </a:r>
          </a:p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insights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A0FB83D-9C85-FEF4-B331-D30BED062AB5}"/>
              </a:ext>
            </a:extLst>
          </p:cNvPr>
          <p:cNvSpPr txBox="1"/>
          <p:nvPr/>
        </p:nvSpPr>
        <p:spPr>
          <a:xfrm>
            <a:off x="7449412" y="3169187"/>
            <a:ext cx="1009782" cy="400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000" dirty="0">
                <a:solidFill>
                  <a:srgbClr val="254776"/>
                </a:solidFill>
                <a:latin typeface="Helvetica" pitchFamily="2" charset="0"/>
              </a:rPr>
              <a:t> Evidence</a:t>
            </a:r>
          </a:p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000" dirty="0">
                <a:solidFill>
                  <a:srgbClr val="254776"/>
                </a:solidFill>
                <a:latin typeface="Helvetica" pitchFamily="2" charset="0"/>
              </a:rPr>
              <a:t> synthesis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D9CB26A-37E4-5C88-8631-D2B72BC9C982}"/>
              </a:ext>
            </a:extLst>
          </p:cNvPr>
          <p:cNvSpPr txBox="1"/>
          <p:nvPr/>
        </p:nvSpPr>
        <p:spPr>
          <a:xfrm>
            <a:off x="7566116" y="3745325"/>
            <a:ext cx="1112580" cy="400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000" dirty="0">
                <a:solidFill>
                  <a:srgbClr val="254776"/>
                </a:solidFill>
                <a:latin typeface="Helvetica" pitchFamily="2" charset="0"/>
              </a:rPr>
              <a:t>Technology   </a:t>
            </a:r>
          </a:p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000" dirty="0">
                <a:solidFill>
                  <a:srgbClr val="254776"/>
                </a:solidFill>
                <a:latin typeface="Helvetica" pitchFamily="2" charset="0"/>
              </a:rPr>
              <a:t> assessments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475A594-8C81-492E-0B14-66942DE5087E}"/>
              </a:ext>
            </a:extLst>
          </p:cNvPr>
          <p:cNvSpPr txBox="1"/>
          <p:nvPr/>
        </p:nvSpPr>
        <p:spPr>
          <a:xfrm>
            <a:off x="7655652" y="4357542"/>
            <a:ext cx="1204638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CA" sz="1000" dirty="0">
                <a:solidFill>
                  <a:srgbClr val="254776"/>
                </a:solidFill>
                <a:latin typeface="Helvetica" pitchFamily="2" charset="0"/>
              </a:rPr>
              <a:t>Guidelines</a:t>
            </a:r>
            <a:endParaRPr lang="en-CA" sz="10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A08C844-7EA2-D9D5-69F5-12E8694D0435}"/>
              </a:ext>
            </a:extLst>
          </p:cNvPr>
          <p:cNvSpPr txBox="1"/>
          <p:nvPr/>
        </p:nvSpPr>
        <p:spPr>
          <a:xfrm>
            <a:off x="4854804" y="5281069"/>
            <a:ext cx="983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CA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Evaluation</a:t>
            </a:r>
            <a:endParaRPr lang="en-CA" sz="10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492222B-9848-5FFD-AD99-60B5E31B0F10}"/>
              </a:ext>
            </a:extLst>
          </p:cNvPr>
          <p:cNvSpPr txBox="1"/>
          <p:nvPr/>
        </p:nvSpPr>
        <p:spPr>
          <a:xfrm>
            <a:off x="5071789" y="4429141"/>
            <a:ext cx="766270" cy="400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</a:p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analytics</a:t>
            </a:r>
          </a:p>
        </p:txBody>
      </p:sp>
      <p:pic>
        <p:nvPicPr>
          <p:cNvPr id="88" name="Picture 87" descr="Icon&#10;&#10;Description automatically generated">
            <a:extLst>
              <a:ext uri="{FF2B5EF4-FFF2-40B4-BE49-F238E27FC236}">
                <a16:creationId xmlns:a16="http://schemas.microsoft.com/office/drawing/2014/main" id="{2CE76EEE-CBC5-F51E-A5E6-4C71E49073F8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32116" y="5095812"/>
            <a:ext cx="576000" cy="576000"/>
          </a:xfrm>
          <a:prstGeom prst="rect">
            <a:avLst/>
          </a:prstGeom>
        </p:spPr>
      </p:pic>
      <p:pic>
        <p:nvPicPr>
          <p:cNvPr id="90" name="Picture 89" descr="Icon&#10;&#10;Description automatically generated">
            <a:extLst>
              <a:ext uri="{FF2B5EF4-FFF2-40B4-BE49-F238E27FC236}">
                <a16:creationId xmlns:a16="http://schemas.microsoft.com/office/drawing/2014/main" id="{C3AF4957-BA25-E999-920A-DF8185C9AE37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20900" y="4101191"/>
            <a:ext cx="998432" cy="998432"/>
          </a:xfrm>
          <a:prstGeom prst="rect">
            <a:avLst/>
          </a:prstGeom>
        </p:spPr>
      </p:pic>
      <p:pic>
        <p:nvPicPr>
          <p:cNvPr id="92" name="Picture 91" descr="Logo, icon&#10;&#10;Description automatically generated">
            <a:extLst>
              <a:ext uri="{FF2B5EF4-FFF2-40B4-BE49-F238E27FC236}">
                <a16:creationId xmlns:a16="http://schemas.microsoft.com/office/drawing/2014/main" id="{F00CC5C5-96DE-09B8-7FE8-3D8D2678E8BC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71691" y="1423819"/>
            <a:ext cx="576000" cy="576000"/>
          </a:xfrm>
          <a:prstGeom prst="rect">
            <a:avLst/>
          </a:prstGeom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7678B4AE-6290-18D7-F87D-E490528FDD88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71691" y="3620155"/>
            <a:ext cx="576000" cy="576000"/>
          </a:xfrm>
          <a:prstGeom prst="rect">
            <a:avLst/>
          </a:prstGeom>
        </p:spPr>
      </p:pic>
      <p:pic>
        <p:nvPicPr>
          <p:cNvPr id="96" name="Picture 95" descr="Icon&#10;&#10;Description automatically generated">
            <a:extLst>
              <a:ext uri="{FF2B5EF4-FFF2-40B4-BE49-F238E27FC236}">
                <a16:creationId xmlns:a16="http://schemas.microsoft.com/office/drawing/2014/main" id="{A28DAAAB-E632-2FDD-D153-C431F43A97C0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71691" y="2521987"/>
            <a:ext cx="576000" cy="576000"/>
          </a:xfrm>
          <a:prstGeom prst="rect">
            <a:avLst/>
          </a:prstGeom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id="{782DEA4F-7AF7-FBD9-9B90-57B3F6D776FE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71691" y="3071071"/>
            <a:ext cx="576000" cy="576000"/>
          </a:xfrm>
          <a:prstGeom prst="rect">
            <a:avLst/>
          </a:prstGeom>
        </p:spPr>
      </p:pic>
      <p:pic>
        <p:nvPicPr>
          <p:cNvPr id="100" name="Picture 99" descr="Icon&#10;&#10;Description automatically generated">
            <a:extLst>
              <a:ext uri="{FF2B5EF4-FFF2-40B4-BE49-F238E27FC236}">
                <a16:creationId xmlns:a16="http://schemas.microsoft.com/office/drawing/2014/main" id="{D5BF14EF-DEF1-E00D-C58E-6DE5523A1CEF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71691" y="1972903"/>
            <a:ext cx="576000" cy="576000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18CDCD4B-A42A-7EBB-102E-D5888E8FC4F0}"/>
              </a:ext>
            </a:extLst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71691" y="4169238"/>
            <a:ext cx="576000" cy="576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E3EAF05-DD38-7441-A385-F32DDAB0703B}"/>
              </a:ext>
            </a:extLst>
          </p:cNvPr>
          <p:cNvSpPr txBox="1"/>
          <p:nvPr/>
        </p:nvSpPr>
        <p:spPr>
          <a:xfrm>
            <a:off x="655879" y="825739"/>
            <a:ext cx="6355781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7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(versus select forms of evidence that get a lot of attention now)</a:t>
            </a:r>
            <a:endParaRPr lang="en-US" sz="17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0FF202-1E2A-B7D9-BA3F-D4596204A4AF}"/>
              </a:ext>
            </a:extLst>
          </p:cNvPr>
          <p:cNvSpPr txBox="1"/>
          <p:nvPr/>
        </p:nvSpPr>
        <p:spPr>
          <a:xfrm>
            <a:off x="8989243" y="1023000"/>
            <a:ext cx="27158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i="1" dirty="0">
                <a:solidFill>
                  <a:srgbClr val="254776"/>
                </a:solidFill>
              </a:rPr>
              <a:t>Note: full version available in Update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003BC9-9797-2C60-9F58-02D5B2B6A1D6}"/>
              </a:ext>
            </a:extLst>
          </p:cNvPr>
          <p:cNvSpPr txBox="1"/>
          <p:nvPr/>
        </p:nvSpPr>
        <p:spPr>
          <a:xfrm>
            <a:off x="8254635" y="6325161"/>
            <a:ext cx="3937365" cy="45704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All rights reserved. This work is licensed under a Creative Commons Attribution-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-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 </a:t>
            </a: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546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4303084B-1AD6-1780-3F0F-29F858384E4E}"/>
              </a:ext>
            </a:extLst>
          </p:cNvPr>
          <p:cNvSpPr txBox="1"/>
          <p:nvPr/>
        </p:nvSpPr>
        <p:spPr>
          <a:xfrm>
            <a:off x="759713" y="729261"/>
            <a:ext cx="878518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Combine domestic evidence </a:t>
            </a:r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(what has been learned in our country) </a:t>
            </a:r>
            <a:r>
              <a:rPr lang="en-US" sz="14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global evidence </a:t>
            </a:r>
          </a:p>
          <a:p>
            <a:r>
              <a:rPr lang="en-US" sz="1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(what has been learned from around the world, including how it varies by groups and contexts)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8" name="Title 14">
            <a:extLst>
              <a:ext uri="{FF2B5EF4-FFF2-40B4-BE49-F238E27FC236}">
                <a16:creationId xmlns:a16="http://schemas.microsoft.com/office/drawing/2014/main" id="{9ADB7F12-76E0-6766-E428-4961E4989092}"/>
              </a:ext>
            </a:extLst>
          </p:cNvPr>
          <p:cNvSpPr txBox="1">
            <a:spLocks/>
          </p:cNvSpPr>
          <p:nvPr/>
        </p:nvSpPr>
        <p:spPr>
          <a:xfrm>
            <a:off x="244866" y="262045"/>
            <a:ext cx="9112998" cy="3496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defTabSz="914400" hangingPunct="0">
              <a:spcBef>
                <a:spcPts val="0"/>
              </a:spcBef>
              <a:defRPr/>
            </a:pPr>
            <a:r>
              <a:rPr lang="en-CA" b="1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0</a:t>
            </a:r>
            <a:r>
              <a:rPr kumimoji="0" lang="en-CA" b="1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.2</a:t>
            </a:r>
            <a:r>
              <a:rPr kumimoji="0" lang="en-CA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18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(continued) </a:t>
            </a:r>
            <a:r>
              <a:rPr kumimoji="0" lang="en-CA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Respond to decision-makers’ questions with the </a:t>
            </a:r>
          </a:p>
          <a:p>
            <a:pPr defTabSz="914400" hangingPunct="0">
              <a:spcBef>
                <a:spcPts val="0"/>
              </a:spcBef>
              <a:defRPr/>
            </a:pP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     </a:t>
            </a:r>
            <a:r>
              <a:rPr kumimoji="0" lang="en-CA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right mix of forms of evidence</a:t>
            </a:r>
            <a:endParaRPr lang="en-US" kern="0" dirty="0">
              <a:solidFill>
                <a:srgbClr val="234776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graphicFrame>
        <p:nvGraphicFramePr>
          <p:cNvPr id="50" name="Table 49">
            <a:extLst>
              <a:ext uri="{FF2B5EF4-FFF2-40B4-BE49-F238E27FC236}">
                <a16:creationId xmlns:a16="http://schemas.microsoft.com/office/drawing/2014/main" id="{2AF9984B-C60B-7298-04FC-C05238D343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7243063"/>
              </p:ext>
            </p:extLst>
          </p:nvPr>
        </p:nvGraphicFramePr>
        <p:xfrm>
          <a:off x="853936" y="1613047"/>
          <a:ext cx="10484128" cy="3253740"/>
        </p:xfrm>
        <a:graphic>
          <a:graphicData uri="http://schemas.openxmlformats.org/drawingml/2006/table">
            <a:tbl>
              <a:tblPr firstRow="1" firstCol="1" bandRow="1"/>
              <a:tblGrid>
                <a:gridCol w="1588167">
                  <a:extLst>
                    <a:ext uri="{9D8B030D-6E8A-4147-A177-3AD203B41FA5}">
                      <a16:colId xmlns:a16="http://schemas.microsoft.com/office/drawing/2014/main" val="2438151703"/>
                    </a:ext>
                  </a:extLst>
                </a:gridCol>
                <a:gridCol w="932159">
                  <a:extLst>
                    <a:ext uri="{9D8B030D-6E8A-4147-A177-3AD203B41FA5}">
                      <a16:colId xmlns:a16="http://schemas.microsoft.com/office/drawing/2014/main" val="1941796730"/>
                    </a:ext>
                  </a:extLst>
                </a:gridCol>
                <a:gridCol w="337049">
                  <a:extLst>
                    <a:ext uri="{9D8B030D-6E8A-4147-A177-3AD203B41FA5}">
                      <a16:colId xmlns:a16="http://schemas.microsoft.com/office/drawing/2014/main" val="4159614164"/>
                    </a:ext>
                  </a:extLst>
                </a:gridCol>
                <a:gridCol w="1650545">
                  <a:extLst>
                    <a:ext uri="{9D8B030D-6E8A-4147-A177-3AD203B41FA5}">
                      <a16:colId xmlns:a16="http://schemas.microsoft.com/office/drawing/2014/main" val="3417789404"/>
                    </a:ext>
                  </a:extLst>
                </a:gridCol>
                <a:gridCol w="5976208">
                  <a:extLst>
                    <a:ext uri="{9D8B030D-6E8A-4147-A177-3AD203B41FA5}">
                      <a16:colId xmlns:a16="http://schemas.microsoft.com/office/drawing/2014/main" val="4259270599"/>
                    </a:ext>
                  </a:extLst>
                </a:gridCol>
              </a:tblGrid>
              <a:tr h="21869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Vantage point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7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7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BAD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Forms of evidence</a:t>
                      </a: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97868899"/>
                  </a:ext>
                </a:extLst>
              </a:tr>
              <a:tr h="1319459">
                <a:tc>
                  <a:txBody>
                    <a:bodyPr/>
                    <a:lstStyle/>
                    <a:p>
                      <a:pPr algn="r">
                        <a:tabLst>
                          <a:tab pos="87313" algn="l"/>
                        </a:tabLst>
                      </a:pPr>
                      <a:r>
                        <a:rPr lang="en-CA" sz="1200" dirty="0">
                          <a:solidFill>
                            <a:srgbClr val="254776"/>
                          </a:solidFill>
                          <a:effectLst/>
                          <a:latin typeface="Helvetica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Global evidence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1300" dirty="0">
                        <a:solidFill>
                          <a:srgbClr val="254776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0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Evidence synthesis</a:t>
                      </a:r>
                      <a:endParaRPr lang="en-CA" sz="10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>
                          <a:solidFill>
                            <a:srgbClr val="254776"/>
                          </a:solidFill>
                        </a:rPr>
                        <a:t>An evidence synthesis: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systematically and transparently identifies, selects, assesses and synthesizes the evidence addressing a specific question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includes explicit quality assessments (and doesn’t accept a journal’s peer review as synonymous with quality) and can itself be assessed for quality (and quality ratings are included in many evidence-synthesis databases like Social Systems Evidence)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can address any question and synthesize any type of evidence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can also describe how much certainty we have about particular findings</a:t>
                      </a:r>
                      <a:endParaRPr lang="en-CA" sz="10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411749"/>
                  </a:ext>
                </a:extLst>
              </a:tr>
              <a:tr h="144408">
                <a:tc>
                  <a:txBody>
                    <a:bodyPr/>
                    <a:lstStyle/>
                    <a:p>
                      <a:pPr algn="ctr"/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588197"/>
                  </a:ext>
                </a:extLst>
              </a:tr>
              <a:tr h="22825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Vantage point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D2E5">
                        <a:alpha val="80000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Forms of evidence</a:t>
                      </a: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07101436"/>
                  </a:ext>
                </a:extLst>
              </a:tr>
              <a:tr h="487680">
                <a:tc rowSpan="2">
                  <a:txBody>
                    <a:bodyPr/>
                    <a:lstStyle/>
                    <a:p>
                      <a:pPr algn="r"/>
                      <a:endParaRPr lang="en-CA" sz="400" dirty="0">
                        <a:solidFill>
                          <a:srgbClr val="254776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/>
                      <a:r>
                        <a:rPr lang="en-CA" sz="1100" dirty="0">
                          <a:solidFill>
                            <a:srgbClr val="254776"/>
                          </a:solidFill>
                          <a:effectLst/>
                          <a:latin typeface="Helvetica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Domestic recommendations or evidence support informed by domestic and global evidence</a:t>
                      </a:r>
                    </a:p>
                    <a:p>
                      <a:pPr algn="r"/>
                      <a:r>
                        <a:rPr lang="en-CA" sz="500" dirty="0">
                          <a:solidFill>
                            <a:srgbClr val="254776"/>
                          </a:solidFill>
                          <a:effectLst/>
                          <a:latin typeface="Helvetica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/>
                      <a:endParaRPr lang="en-CA" sz="1300" dirty="0">
                        <a:solidFill>
                          <a:srgbClr val="254776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0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ts val="11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Technology assessment/</a:t>
                      </a:r>
                    </a:p>
                    <a:p>
                      <a:pPr marL="0" marR="0" lvl="0" indent="0" algn="l" defTabSz="457189" rtl="0" eaLnBrk="1" fontAlgn="auto" latinLnBrk="0" hangingPunct="1">
                        <a:lnSpc>
                          <a:spcPts val="11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cost-effectiveness analysis</a:t>
                      </a:r>
                      <a:endParaRPr lang="en-CA" sz="10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43558113"/>
                  </a:ext>
                </a:extLst>
              </a:tr>
              <a:tr h="487680">
                <a:tc vMerge="1">
                  <a:txBody>
                    <a:bodyPr/>
                    <a:lstStyle/>
                    <a:p>
                      <a:pPr algn="ctr"/>
                      <a:endParaRPr lang="en-CA" sz="1400" dirty="0">
                        <a:solidFill>
                          <a:srgbClr val="254776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F0F6">
                        <a:alpha val="45098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CA" sz="1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  <a:p>
                      <a:pPr algn="l"/>
                      <a:r>
                        <a:rPr lang="en-CA" sz="11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Guideline</a:t>
                      </a:r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41412472"/>
                  </a:ext>
                </a:extLst>
              </a:tr>
            </a:tbl>
          </a:graphicData>
        </a:graphic>
      </p:graphicFrame>
      <p:pic>
        <p:nvPicPr>
          <p:cNvPr id="52" name="Picture 51">
            <a:extLst>
              <a:ext uri="{FF2B5EF4-FFF2-40B4-BE49-F238E27FC236}">
                <a16:creationId xmlns:a16="http://schemas.microsoft.com/office/drawing/2014/main" id="{1F3047B6-475D-D919-CEF8-9CDB04489B2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11095" y="2181826"/>
            <a:ext cx="731352" cy="731352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27BD9792-09DC-F18B-98B7-8398DB5E3A6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11095" y="3965918"/>
            <a:ext cx="731352" cy="731352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59D2CCB4-8507-843F-F09B-3F81002DD66A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20664" y="3870619"/>
            <a:ext cx="303988" cy="303988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0A51B1ED-2B71-BADE-26F8-623051DCB2E5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20664" y="4409828"/>
            <a:ext cx="299148" cy="299148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B7AFF1B2-24FB-462D-E098-CBEDDD7A059E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20664" y="2432622"/>
            <a:ext cx="303988" cy="303988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5553EC6E-44F1-8407-3212-D4BFF0148ED7}"/>
              </a:ext>
            </a:extLst>
          </p:cNvPr>
          <p:cNvSpPr/>
          <p:nvPr/>
        </p:nvSpPr>
        <p:spPr>
          <a:xfrm>
            <a:off x="2519873" y="3969211"/>
            <a:ext cx="721895" cy="724766"/>
          </a:xfrm>
          <a:prstGeom prst="ellipse">
            <a:avLst/>
          </a:prstGeom>
          <a:noFill/>
          <a:ln w="66675">
            <a:solidFill>
              <a:srgbClr val="4195C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97E2D8B-7EDD-FEBE-0744-7792538C59FB}"/>
              </a:ext>
            </a:extLst>
          </p:cNvPr>
          <p:cNvSpPr/>
          <p:nvPr/>
        </p:nvSpPr>
        <p:spPr>
          <a:xfrm>
            <a:off x="2520552" y="2186765"/>
            <a:ext cx="721895" cy="724766"/>
          </a:xfrm>
          <a:prstGeom prst="ellipse">
            <a:avLst/>
          </a:prstGeom>
          <a:noFill/>
          <a:ln w="66675">
            <a:solidFill>
              <a:srgbClr val="0E539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4C7F77C-9149-A186-95F6-DAA8271D2BE1}"/>
              </a:ext>
            </a:extLst>
          </p:cNvPr>
          <p:cNvSpPr txBox="1"/>
          <p:nvPr/>
        </p:nvSpPr>
        <p:spPr>
          <a:xfrm>
            <a:off x="8989243" y="1023000"/>
            <a:ext cx="27158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i="1" dirty="0">
                <a:solidFill>
                  <a:srgbClr val="254776"/>
                </a:solidFill>
              </a:rPr>
              <a:t>Note: full version available in Update 2023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BE15B7-9EF7-F6B8-0042-9CA09BEA97A8}"/>
              </a:ext>
            </a:extLst>
          </p:cNvPr>
          <p:cNvSpPr txBox="1"/>
          <p:nvPr/>
        </p:nvSpPr>
        <p:spPr>
          <a:xfrm>
            <a:off x="8254635" y="6325161"/>
            <a:ext cx="3937365" cy="45704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All rights reserved. This work is licensed under a Creative Commons Attribution-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-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 </a:t>
            </a: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333682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32410</TotalTime>
  <Words>280</Words>
  <Application>Microsoft Macintosh PowerPoint</Application>
  <PresentationFormat>Widescreen</PresentationFormat>
  <Paragraphs>43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Courier New</vt:lpstr>
      <vt:lpstr>Helvetica</vt:lpstr>
      <vt:lpstr>Roboto</vt:lpstr>
      <vt:lpstr>McMaster Brighter World Theme</vt:lpstr>
      <vt:lpstr>0.2 Respond to decision-makers’ questions with the right        mix of forms of evidence 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311</cp:revision>
  <cp:lastPrinted>2017-06-06T20:04:49Z</cp:lastPrinted>
  <dcterms:created xsi:type="dcterms:W3CDTF">2017-04-21T15:41:45Z</dcterms:created>
  <dcterms:modified xsi:type="dcterms:W3CDTF">2023-02-10T13:24:31Z</dcterms:modified>
</cp:coreProperties>
</file>