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sldIdLst>
    <p:sldId id="1095" r:id="rId2"/>
    <p:sldId id="1096" r:id="rId3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8DD2E5"/>
    <a:srgbClr val="99CC66"/>
    <a:srgbClr val="CC76A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46" autoAdjust="0"/>
    <p:restoredTop sz="91429" autoAdjust="0"/>
  </p:normalViewPr>
  <p:slideViewPr>
    <p:cSldViewPr snapToGrid="0" snapToObjects="1">
      <p:cViewPr varScale="1">
        <p:scale>
          <a:sx n="114" d="100"/>
          <a:sy n="114" d="100"/>
        </p:scale>
        <p:origin x="176" y="232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3/10/23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66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1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165A485-638C-FCBD-C3F2-3349EFB4D8F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18654" y="1896710"/>
            <a:ext cx="9292485" cy="19326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144524B-F99E-C979-7127-BBBD6115361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18654" y="3862208"/>
            <a:ext cx="9129130" cy="225624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7E83533-C984-888C-E6F3-25E2A4A2A242}"/>
              </a:ext>
            </a:extLst>
          </p:cNvPr>
          <p:cNvSpPr/>
          <p:nvPr/>
        </p:nvSpPr>
        <p:spPr>
          <a:xfrm rot="16200000">
            <a:off x="5246175" y="1352338"/>
            <a:ext cx="4307026" cy="5316121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bg1">
                  <a:alpha val="0"/>
                </a:schemeClr>
              </a:gs>
              <a:gs pos="0">
                <a:schemeClr val="bg1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7CB5D3-6B0E-397C-7ED4-062B0FDB7E7B}"/>
              </a:ext>
            </a:extLst>
          </p:cNvPr>
          <p:cNvSpPr txBox="1"/>
          <p:nvPr/>
        </p:nvSpPr>
        <p:spPr>
          <a:xfrm>
            <a:off x="116856" y="1416759"/>
            <a:ext cx="119556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lvl="0" algn="ctr">
              <a:defRPr/>
            </a:pPr>
            <a:r>
              <a:rPr lang="en-CA" sz="16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Veinte</a:t>
            </a:r>
            <a:r>
              <a:rPr lang="en-CA" sz="16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las 24 </a:t>
            </a:r>
            <a:r>
              <a:rPr lang="en-CA" sz="16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recomendaciones</a:t>
            </a:r>
            <a:r>
              <a:rPr lang="en-CA" sz="16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CA" sz="16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Comisión</a:t>
            </a:r>
            <a:r>
              <a:rPr lang="en-CA" sz="16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16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Evidencia</a:t>
            </a:r>
            <a:r>
              <a:rPr lang="en-CA" sz="16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6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pueden</a:t>
            </a:r>
            <a:r>
              <a:rPr lang="en-CA" sz="16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 </a:t>
            </a:r>
            <a:r>
              <a:rPr lang="en-CA" sz="16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agrupadas</a:t>
            </a:r>
            <a:r>
              <a:rPr lang="en-CA" sz="16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6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CA" sz="16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6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tres</a:t>
            </a:r>
            <a:r>
              <a:rPr lang="en-CA" sz="16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6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prioridades</a:t>
            </a:r>
            <a:r>
              <a:rPr lang="en-CA" sz="16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16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implementación</a:t>
            </a:r>
            <a:endParaRPr lang="en-CA" sz="16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EF1915-2FBE-772D-C0CE-982677E20346}"/>
              </a:ext>
            </a:extLst>
          </p:cNvPr>
          <p:cNvSpPr txBox="1"/>
          <p:nvPr/>
        </p:nvSpPr>
        <p:spPr>
          <a:xfrm>
            <a:off x="2249426" y="1977317"/>
            <a:ext cx="9324055" cy="41088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>
              <a:defRPr/>
            </a:pPr>
            <a:r>
              <a:rPr lang="en-CA" sz="1100" b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Formuladores</a:t>
            </a:r>
            <a:r>
              <a:rPr lang="en-CA" sz="11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1100" b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políticas</a:t>
            </a:r>
            <a:r>
              <a:rPr lang="en-CA" sz="11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b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gubernamentales</a:t>
            </a:r>
            <a:r>
              <a:rPr lang="en-CA" sz="11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ES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Cuatro recomendaciones propugnaron por sistemas locales de apoyo al uso de la evidencia adaptados a necesidades particulares [5], personal y alianzas de apoyo al uso de la evidencia [6], asesores científicos [7], y organismos asesores [8]</a:t>
            </a:r>
          </a:p>
          <a:p>
            <a:pPr marL="177800">
              <a:defRPr/>
            </a:pPr>
            <a:endParaRPr lang="en-CA" sz="7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defRPr/>
            </a:pPr>
            <a:r>
              <a:rPr lang="es-ES" sz="11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Líderes organizacionales, profesionales y ciudadanos 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ES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recomendación solicitó a cada asociación organizacional significativa, organismo profesional y grupo de sociedad civil orientado a generar impacto contribuir significativamente a su sistema local de apoyo al uso de la evidencia [12]</a:t>
            </a:r>
            <a:endParaRPr lang="en-CA" sz="11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defRPr/>
            </a:pPr>
            <a:endParaRPr lang="en-CA" sz="7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defRPr/>
            </a:pPr>
            <a:r>
              <a:rPr lang="en-CA" sz="1100" b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Intermediarios</a:t>
            </a:r>
            <a:r>
              <a:rPr lang="en-CA" sz="11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1100" b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evidencia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ES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recomendación solicitó intermediaries de evidencia comprometidos a apoyar los tomadores de decisiones con la mejor evidencia y a los productores de evidencia con reflexiones y oportunidades de generar impacto con evidencia [14], y otra recomendación hizo un llamado por el acople oportuno y sensible de la forma de evidencia más adecuada para la pregunta realizada [16]</a:t>
            </a:r>
            <a:endParaRPr lang="en-CA" sz="11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defRPr/>
            </a:pPr>
            <a:endParaRPr lang="en-CA" sz="14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defRPr/>
            </a:pPr>
            <a:br>
              <a:rPr lang="en-CA" sz="7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1100" b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Formuladores</a:t>
            </a:r>
            <a:r>
              <a:rPr lang="en-CA" sz="11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1100" b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políticas</a:t>
            </a:r>
            <a:r>
              <a:rPr lang="en-CA" sz="11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b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gubernamentales</a:t>
            </a:r>
            <a:r>
              <a:rPr lang="en-CA" sz="11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ES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recomendación hizo un llamado a construir una base de evidencia más diversificada [9]</a:t>
            </a:r>
          </a:p>
          <a:p>
            <a:pPr marL="177800">
              <a:defRPr/>
            </a:pPr>
            <a:endParaRPr lang="en-CA" sz="7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defRPr/>
            </a:pPr>
            <a:r>
              <a:rPr lang="en-CA" sz="1100" b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Productores</a:t>
            </a:r>
            <a:r>
              <a:rPr lang="en-CA" sz="11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1100" b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evidencia</a:t>
            </a:r>
            <a:r>
              <a:rPr lang="en-CA" sz="11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b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orientados</a:t>
            </a:r>
            <a:r>
              <a:rPr lang="en-CA" sz="11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CA" sz="1100" b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generar</a:t>
            </a:r>
            <a:r>
              <a:rPr lang="en-CA" sz="11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b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</a:t>
            </a:r>
            <a:r>
              <a:rPr lang="en-CA" sz="11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ES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Cinco recomendaciones les solicitaron: 1) cerrar brechas y adherirse a los estándares [17]; 2) responder, referir o trabajar con otros; 3) aprender de grupos de evidencia en otros sectores [19]; 4) estar preparado para adaptarse para emergencias globales [20]; y 5) hacer que la evidencia sea comprensible [21]; y una sexta recomendación solicitó a instituciones académicas incentivar a los miembros del profesorado a contribuir a sus sistemas locales de apoyo al uso de la evidencia y a bienes públicos globales relacionados con evidencia [22]</a:t>
            </a:r>
          </a:p>
          <a:p>
            <a:pPr marL="177800">
              <a:defRPr/>
            </a:pPr>
            <a:endParaRPr lang="en-CA" sz="11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defRPr/>
            </a:pPr>
            <a:r>
              <a:rPr lang="en-CA" sz="1100" b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Financiadores</a:t>
            </a:r>
            <a:r>
              <a:rPr lang="en-CA" sz="11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ES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recomendación que hizo un llamado a invertir de manera más inteligente, e idealmente más, en apoyo al uso de la evidencia, particularmente en sistemas locales de apoyo al uso de la evidencia, y con financiación destinada a bienes públicos globales relacionados con evidencia [24]</a:t>
            </a:r>
            <a:endParaRPr lang="en-CA" sz="11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8C07AB-497F-1D55-0534-2FF39E01F443}"/>
              </a:ext>
            </a:extLst>
          </p:cNvPr>
          <p:cNvSpPr txBox="1"/>
          <p:nvPr/>
        </p:nvSpPr>
        <p:spPr>
          <a:xfrm>
            <a:off x="618519" y="2458387"/>
            <a:ext cx="173241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100" b="1" dirty="0">
                <a:solidFill>
                  <a:srgbClr val="254776"/>
                </a:solidFill>
                <a:effectLst/>
                <a:latin typeface="+mj-lt"/>
              </a:rPr>
              <a:t>Formalizar y fortaleces sistemas locales de apoyo al uso de la evidencia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83F9D5-5BFA-ABBC-DF56-51EEBA9B0EBC}"/>
              </a:ext>
            </a:extLst>
          </p:cNvPr>
          <p:cNvSpPr txBox="1"/>
          <p:nvPr/>
        </p:nvSpPr>
        <p:spPr>
          <a:xfrm>
            <a:off x="668816" y="4605611"/>
            <a:ext cx="173241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1100" b="1" dirty="0" err="1">
                <a:solidFill>
                  <a:srgbClr val="254776"/>
                </a:solidFill>
                <a:effectLst/>
                <a:latin typeface="+mj-lt"/>
              </a:rPr>
              <a:t>Esto</a:t>
            </a:r>
            <a:r>
              <a:rPr lang="en-CA" sz="1100" b="1" dirty="0">
                <a:solidFill>
                  <a:srgbClr val="254776"/>
                </a:solidFill>
                <a:effectLst/>
                <a:latin typeface="+mj-lt"/>
              </a:rPr>
              <a:t> </a:t>
            </a:r>
            <a:r>
              <a:rPr lang="en-CA" sz="1100" b="1" dirty="0" err="1">
                <a:solidFill>
                  <a:srgbClr val="254776"/>
                </a:solidFill>
                <a:effectLst/>
                <a:latin typeface="+mj-lt"/>
              </a:rPr>
              <a:t>más</a:t>
            </a:r>
            <a:r>
              <a:rPr lang="en-CA" sz="1100" b="1" dirty="0">
                <a:solidFill>
                  <a:srgbClr val="254776"/>
                </a:solidFill>
                <a:effectLst/>
                <a:latin typeface="+mj-lt"/>
              </a:rPr>
              <a:t> </a:t>
            </a:r>
            <a:r>
              <a:rPr lang="en-CA" sz="1100" b="1" dirty="0" err="1">
                <a:solidFill>
                  <a:srgbClr val="254776"/>
                </a:solidFill>
                <a:effectLst/>
                <a:latin typeface="+mj-lt"/>
              </a:rPr>
              <a:t>mejorar</a:t>
            </a:r>
            <a:r>
              <a:rPr lang="en-CA" sz="1100" b="1" dirty="0">
                <a:solidFill>
                  <a:srgbClr val="254776"/>
                </a:solidFill>
                <a:effectLst/>
                <a:latin typeface="+mj-lt"/>
              </a:rPr>
              <a:t> e </a:t>
            </a:r>
            <a:r>
              <a:rPr lang="en-CA" sz="1100" b="1" dirty="0" err="1">
                <a:solidFill>
                  <a:srgbClr val="254776"/>
                </a:solidFill>
                <a:effectLst/>
                <a:latin typeface="+mj-lt"/>
              </a:rPr>
              <a:t>impulsar</a:t>
            </a:r>
            <a:r>
              <a:rPr lang="en-CA" sz="1100" b="1" dirty="0">
                <a:solidFill>
                  <a:srgbClr val="254776"/>
                </a:solidFill>
                <a:effectLst/>
                <a:latin typeface="+mj-lt"/>
              </a:rPr>
              <a:t> la </a:t>
            </a:r>
            <a:r>
              <a:rPr lang="en-CA" sz="1100" b="1" dirty="0" err="1">
                <a:solidFill>
                  <a:srgbClr val="254776"/>
                </a:solidFill>
                <a:effectLst/>
                <a:latin typeface="+mj-lt"/>
              </a:rPr>
              <a:t>arquitectura</a:t>
            </a:r>
            <a:r>
              <a:rPr lang="en-CA" sz="1100" b="1" dirty="0">
                <a:solidFill>
                  <a:srgbClr val="254776"/>
                </a:solidFill>
                <a:effectLst/>
                <a:latin typeface="+mj-lt"/>
              </a:rPr>
              <a:t> global de la </a:t>
            </a:r>
            <a:r>
              <a:rPr lang="en-CA" sz="1100" b="1" dirty="0" err="1">
                <a:solidFill>
                  <a:srgbClr val="254776"/>
                </a:solidFill>
                <a:effectLst/>
                <a:latin typeface="+mj-lt"/>
              </a:rPr>
              <a:t>evidencia</a:t>
            </a:r>
            <a:endParaRPr lang="en-CA" sz="1100" b="1" dirty="0">
              <a:solidFill>
                <a:srgbClr val="254776"/>
              </a:solidFill>
              <a:effectLst/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7C2CEF-EDFE-631B-EBDC-2D50BAF6D877}"/>
              </a:ext>
            </a:extLst>
          </p:cNvPr>
          <p:cNvSpPr txBox="1"/>
          <p:nvPr/>
        </p:nvSpPr>
        <p:spPr>
          <a:xfrm>
            <a:off x="8096753" y="1085065"/>
            <a:ext cx="40511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50" i="1" dirty="0">
                <a:solidFill>
                  <a:srgbClr val="254776"/>
                </a:solidFill>
              </a:rPr>
              <a:t>Nota: La versión complete está disponible en Actualización 2023</a:t>
            </a:r>
          </a:p>
        </p:txBody>
      </p:sp>
      <p:sp>
        <p:nvSpPr>
          <p:cNvPr id="10" name="Title 14">
            <a:extLst>
              <a:ext uri="{FF2B5EF4-FFF2-40B4-BE49-F238E27FC236}">
                <a16:creationId xmlns:a16="http://schemas.microsoft.com/office/drawing/2014/main" id="{25FE2F2A-E9B9-C820-E5C3-F5560AC8192F}"/>
              </a:ext>
            </a:extLst>
          </p:cNvPr>
          <p:cNvSpPr txBox="1">
            <a:spLocks/>
          </p:cNvSpPr>
          <p:nvPr/>
        </p:nvSpPr>
        <p:spPr>
          <a:xfrm>
            <a:off x="267858" y="97077"/>
            <a:ext cx="8619154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kumimoji="0" lang="es-CO" i="0" strike="noStrike" kern="0" cap="none" spc="0" normalizeH="0" baseline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Apéndice</a:t>
            </a:r>
            <a:r>
              <a:rPr kumimoji="0" lang="es-CO" i="0" strike="noStrike" kern="0" cap="none" spc="0" normalizeH="0" baseline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2</a:t>
            </a:r>
            <a:endParaRPr lang="es-CO" kern="0" dirty="0">
              <a:solidFill>
                <a:srgbClr val="FF0000"/>
              </a:solidFill>
              <a:latin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36C3F3-F661-B4EB-DBE8-330CBD1C0D9C}"/>
              </a:ext>
            </a:extLst>
          </p:cNvPr>
          <p:cNvSpPr txBox="1"/>
          <p:nvPr/>
        </p:nvSpPr>
        <p:spPr>
          <a:xfrm>
            <a:off x="8254635" y="6325161"/>
            <a:ext cx="3937365" cy="5786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Todos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derechos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reservados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. Este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trabajo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esta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́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licenciado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bajo la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Creative Commons Attribution-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NonCommercial-ShareAlike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License.. </a:t>
            </a: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34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165A485-638C-FCBD-C3F2-3349EFB4D8F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33886" y="1347217"/>
            <a:ext cx="9083886" cy="19183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144524B-F99E-C979-7127-BBBD6115361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63227" y="3343471"/>
            <a:ext cx="9054548" cy="192092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971DF9C-77E2-0A30-C433-0D3B0FD44A82}"/>
              </a:ext>
            </a:extLst>
          </p:cNvPr>
          <p:cNvSpPr/>
          <p:nvPr/>
        </p:nvSpPr>
        <p:spPr>
          <a:xfrm rot="16200000">
            <a:off x="5187562" y="1101634"/>
            <a:ext cx="4921997" cy="5316121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bg1">
                  <a:alpha val="0"/>
                </a:schemeClr>
              </a:gs>
              <a:gs pos="0">
                <a:schemeClr val="bg1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EF1915-2FBE-772D-C0CE-982677E20346}"/>
              </a:ext>
            </a:extLst>
          </p:cNvPr>
          <p:cNvSpPr txBox="1"/>
          <p:nvPr/>
        </p:nvSpPr>
        <p:spPr>
          <a:xfrm>
            <a:off x="2219918" y="1485924"/>
            <a:ext cx="9324055" cy="4293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>
              <a:defRPr/>
            </a:pPr>
            <a:endParaRPr lang="en-CA" sz="500" b="1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defRPr/>
            </a:pPr>
            <a:endParaRPr lang="en-CA" sz="1200" b="1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defRPr/>
            </a:pPr>
            <a:r>
              <a:rPr lang="es-CO" sz="12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Formuladores de políticas gubernamentales </a:t>
            </a:r>
            <a:r>
              <a:rPr lang="en-CA" sz="12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ES" sz="12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recomendación hizo un llamado a incentivar la ciencia abierta como un facilitador clave del uso de la evidencia en la toma de decisiones [10] y otra recomendación solicitó garantizar que los regímenes reguladores y los esquemas continuos de validación de inteligencia artificial (IA) optimicen los beneficios de la IA en los sistemas de apoyo al uso de evidencia y minimicen sus daños potenciales [11]</a:t>
            </a:r>
          </a:p>
          <a:p>
            <a:pPr marL="177800">
              <a:defRPr/>
            </a:pPr>
            <a:endParaRPr lang="en-CA" sz="8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defRPr/>
            </a:pPr>
            <a:r>
              <a:rPr lang="es-CO" sz="12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Productores de evidencia orientados a generar impacto </a:t>
            </a:r>
            <a:r>
              <a:rPr lang="en-CA" sz="12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ES" sz="12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recomendación hizo un llamado a revistas científicas a mejorar la manera en la que apoyan el uso de la mejor evidencia [23]</a:t>
            </a:r>
            <a:endParaRPr lang="en-CA" sz="12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-285750">
              <a:buFont typeface="Arial" panose="020B0604020202020204" pitchFamily="34" charset="0"/>
              <a:buChar char="•"/>
              <a:defRPr/>
            </a:pPr>
            <a:endParaRPr lang="en-CA" sz="8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-285750">
              <a:buFont typeface="Arial" panose="020B0604020202020204" pitchFamily="34" charset="0"/>
              <a:buChar char="•"/>
              <a:defRPr/>
            </a:pPr>
            <a:endParaRPr lang="en-CA" sz="8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-285750">
              <a:buFont typeface="Arial" panose="020B0604020202020204" pitchFamily="34" charset="0"/>
              <a:buChar char="•"/>
              <a:defRPr/>
            </a:pPr>
            <a:endParaRPr lang="en-CA" sz="8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defRPr/>
            </a:pPr>
            <a:endParaRPr lang="en-CA" sz="12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defRPr/>
            </a:pPr>
            <a:r>
              <a:rPr lang="es-ES" sz="12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Líderes organizacionales, profesionales y ciudadanos </a:t>
            </a:r>
            <a:r>
              <a:rPr lang="en-CA" sz="12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ES" sz="12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recomendación hizo un llamado a la ciudadanía a considerar las múltiples formas en las que pueden usar la mejor evidencia en la vida cotidiana, y a considerar apoyar a políticos (y a otros agentes) que faciliten este uso [13]</a:t>
            </a:r>
          </a:p>
          <a:p>
            <a:pPr marL="177800">
              <a:defRPr/>
            </a:pPr>
            <a:endParaRPr lang="en-CA" sz="8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defRPr/>
            </a:pPr>
            <a:r>
              <a:rPr lang="es-CO" sz="12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Intermediarios de evidencia </a:t>
            </a:r>
            <a:r>
              <a:rPr lang="en-CA" sz="12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ES" sz="12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recomendación hizo un llamado a noticieros y a plataformas de redes sociales a construir relaciones con intermediarios de evidencia comprometidos que puedan ayudar a impulsar las fuentes de la mejor evidencia, y con productores de evidencia que puedan ayudar a comunicar la evidencia de manera efectiva, así como a garantizar que sus algoritmos presenten la mejor evidencia y combatan la información falsa [15]</a:t>
            </a:r>
            <a:endParaRPr lang="en-CA" sz="12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7800">
              <a:defRPr/>
            </a:pPr>
            <a:endParaRPr lang="en-CA" sz="12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7800"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C26060-575D-5DCA-CD95-1FC2CF3AA500}"/>
              </a:ext>
            </a:extLst>
          </p:cNvPr>
          <p:cNvSpPr txBox="1"/>
          <p:nvPr/>
        </p:nvSpPr>
        <p:spPr>
          <a:xfrm>
            <a:off x="2163027" y="5281974"/>
            <a:ext cx="9832768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Cuatro recomendaciones adicionales serán el centro de futura atención, influyendo:</a:t>
            </a:r>
          </a:p>
          <a:p>
            <a:pPr marL="463550" indent="-285750">
              <a:buFont typeface="Arial" panose="020B0604020202020204" pitchFamily="34" charset="0"/>
              <a:buChar char="•"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dos recomendaciones dirigidas a aquellos que pueden tener incidencia, con una o más llamadas a la acción [1] y la propuesta de un nuevo protocolo para responder – solicitar evidencia – siempre que se haga una aseveración (p .ej. esta intervención funciona) [2] </a:t>
            </a:r>
          </a:p>
          <a:p>
            <a:pPr marL="463550" indent="-285750">
              <a:buFont typeface="Arial" panose="020B0604020202020204" pitchFamily="34" charset="0"/>
              <a:buChar char="•"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dos recomendaciones dirigidas a organismos multilaterales, una de ellas abogando por una resolución por parte de organismos multilaterales [3], y la segunda un informe histórico [4].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81D8F5-DCDE-A87F-31A7-25EDD5B0688C}"/>
              </a:ext>
            </a:extLst>
          </p:cNvPr>
          <p:cNvSpPr txBox="1"/>
          <p:nvPr/>
        </p:nvSpPr>
        <p:spPr>
          <a:xfrm>
            <a:off x="604721" y="1837052"/>
            <a:ext cx="1732416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100" b="1" dirty="0">
                <a:solidFill>
                  <a:srgbClr val="254776"/>
                </a:solidFill>
                <a:effectLst/>
                <a:latin typeface="+mj-lt"/>
              </a:rPr>
              <a:t>Mejorar e </a:t>
            </a:r>
          </a:p>
          <a:p>
            <a:pPr algn="ctr"/>
            <a:r>
              <a:rPr lang="es-ES" sz="1100" b="1" dirty="0">
                <a:solidFill>
                  <a:srgbClr val="254776"/>
                </a:solidFill>
                <a:effectLst/>
                <a:latin typeface="+mj-lt"/>
              </a:rPr>
              <a:t>impulsar la arquitectura </a:t>
            </a:r>
          </a:p>
          <a:p>
            <a:pPr algn="ctr"/>
            <a:r>
              <a:rPr lang="es-ES" sz="1100" b="1" dirty="0">
                <a:solidFill>
                  <a:srgbClr val="254776"/>
                </a:solidFill>
                <a:effectLst/>
                <a:latin typeface="+mj-lt"/>
              </a:rPr>
              <a:t>global de la </a:t>
            </a:r>
          </a:p>
          <a:p>
            <a:pPr algn="ctr"/>
            <a:r>
              <a:rPr lang="es-ES" sz="1100" b="1" dirty="0">
                <a:solidFill>
                  <a:srgbClr val="254776"/>
                </a:solidFill>
                <a:effectLst/>
                <a:latin typeface="+mj-lt"/>
              </a:rPr>
              <a:t>evidencia</a:t>
            </a:r>
            <a:endParaRPr lang="en-CA" sz="1100" b="1" dirty="0">
              <a:solidFill>
                <a:srgbClr val="254776"/>
              </a:solidFill>
              <a:effectLst/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8C5A11-C12D-F778-1D40-398E4900DBB8}"/>
              </a:ext>
            </a:extLst>
          </p:cNvPr>
          <p:cNvSpPr txBox="1"/>
          <p:nvPr/>
        </p:nvSpPr>
        <p:spPr>
          <a:xfrm>
            <a:off x="778831" y="3919687"/>
            <a:ext cx="138419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100" b="1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Poner la evidencia en el centro de la cotidianidad</a:t>
            </a:r>
            <a:endParaRPr lang="en-CA" sz="1100" b="1" dirty="0">
              <a:solidFill>
                <a:srgbClr val="25477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4">
            <a:extLst>
              <a:ext uri="{FF2B5EF4-FFF2-40B4-BE49-F238E27FC236}">
                <a16:creationId xmlns:a16="http://schemas.microsoft.com/office/drawing/2014/main" id="{B3F657FD-ECD0-9081-0021-C70462756050}"/>
              </a:ext>
            </a:extLst>
          </p:cNvPr>
          <p:cNvSpPr txBox="1">
            <a:spLocks/>
          </p:cNvSpPr>
          <p:nvPr/>
        </p:nvSpPr>
        <p:spPr>
          <a:xfrm>
            <a:off x="267858" y="97077"/>
            <a:ext cx="8619154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kumimoji="0" lang="es-CO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s-CO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Apéndice</a:t>
            </a:r>
            <a:r>
              <a:rPr kumimoji="0" lang="es-CO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2</a:t>
            </a:r>
            <a:r>
              <a:rPr kumimoji="0" lang="es-CO" sz="18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s-CO" sz="1800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(</a:t>
            </a:r>
            <a:r>
              <a:rPr kumimoji="0" lang="es-CO" sz="18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continuación</a:t>
            </a:r>
            <a:r>
              <a:rPr kumimoji="0" lang="en-CA" sz="18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)</a:t>
            </a:r>
            <a:endParaRPr lang="en-CA" sz="800" kern="0" dirty="0">
              <a:solidFill>
                <a:srgbClr val="FF0000"/>
              </a:solidFill>
              <a:latin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B71C18-CC6B-9AA7-CB66-5C4A47CA1EA4}"/>
              </a:ext>
            </a:extLst>
          </p:cNvPr>
          <p:cNvSpPr txBox="1"/>
          <p:nvPr/>
        </p:nvSpPr>
        <p:spPr>
          <a:xfrm>
            <a:off x="8055718" y="1067269"/>
            <a:ext cx="40511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50" i="1" dirty="0">
                <a:solidFill>
                  <a:srgbClr val="254776"/>
                </a:solidFill>
              </a:rPr>
              <a:t>Nota: La versión complete está disponible en Actualización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A3348A-1B99-D024-7E0F-EE30D2E2BE32}"/>
              </a:ext>
            </a:extLst>
          </p:cNvPr>
          <p:cNvSpPr txBox="1"/>
          <p:nvPr/>
        </p:nvSpPr>
        <p:spPr>
          <a:xfrm>
            <a:off x="8254635" y="6325161"/>
            <a:ext cx="3937365" cy="5786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Todos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derechos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reservados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. Este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trabajo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esta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́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licenciado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bajo la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Creative Commons Attribution-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NonCommercial-ShareAlike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License.. </a:t>
            </a: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5649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33706</TotalTime>
  <Words>807</Words>
  <Application>Microsoft Macintosh PowerPoint</Application>
  <PresentationFormat>Widescreen</PresentationFormat>
  <Paragraphs>42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Courier New</vt:lpstr>
      <vt:lpstr>Roboto</vt:lpstr>
      <vt:lpstr>McMaster Brighter World Theme</vt:lpstr>
      <vt:lpstr>PowerPoint Presentation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408</cp:revision>
  <cp:lastPrinted>2017-06-06T20:04:49Z</cp:lastPrinted>
  <dcterms:created xsi:type="dcterms:W3CDTF">2017-04-21T15:41:45Z</dcterms:created>
  <dcterms:modified xsi:type="dcterms:W3CDTF">2023-03-10T20:10:03Z</dcterms:modified>
</cp:coreProperties>
</file>