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83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8DD2E5"/>
    <a:srgbClr val="99CC66"/>
    <a:srgbClr val="CC76A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746" autoAdjust="0"/>
    <p:restoredTop sz="91429" autoAdjust="0"/>
  </p:normalViewPr>
  <p:slideViewPr>
    <p:cSldViewPr snapToGrid="0" snapToObjects="1">
      <p:cViewPr varScale="1">
        <p:scale>
          <a:sx n="114" d="100"/>
          <a:sy n="114" d="100"/>
        </p:scale>
        <p:origin x="176" y="232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3/10/23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 descr="Icon&#10;&#10;Description automatically generated">
            <a:extLst>
              <a:ext uri="{FF2B5EF4-FFF2-40B4-BE49-F238E27FC236}">
                <a16:creationId xmlns:a16="http://schemas.microsoft.com/office/drawing/2014/main" id="{5B41298F-9ED5-0AA0-84A4-EDBB70E417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4262"/>
          <a:stretch/>
        </p:blipFill>
        <p:spPr>
          <a:xfrm>
            <a:off x="3445816" y="1682490"/>
            <a:ext cx="4659083" cy="2873553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B79B6067-6230-8321-9A25-8FCE07E824BA}"/>
              </a:ext>
            </a:extLst>
          </p:cNvPr>
          <p:cNvSpPr/>
          <p:nvPr/>
        </p:nvSpPr>
        <p:spPr>
          <a:xfrm>
            <a:off x="5806852" y="3199860"/>
            <a:ext cx="6162063" cy="1331423"/>
          </a:xfrm>
          <a:prstGeom prst="rect">
            <a:avLst/>
          </a:prstGeom>
          <a:solidFill>
            <a:srgbClr val="FFC000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258A8E2F-E81D-911D-964A-3066260B16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742" y="1274552"/>
            <a:ext cx="3140132" cy="4525963"/>
          </a:xfrm>
        </p:spPr>
        <p:txBody>
          <a:bodyPr>
            <a:normAutofit lnSpcReduction="10000"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n-US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ciudadanos</a:t>
            </a:r>
            <a:r>
              <a:rPr lang="en-US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toman </a:t>
            </a:r>
            <a:r>
              <a:rPr lang="en-US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decisiones</a:t>
            </a:r>
            <a:r>
              <a:rPr lang="en-US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donde</a:t>
            </a:r>
            <a:r>
              <a:rPr lang="en-US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r>
              <a:rPr lang="en-US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podría</a:t>
            </a:r>
            <a:r>
              <a:rPr lang="en-US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 </a:t>
            </a:r>
            <a:r>
              <a:rPr lang="en-US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útil</a:t>
            </a:r>
            <a:r>
              <a:rPr lang="en-US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CA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CA" sz="18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CA" sz="18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1" indent="-266700"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Gestionando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mi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salud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seguridad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bienestar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(y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mi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familia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450850" lvl="1" indent="0">
              <a:buNone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1" indent="-266700"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Gastando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mi dinero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productos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servicios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0850" lvl="1" indent="0">
              <a:buNone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1" indent="-266700"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Ofreciendo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mi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tiempo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voluntariados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donando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mi dinero</a:t>
            </a:r>
            <a:endParaRPr lang="en-CA" sz="14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39EEA86-FC99-7F84-9FE0-58CBA27634AD}"/>
              </a:ext>
            </a:extLst>
          </p:cNvPr>
          <p:cNvSpPr txBox="1"/>
          <p:nvPr/>
        </p:nvSpPr>
        <p:spPr>
          <a:xfrm>
            <a:off x="7832433" y="984527"/>
            <a:ext cx="389077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4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7800" marR="0" lvl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10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7800" marR="0" lvl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Tres </a:t>
            </a:r>
            <a:r>
              <a:rPr kumimoji="0" lang="en-CA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desafíos</a:t>
            </a:r>
            <a:endParaRPr kumimoji="0" lang="en-CA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7800" marR="0" lvl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5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2">
              <a:defRPr/>
            </a:pPr>
            <a:endParaRPr lang="en-US" sz="7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07394A-447E-E67A-B266-09EACA15D361}"/>
              </a:ext>
            </a:extLst>
          </p:cNvPr>
          <p:cNvSpPr txBox="1"/>
          <p:nvPr/>
        </p:nvSpPr>
        <p:spPr>
          <a:xfrm>
            <a:off x="5707510" y="3162659"/>
            <a:ext cx="6669148" cy="164660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107965" lvl="1">
              <a:defRPr/>
            </a:pP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frecuencia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quedamos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solor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nuestra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búsqueda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comprensión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uso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endParaRPr lang="en-US" sz="10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buscar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incluyendo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tiempo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internet</a:t>
            </a: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buscar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darle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sentido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endParaRPr lang="en-US" sz="10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Capacidad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para usar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plataformas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digitales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como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sitios web y redes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alfabetización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digital),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seleccionar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las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adecuadas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alfabetización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mediática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para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contextualizar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 que se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conoce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(p.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alfabetización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salud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cambio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climático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distinguir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entre la major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entender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puede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significar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alfabetización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entender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lo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alfabetización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general)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7965" lvl="1">
              <a:defRPr/>
            </a:pPr>
            <a:endParaRPr kumimoji="0" lang="en-US" sz="3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C3A6ED-98DE-4C3A-7021-2FC99FB0BBDC}"/>
              </a:ext>
            </a:extLst>
          </p:cNvPr>
          <p:cNvSpPr txBox="1"/>
          <p:nvPr/>
        </p:nvSpPr>
        <p:spPr>
          <a:xfrm>
            <a:off x="3946835" y="4536582"/>
            <a:ext cx="8022080" cy="1631216"/>
          </a:xfrm>
          <a:prstGeom prst="rect">
            <a:avLst/>
          </a:prstGeom>
          <a:solidFill>
            <a:srgbClr val="FFC000">
              <a:alpha val="10000"/>
            </a:srgbClr>
          </a:solidFill>
        </p:spPr>
        <p:txBody>
          <a:bodyPr wrap="square">
            <a:spAutoFit/>
          </a:bodyPr>
          <a:lstStyle/>
          <a:p>
            <a:pPr marL="107965" lvl="1"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7965" lvl="1"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Los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gobiernos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las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empresas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las ONGs no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estructuran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forma que sea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más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fácil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nosotros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Los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servicios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usualmente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ofrecen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sin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evidencia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que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ayude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distinguir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entre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ellos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frecuencia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mercado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línea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sin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respaldar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sus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declaraciones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(y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pueden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vendidos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junto 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eficacia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comprobada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información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frecuencia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línea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base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perfil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historial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búsqueda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no con base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(y las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protegen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contra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publicidad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venta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pueden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perjudiciales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peligrosos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declaraciones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falsas, no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aplican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aún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Las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historias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gráficos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convincentes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frecuencia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creadas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personas con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limitada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alfabetización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endParaRPr lang="en-US" sz="10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endParaRPr lang="en-US" sz="6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1166FF4-E644-1D55-E843-10D1A19806CA}"/>
              </a:ext>
            </a:extLst>
          </p:cNvPr>
          <p:cNvCxnSpPr>
            <a:cxnSpLocks/>
          </p:cNvCxnSpPr>
          <p:nvPr/>
        </p:nvCxnSpPr>
        <p:spPr>
          <a:xfrm>
            <a:off x="3566796" y="1386735"/>
            <a:ext cx="0" cy="5035293"/>
          </a:xfrm>
          <a:prstGeom prst="line">
            <a:avLst/>
          </a:prstGeom>
          <a:ln w="19050">
            <a:solidFill>
              <a:srgbClr val="DADFE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7A1B5F93-5182-6215-BDEB-C85271D79A7A}"/>
              </a:ext>
            </a:extLst>
          </p:cNvPr>
          <p:cNvSpPr/>
          <p:nvPr/>
        </p:nvSpPr>
        <p:spPr>
          <a:xfrm>
            <a:off x="7731666" y="1668635"/>
            <a:ext cx="4221852" cy="1520779"/>
          </a:xfrm>
          <a:prstGeom prst="rect">
            <a:avLst/>
          </a:prstGeom>
          <a:solidFill>
            <a:srgbClr val="FFC000">
              <a:alpha val="5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75DD648-6D70-C9DC-927B-6736462E37BD}"/>
              </a:ext>
            </a:extLst>
          </p:cNvPr>
          <p:cNvSpPr txBox="1"/>
          <p:nvPr/>
        </p:nvSpPr>
        <p:spPr>
          <a:xfrm>
            <a:off x="7792577" y="1932280"/>
            <a:ext cx="409961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Vivimos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época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exceso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información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información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falsa que se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difunde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sin importer la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intención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confundir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63E31D4C-FA4D-75C0-01BB-90F7A7A4B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20" y="4780239"/>
            <a:ext cx="864000" cy="864000"/>
          </a:xfrm>
          <a:prstGeom prst="rect">
            <a:avLst/>
          </a:prstGeom>
        </p:spPr>
      </p:pic>
      <p:pic>
        <p:nvPicPr>
          <p:cNvPr id="19" name="Picture 18" descr="Icon&#10;&#10;Description automatically generated">
            <a:extLst>
              <a:ext uri="{FF2B5EF4-FFF2-40B4-BE49-F238E27FC236}">
                <a16:creationId xmlns:a16="http://schemas.microsoft.com/office/drawing/2014/main" id="{0483562A-37D7-726D-1999-81153F83C6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20" y="3904381"/>
            <a:ext cx="864000" cy="864000"/>
          </a:xfrm>
          <a:prstGeom prst="rect">
            <a:avLst/>
          </a:prstGeom>
        </p:spPr>
      </p:pic>
      <p:pic>
        <p:nvPicPr>
          <p:cNvPr id="25" name="Picture 24" descr="Icon&#10;&#10;Description automatically generated">
            <a:extLst>
              <a:ext uri="{FF2B5EF4-FFF2-40B4-BE49-F238E27FC236}">
                <a16:creationId xmlns:a16="http://schemas.microsoft.com/office/drawing/2014/main" id="{83E45715-4760-AFCE-49CA-3B9DB44239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20" y="2899726"/>
            <a:ext cx="864000" cy="864000"/>
          </a:xfrm>
          <a:prstGeom prst="rect">
            <a:avLst/>
          </a:prstGeom>
        </p:spPr>
      </p:pic>
      <p:cxnSp>
        <p:nvCxnSpPr>
          <p:cNvPr id="41" name="Elbow Connector 40">
            <a:extLst>
              <a:ext uri="{FF2B5EF4-FFF2-40B4-BE49-F238E27FC236}">
                <a16:creationId xmlns:a16="http://schemas.microsoft.com/office/drawing/2014/main" id="{DB34BDBA-CFB5-4FAD-00C5-965056FE98A6}"/>
              </a:ext>
            </a:extLst>
          </p:cNvPr>
          <p:cNvCxnSpPr>
            <a:cxnSpLocks/>
          </p:cNvCxnSpPr>
          <p:nvPr/>
        </p:nvCxnSpPr>
        <p:spPr>
          <a:xfrm rot="10800000" flipV="1">
            <a:off x="5806852" y="1668635"/>
            <a:ext cx="6151596" cy="1498622"/>
          </a:xfrm>
          <a:prstGeom prst="bentConnector3">
            <a:avLst>
              <a:gd name="adj1" fmla="val 68468"/>
            </a:avLst>
          </a:prstGeom>
          <a:ln w="50800">
            <a:solidFill>
              <a:srgbClr val="FEB71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>
            <a:extLst>
              <a:ext uri="{FF2B5EF4-FFF2-40B4-BE49-F238E27FC236}">
                <a16:creationId xmlns:a16="http://schemas.microsoft.com/office/drawing/2014/main" id="{A7372D05-0257-1BC6-080B-FF3A0ADAC7BF}"/>
              </a:ext>
            </a:extLst>
          </p:cNvPr>
          <p:cNvCxnSpPr>
            <a:cxnSpLocks/>
          </p:cNvCxnSpPr>
          <p:nvPr/>
        </p:nvCxnSpPr>
        <p:spPr>
          <a:xfrm rot="5400000">
            <a:off x="3359674" y="3794218"/>
            <a:ext cx="3089759" cy="1860017"/>
          </a:xfrm>
          <a:prstGeom prst="bentConnector3">
            <a:avLst>
              <a:gd name="adj1" fmla="val 43722"/>
            </a:avLst>
          </a:prstGeom>
          <a:ln w="50800">
            <a:solidFill>
              <a:srgbClr val="FEB714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57A7857-6716-88E5-9D9A-0CFD8AE89788}"/>
              </a:ext>
            </a:extLst>
          </p:cNvPr>
          <p:cNvSpPr txBox="1"/>
          <p:nvPr/>
        </p:nvSpPr>
        <p:spPr>
          <a:xfrm>
            <a:off x="8104899" y="1063178"/>
            <a:ext cx="405110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50" i="1" dirty="0">
                <a:solidFill>
                  <a:srgbClr val="254776"/>
                </a:solidFill>
              </a:rPr>
              <a:t>Nota: La versión complete está disponible en Actualización 2023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84126F2-5D3D-7FEE-0C7F-EE6855826CBE}"/>
              </a:ext>
            </a:extLst>
          </p:cNvPr>
          <p:cNvSpPr txBox="1">
            <a:spLocks/>
          </p:cNvSpPr>
          <p:nvPr/>
        </p:nvSpPr>
        <p:spPr>
          <a:xfrm>
            <a:off x="227215" y="97789"/>
            <a:ext cx="8027417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r>
              <a:rPr lang="en-CA" b="1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3.0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Contexto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y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los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desafíos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a la hora de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poner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la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evidencia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en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el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centro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de la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cotidianidad</a:t>
            </a:r>
            <a:endParaRPr lang="en-CA" dirty="0">
              <a:solidFill>
                <a:srgbClr val="0F447C"/>
              </a:solidFill>
              <a:latin typeface="Helvetica" pitchFamily="2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7C5532C-10B9-253D-E126-C1DD53AA0D5C}"/>
              </a:ext>
            </a:extLst>
          </p:cNvPr>
          <p:cNvSpPr txBox="1"/>
          <p:nvPr/>
        </p:nvSpPr>
        <p:spPr>
          <a:xfrm>
            <a:off x="8254635" y="6325161"/>
            <a:ext cx="3937365" cy="5786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derechos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trabajo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bajo la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558433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33707</TotalTime>
  <Words>367</Words>
  <Application>Microsoft Macintosh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Courier New</vt:lpstr>
      <vt:lpstr>Helvetica</vt:lpstr>
      <vt:lpstr>Roboto</vt:lpstr>
      <vt:lpstr>Wingdings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409</cp:revision>
  <cp:lastPrinted>2017-06-06T20:04:49Z</cp:lastPrinted>
  <dcterms:created xsi:type="dcterms:W3CDTF">2017-04-21T15:41:45Z</dcterms:created>
  <dcterms:modified xsi:type="dcterms:W3CDTF">2023-03-10T20:08:34Z</dcterms:modified>
</cp:coreProperties>
</file>