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83" r:id="rId2"/>
    <p:sldId id="1081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0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5B41298F-9ED5-0AA0-84A4-EDBB70E417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262"/>
          <a:stretch/>
        </p:blipFill>
        <p:spPr>
          <a:xfrm>
            <a:off x="3445816" y="1682490"/>
            <a:ext cx="4659083" cy="287355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79B6067-6230-8321-9A25-8FCE07E824BA}"/>
              </a:ext>
            </a:extLst>
          </p:cNvPr>
          <p:cNvSpPr/>
          <p:nvPr/>
        </p:nvSpPr>
        <p:spPr>
          <a:xfrm>
            <a:off x="5806852" y="3199860"/>
            <a:ext cx="6162063" cy="1331423"/>
          </a:xfrm>
          <a:prstGeom prst="rect">
            <a:avLst/>
          </a:prstGeom>
          <a:solidFill>
            <a:srgbClr val="FFC000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258A8E2F-E81D-911D-964A-3066260B1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742" y="1274552"/>
            <a:ext cx="3140132" cy="4525963"/>
          </a:xfrm>
        </p:spPr>
        <p:txBody>
          <a:bodyPr>
            <a:normAutofit lnSpcReduction="10000"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toman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decisiones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donde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podría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útil</a:t>
            </a:r>
            <a:r>
              <a:rPr lang="en-US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CA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Gestionando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salud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seguridad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bienestar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mi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familia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450850" lvl="1" indent="0"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Gastando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dinero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servicios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0850" lvl="1" indent="0"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Ofreciendo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tiempo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voluntariados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donando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 dinero</a:t>
            </a:r>
            <a:endParaRPr lang="en-CA" sz="14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9EEA86-FC99-7F84-9FE0-58CBA27634AD}"/>
              </a:ext>
            </a:extLst>
          </p:cNvPr>
          <p:cNvSpPr txBox="1"/>
          <p:nvPr/>
        </p:nvSpPr>
        <p:spPr>
          <a:xfrm>
            <a:off x="7832433" y="984527"/>
            <a:ext cx="389077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4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Tres </a:t>
            </a:r>
            <a:r>
              <a:rPr kumimoji="0" lang="en-CA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desafíos</a:t>
            </a:r>
            <a:endParaRPr kumimoji="0" lang="en-CA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5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>
              <a:defRPr/>
            </a:pPr>
            <a:endParaRPr lang="en-US" sz="7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7394A-447E-E67A-B266-09EACA15D361}"/>
              </a:ext>
            </a:extLst>
          </p:cNvPr>
          <p:cNvSpPr txBox="1"/>
          <p:nvPr/>
        </p:nvSpPr>
        <p:spPr>
          <a:xfrm>
            <a:off x="5707510" y="3162659"/>
            <a:ext cx="6669148" cy="16466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07965" lvl="1">
              <a:defRPr/>
            </a:pP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quedamos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solor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nuestra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búsqueda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comprensión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incluyendo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internet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darle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sentido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Capacidad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usar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plataformas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digitales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sitios web y redes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digital),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seleccionar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adecuadas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mediática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contextualizar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climático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distinguir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la major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entender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entender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7965" lvl="1">
              <a:defRPr/>
            </a:pPr>
            <a:endParaRPr kumimoji="0" lang="en-US" sz="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3A6ED-98DE-4C3A-7021-2FC99FB0BBDC}"/>
              </a:ext>
            </a:extLst>
          </p:cNvPr>
          <p:cNvSpPr txBox="1"/>
          <p:nvPr/>
        </p:nvSpPr>
        <p:spPr>
          <a:xfrm>
            <a:off x="3946835" y="4536582"/>
            <a:ext cx="8022080" cy="1631216"/>
          </a:xfrm>
          <a:prstGeom prst="rect">
            <a:avLst/>
          </a:prstGeom>
          <a:solidFill>
            <a:srgbClr val="FFC000">
              <a:alpha val="10000"/>
            </a:srgbClr>
          </a:solidFill>
        </p:spPr>
        <p:txBody>
          <a:bodyPr wrap="square">
            <a:spAutoFit/>
          </a:bodyPr>
          <a:lstStyle/>
          <a:p>
            <a:pPr marL="107965" lvl="1"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7965" lvl="1"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gobiernos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las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las ONGs no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forma que sea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fácil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servicios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usualmente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ofrecen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sin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distinguir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entre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ellos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mercado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respaldar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vendidos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junto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eficacia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comprobada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base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perfil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historial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búsqueda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no con base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protegen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contra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publicidad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perjudiciales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peligrosos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falsas, no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aún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historias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gráficos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convincentes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frecuencia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creadas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personas con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limitada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endParaRPr lang="en-US" sz="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1166FF4-E644-1D55-E843-10D1A19806CA}"/>
              </a:ext>
            </a:extLst>
          </p:cNvPr>
          <p:cNvCxnSpPr>
            <a:cxnSpLocks/>
          </p:cNvCxnSpPr>
          <p:nvPr/>
        </p:nvCxnSpPr>
        <p:spPr>
          <a:xfrm>
            <a:off x="3566796" y="1386735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A1B5F93-5182-6215-BDEB-C85271D79A7A}"/>
              </a:ext>
            </a:extLst>
          </p:cNvPr>
          <p:cNvSpPr/>
          <p:nvPr/>
        </p:nvSpPr>
        <p:spPr>
          <a:xfrm>
            <a:off x="7731666" y="1668635"/>
            <a:ext cx="4221852" cy="1520779"/>
          </a:xfrm>
          <a:prstGeom prst="rect">
            <a:avLst/>
          </a:prstGeom>
          <a:solidFill>
            <a:srgbClr val="FFC000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5DD648-6D70-C9DC-927B-6736462E37BD}"/>
              </a:ext>
            </a:extLst>
          </p:cNvPr>
          <p:cNvSpPr txBox="1"/>
          <p:nvPr/>
        </p:nvSpPr>
        <p:spPr>
          <a:xfrm>
            <a:off x="7792577" y="1932280"/>
            <a:ext cx="409961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Vivimos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época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exceso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falsa que se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difunde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sin importer la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intención</a:t>
            </a:r>
            <a:r>
              <a:rPr 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confundir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63E31D4C-FA4D-75C0-01BB-90F7A7A4B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20" y="4780239"/>
            <a:ext cx="864000" cy="864000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0483562A-37D7-726D-1999-81153F83C6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20" y="3904381"/>
            <a:ext cx="864000" cy="864000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83E45715-4760-AFCE-49CA-3B9DB44239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20" y="2899726"/>
            <a:ext cx="864000" cy="864000"/>
          </a:xfrm>
          <a:prstGeom prst="rect">
            <a:avLst/>
          </a:prstGeom>
        </p:spPr>
      </p:pic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DB34BDBA-CFB5-4FAD-00C5-965056FE98A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806852" y="1668635"/>
            <a:ext cx="6151596" cy="1498622"/>
          </a:xfrm>
          <a:prstGeom prst="bentConnector3">
            <a:avLst>
              <a:gd name="adj1" fmla="val 68468"/>
            </a:avLst>
          </a:prstGeom>
          <a:ln w="50800">
            <a:solidFill>
              <a:srgbClr val="FEB71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A7372D05-0257-1BC6-080B-FF3A0ADAC7BF}"/>
              </a:ext>
            </a:extLst>
          </p:cNvPr>
          <p:cNvCxnSpPr>
            <a:cxnSpLocks/>
          </p:cNvCxnSpPr>
          <p:nvPr/>
        </p:nvCxnSpPr>
        <p:spPr>
          <a:xfrm rot="5400000">
            <a:off x="3359674" y="3794218"/>
            <a:ext cx="3089759" cy="1860017"/>
          </a:xfrm>
          <a:prstGeom prst="bentConnector3">
            <a:avLst>
              <a:gd name="adj1" fmla="val 43722"/>
            </a:avLst>
          </a:prstGeom>
          <a:ln w="50800">
            <a:solidFill>
              <a:srgbClr val="FEB714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57A7857-6716-88E5-9D9A-0CFD8AE89788}"/>
              </a:ext>
            </a:extLst>
          </p:cNvPr>
          <p:cNvSpPr txBox="1"/>
          <p:nvPr/>
        </p:nvSpPr>
        <p:spPr>
          <a:xfrm>
            <a:off x="8104899" y="1063178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84126F2-5D3D-7FEE-0C7F-EE6855826CBE}"/>
              </a:ext>
            </a:extLst>
          </p:cNvPr>
          <p:cNvSpPr txBox="1">
            <a:spLocks/>
          </p:cNvSpPr>
          <p:nvPr/>
        </p:nvSpPr>
        <p:spPr>
          <a:xfrm>
            <a:off x="227215" y="97789"/>
            <a:ext cx="8027417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3.0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Contexto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y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los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desafíos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a la hora de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poner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de la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cotidianidad</a:t>
            </a:r>
            <a:endParaRPr lang="en-CA" dirty="0">
              <a:solidFill>
                <a:srgbClr val="0F447C"/>
              </a:solidFill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C5532C-10B9-253D-E126-C1DD53AA0D5C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5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34447-4A7A-4517-1DC1-99CE9A7476E9}"/>
              </a:ext>
            </a:extLst>
          </p:cNvPr>
          <p:cNvSpPr/>
          <p:nvPr/>
        </p:nvSpPr>
        <p:spPr>
          <a:xfrm>
            <a:off x="0" y="619917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86BFE96-B986-2816-D41F-F037ADF3C384}"/>
              </a:ext>
            </a:extLst>
          </p:cNvPr>
          <p:cNvSpPr/>
          <p:nvPr/>
        </p:nvSpPr>
        <p:spPr>
          <a:xfrm>
            <a:off x="6197054" y="2925312"/>
            <a:ext cx="2743433" cy="1921970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AAA9F26-8570-FB92-3198-311440E6BB2F}"/>
              </a:ext>
            </a:extLst>
          </p:cNvPr>
          <p:cNvSpPr/>
          <p:nvPr/>
        </p:nvSpPr>
        <p:spPr>
          <a:xfrm>
            <a:off x="9203453" y="2925312"/>
            <a:ext cx="2743433" cy="3286604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55D154D-212E-055D-ACC0-C0FFDE5A1E87}"/>
              </a:ext>
            </a:extLst>
          </p:cNvPr>
          <p:cNvSpPr/>
          <p:nvPr/>
        </p:nvSpPr>
        <p:spPr>
          <a:xfrm>
            <a:off x="264312" y="2939167"/>
            <a:ext cx="2743433" cy="3431217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6AFBAB8-3FB6-7103-EE48-99D81BF44309}"/>
              </a:ext>
            </a:extLst>
          </p:cNvPr>
          <p:cNvSpPr/>
          <p:nvPr/>
        </p:nvSpPr>
        <p:spPr>
          <a:xfrm>
            <a:off x="3222910" y="2925312"/>
            <a:ext cx="2743433" cy="1923838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08973-2B0F-8553-722D-77407DFF6044}"/>
              </a:ext>
            </a:extLst>
          </p:cNvPr>
          <p:cNvSpPr txBox="1"/>
          <p:nvPr/>
        </p:nvSpPr>
        <p:spPr>
          <a:xfrm>
            <a:off x="0" y="2025969"/>
            <a:ext cx="3220033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ciudadanos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juzgar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otros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o de forma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más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general,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encontrar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recibir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confinable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sobre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tema</a:t>
            </a:r>
            <a:endParaRPr kumimoji="0" lang="en-CA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9875" algn="ctr">
              <a:lnSpc>
                <a:spcPts val="1480"/>
              </a:lnSpc>
              <a:buFont typeface="Courier New" panose="02070309020205020404" pitchFamily="49" charset="0"/>
              <a:buChar char="o"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A8A362-B52B-87A1-ABE7-57F457611954}"/>
              </a:ext>
            </a:extLst>
          </p:cNvPr>
          <p:cNvSpPr txBox="1"/>
          <p:nvPr/>
        </p:nvSpPr>
        <p:spPr>
          <a:xfrm>
            <a:off x="285055" y="2997714"/>
            <a:ext cx="284733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habilidades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crítico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thatsaclaim.org 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conocimiento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riesgo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 About Science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incluyendo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colegios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Resúmenes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lenguaje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major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diferentes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Campbell y Cochrane) y material audiovisual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complementario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Periodismo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estrategias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comunicación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científica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(p.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ej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s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ervicios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desmentir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previamente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las personas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teorías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conspirativas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“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cápsulas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dice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inmediatamente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antes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después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abarcar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Campañas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construer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cultura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donde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comprendida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valorada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usada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semanas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numeral #pedirlaevidencia)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7ED7B4-AF08-1546-4E01-9028A9A76040}"/>
              </a:ext>
            </a:extLst>
          </p:cNvPr>
          <p:cNvSpPr txBox="1"/>
          <p:nvPr/>
        </p:nvSpPr>
        <p:spPr>
          <a:xfrm>
            <a:off x="3218149" y="3015740"/>
            <a:ext cx="27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Sitios web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Wirecutter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80,000 horas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encontrar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carreras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alto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voluntariado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alto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n-US" sz="1000" i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GiveWell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aprovechan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reciben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Herramientas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toma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decisions, para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ayudar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examiner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opciones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la luz de sus pros y sus contras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478677C-AE84-7B1F-8804-778353CAAA10}"/>
              </a:ext>
            </a:extLst>
          </p:cNvPr>
          <p:cNvSpPr txBox="1"/>
          <p:nvPr/>
        </p:nvSpPr>
        <p:spPr>
          <a:xfrm>
            <a:off x="6178981" y="2955793"/>
            <a:ext cx="27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preguntas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registradas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sitios web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pueden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presentadas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organizaciones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investigación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Alianza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James Lind)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Apoyo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ciudadanos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un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emprenda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nuevo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sintetice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misma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046F28-90DD-CC41-914C-C623F20F17A6}"/>
              </a:ext>
            </a:extLst>
          </p:cNvPr>
          <p:cNvSpPr txBox="1"/>
          <p:nvPr/>
        </p:nvSpPr>
        <p:spPr>
          <a:xfrm>
            <a:off x="9207923" y="3015740"/>
            <a:ext cx="280277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exigen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basados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sea illegal la diffusion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Recompensas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publicitaria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se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multas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aquellos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no lo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hagan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Algoritmos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que las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empresas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tecnología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servicios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al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parcialmente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basados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respalde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limiten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difusión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falsa)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estimulen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decisions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basadas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permitiendo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igual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manera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evalúen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caminos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automática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posicionamiento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símbolos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E6534-0DEC-CAC7-31D5-8C3F63F73B0E}"/>
              </a:ext>
            </a:extLst>
          </p:cNvPr>
          <p:cNvSpPr txBox="1"/>
          <p:nvPr/>
        </p:nvSpPr>
        <p:spPr>
          <a:xfrm>
            <a:off x="3449206" y="2041609"/>
            <a:ext cx="2290841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80"/>
              </a:lnSpc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Ponga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disposición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sus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decisiones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A7B490-D6F9-D2CB-90C3-BC29CC06811B}"/>
              </a:ext>
            </a:extLst>
          </p:cNvPr>
          <p:cNvSpPr txBox="1"/>
          <p:nvPr/>
        </p:nvSpPr>
        <p:spPr>
          <a:xfrm>
            <a:off x="5895631" y="2041609"/>
            <a:ext cx="3222058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Reclute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ciudadanos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realización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preguntas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sus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respuestas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(con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nueva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investigación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con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existente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8815D4-6927-8FA0-20EC-798A4784594E}"/>
              </a:ext>
            </a:extLst>
          </p:cNvPr>
          <p:cNvSpPr txBox="1"/>
          <p:nvPr/>
        </p:nvSpPr>
        <p:spPr>
          <a:xfrm>
            <a:off x="9174887" y="2029936"/>
            <a:ext cx="2771999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toma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decisiones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sea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elección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defecto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más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sencilla</a:t>
            </a: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24A876C-B737-7882-EAD5-5D2BC85DB1C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450867" y="1629284"/>
            <a:ext cx="5700823" cy="328433"/>
          </a:xfrm>
          <a:prstGeom prst="rect">
            <a:avLst/>
          </a:prstGeom>
          <a:noFill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D226A85-2441-C61C-DF5C-BB7354D4F8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10800000">
            <a:off x="5921086" y="1566489"/>
            <a:ext cx="5700823" cy="328433"/>
          </a:xfrm>
          <a:prstGeom prst="rect">
            <a:avLst/>
          </a:prstGeom>
          <a:noFill/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64B4D2A9-A379-736C-F9F7-16269AD426B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1434498" y="1288868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1295644E-BE79-5669-FEA4-95D9C92356F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/>
          </a:blip>
          <a:srcRect l="49779" t="3247" r="13029" b="50269"/>
          <a:stretch/>
        </p:blipFill>
        <p:spPr>
          <a:xfrm>
            <a:off x="4418515" y="1288868"/>
            <a:ext cx="709316" cy="736780"/>
          </a:xfrm>
          <a:prstGeom prst="rect">
            <a:avLst/>
          </a:prstGeom>
          <a:solidFill>
            <a:srgbClr val="FFC75D">
              <a:alpha val="600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6D8280CA-022B-DA55-7F4E-DB1D78B5935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7402532" y="1288868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2" name="Picture 31" descr="Icon&#10;&#10;Description automatically generated">
            <a:extLst>
              <a:ext uri="{FF2B5EF4-FFF2-40B4-BE49-F238E27FC236}">
                <a16:creationId xmlns:a16="http://schemas.microsoft.com/office/drawing/2014/main" id="{122587EE-F623-7D5A-D6C5-2E3759F242D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10386550" y="1288868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sp>
        <p:nvSpPr>
          <p:cNvPr id="33" name="Rounded Rectangular Callout 32">
            <a:extLst>
              <a:ext uri="{FF2B5EF4-FFF2-40B4-BE49-F238E27FC236}">
                <a16:creationId xmlns:a16="http://schemas.microsoft.com/office/drawing/2014/main" id="{BC44EBAC-537C-2DDF-39B3-7FBF27D849E9}"/>
              </a:ext>
            </a:extLst>
          </p:cNvPr>
          <p:cNvSpPr/>
          <p:nvPr/>
        </p:nvSpPr>
        <p:spPr>
          <a:xfrm>
            <a:off x="3218149" y="5049293"/>
            <a:ext cx="2748195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en-CA" sz="1100" dirty="0">
                <a:solidFill>
                  <a:srgbClr val="254776"/>
                </a:solidFill>
              </a:rPr>
              <a:t>Con </a:t>
            </a:r>
            <a:r>
              <a:rPr lang="en-CA" sz="1100" dirty="0" err="1">
                <a:solidFill>
                  <a:srgbClr val="254776"/>
                </a:solidFill>
              </a:rPr>
              <a:t>frecuencia</a:t>
            </a:r>
            <a:r>
              <a:rPr lang="en-CA" sz="1100" dirty="0">
                <a:solidFill>
                  <a:srgbClr val="254776"/>
                </a:solidFill>
              </a:rPr>
              <a:t> le </a:t>
            </a:r>
            <a:r>
              <a:rPr lang="en-CA" sz="1100" dirty="0" err="1">
                <a:solidFill>
                  <a:srgbClr val="254776"/>
                </a:solidFill>
              </a:rPr>
              <a:t>digo</a:t>
            </a:r>
            <a:r>
              <a:rPr lang="en-CA" sz="1100" dirty="0">
                <a:solidFill>
                  <a:srgbClr val="254776"/>
                </a:solidFill>
              </a:rPr>
              <a:t> a mis </a:t>
            </a:r>
            <a:r>
              <a:rPr lang="en-CA" sz="1100" dirty="0" err="1">
                <a:solidFill>
                  <a:srgbClr val="254776"/>
                </a:solidFill>
              </a:rPr>
              <a:t>líderes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conciudadanos</a:t>
            </a:r>
            <a:r>
              <a:rPr lang="en-CA" sz="1100" dirty="0">
                <a:solidFill>
                  <a:srgbClr val="254776"/>
                </a:solidFill>
              </a:rPr>
              <a:t>: Google es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gran </a:t>
            </a:r>
            <a:r>
              <a:rPr lang="en-CA" sz="1100" dirty="0" err="1">
                <a:solidFill>
                  <a:srgbClr val="254776"/>
                </a:solidFill>
              </a:rPr>
              <a:t>herramienta</a:t>
            </a:r>
            <a:r>
              <a:rPr lang="en-CA" sz="1100" dirty="0">
                <a:solidFill>
                  <a:srgbClr val="254776"/>
                </a:solidFill>
              </a:rPr>
              <a:t> para </a:t>
            </a:r>
            <a:r>
              <a:rPr lang="en-CA" sz="1100" dirty="0" err="1">
                <a:solidFill>
                  <a:srgbClr val="254776"/>
                </a:solidFill>
              </a:rPr>
              <a:t>escoger</a:t>
            </a:r>
            <a:r>
              <a:rPr lang="en-CA" sz="1100" dirty="0">
                <a:solidFill>
                  <a:srgbClr val="254776"/>
                </a:solidFill>
              </a:rPr>
              <a:t> un restaurant o </a:t>
            </a:r>
            <a:r>
              <a:rPr lang="en-CA" sz="1100" dirty="0" err="1">
                <a:solidFill>
                  <a:srgbClr val="254776"/>
                </a:solidFill>
              </a:rPr>
              <a:t>aprender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sobre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figura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pública</a:t>
            </a:r>
            <a:r>
              <a:rPr lang="en-CA" sz="1100" dirty="0">
                <a:solidFill>
                  <a:srgbClr val="254776"/>
                </a:solidFill>
              </a:rPr>
              <a:t>; </a:t>
            </a:r>
            <a:r>
              <a:rPr lang="en-CA" sz="1100" dirty="0" err="1">
                <a:solidFill>
                  <a:srgbClr val="254776"/>
                </a:solidFill>
              </a:rPr>
              <a:t>pero</a:t>
            </a:r>
            <a:r>
              <a:rPr lang="en-CA" sz="1100" dirty="0">
                <a:solidFill>
                  <a:srgbClr val="254776"/>
                </a:solidFill>
              </a:rPr>
              <a:t> es un gran </a:t>
            </a:r>
            <a:r>
              <a:rPr lang="en-CA" sz="1100" dirty="0" err="1">
                <a:solidFill>
                  <a:srgbClr val="254776"/>
                </a:solidFill>
              </a:rPr>
              <a:t>reto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encontrar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allí</a:t>
            </a:r>
            <a:r>
              <a:rPr lang="en-CA" sz="1100" dirty="0">
                <a:solidFill>
                  <a:srgbClr val="254776"/>
                </a:solidFill>
              </a:rPr>
              <a:t> la major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para </a:t>
            </a:r>
            <a:r>
              <a:rPr lang="en-CA" sz="1100" dirty="0" err="1">
                <a:solidFill>
                  <a:srgbClr val="254776"/>
                </a:solidFill>
              </a:rPr>
              <a:t>tomar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decision </a:t>
            </a:r>
            <a:r>
              <a:rPr lang="en-CA" sz="1100" dirty="0" err="1">
                <a:solidFill>
                  <a:srgbClr val="254776"/>
                </a:solidFill>
              </a:rPr>
              <a:t>importante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34" name="Rounded Rectangular Callout 33">
            <a:extLst>
              <a:ext uri="{FF2B5EF4-FFF2-40B4-BE49-F238E27FC236}">
                <a16:creationId xmlns:a16="http://schemas.microsoft.com/office/drawing/2014/main" id="{192367A6-4DA4-0E6B-28DD-45A1C0C64E7D}"/>
              </a:ext>
            </a:extLst>
          </p:cNvPr>
          <p:cNvSpPr/>
          <p:nvPr/>
        </p:nvSpPr>
        <p:spPr>
          <a:xfrm flipH="1">
            <a:off x="6189476" y="5049293"/>
            <a:ext cx="2912605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en-CA" sz="1100" dirty="0" err="1">
                <a:solidFill>
                  <a:srgbClr val="254776"/>
                </a:solidFill>
              </a:rPr>
              <a:t>Aunque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abordaje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suena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prometedor</a:t>
            </a:r>
            <a:r>
              <a:rPr lang="en-CA" sz="1100" dirty="0">
                <a:solidFill>
                  <a:srgbClr val="254776"/>
                </a:solidFill>
              </a:rPr>
              <a:t>, </a:t>
            </a:r>
            <a:r>
              <a:rPr lang="en-CA" sz="1100" dirty="0" err="1">
                <a:solidFill>
                  <a:srgbClr val="254776"/>
                </a:solidFill>
              </a:rPr>
              <a:t>quienes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trabajamos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ONGs al </a:t>
            </a:r>
            <a:r>
              <a:rPr lang="en-CA" sz="1100" dirty="0" err="1">
                <a:solidFill>
                  <a:srgbClr val="254776"/>
                </a:solidFill>
              </a:rPr>
              <a:t>servicio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ciudadanos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hemos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percatado</a:t>
            </a:r>
            <a:r>
              <a:rPr lang="en-CA" sz="1100" dirty="0">
                <a:solidFill>
                  <a:srgbClr val="254776"/>
                </a:solidFill>
              </a:rPr>
              <a:t> de que </a:t>
            </a:r>
            <a:r>
              <a:rPr lang="en-CA" sz="1100" dirty="0" err="1">
                <a:solidFill>
                  <a:srgbClr val="254776"/>
                </a:solidFill>
              </a:rPr>
              <a:t>el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declive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la </a:t>
            </a:r>
            <a:r>
              <a:rPr lang="en-CA" sz="1100" dirty="0" err="1">
                <a:solidFill>
                  <a:srgbClr val="254776"/>
                </a:solidFill>
              </a:rPr>
              <a:t>confianza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líderes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gubernamentales</a:t>
            </a:r>
            <a:r>
              <a:rPr lang="en-CA" sz="1100" dirty="0">
                <a:solidFill>
                  <a:srgbClr val="254776"/>
                </a:solidFill>
              </a:rPr>
              <a:t> y </a:t>
            </a:r>
            <a:r>
              <a:rPr lang="en-CA" sz="1100" dirty="0" err="1">
                <a:solidFill>
                  <a:srgbClr val="254776"/>
                </a:solidFill>
              </a:rPr>
              <a:t>empresariales</a:t>
            </a:r>
            <a:r>
              <a:rPr lang="en-CA" sz="1100" dirty="0">
                <a:solidFill>
                  <a:srgbClr val="254776"/>
                </a:solidFill>
              </a:rPr>
              <a:t> ha </a:t>
            </a:r>
            <a:r>
              <a:rPr lang="en-CA" sz="1100" dirty="0" err="1">
                <a:solidFill>
                  <a:srgbClr val="254776"/>
                </a:solidFill>
              </a:rPr>
              <a:t>generado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preocupación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creciente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sobre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abordaje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los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ciudadanos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3" name="Title 14">
            <a:extLst>
              <a:ext uri="{FF2B5EF4-FFF2-40B4-BE49-F238E27FC236}">
                <a16:creationId xmlns:a16="http://schemas.microsoft.com/office/drawing/2014/main" id="{3CEE80EB-0DEB-6846-A05A-2BAE7403D620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352035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US" sz="20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</a:t>
            </a:r>
            <a:r>
              <a:rPr kumimoji="0" lang="en-US" sz="2000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.1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S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obre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momento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precoz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comprensión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‘lo que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funciona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’ a la hora de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poner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la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cotidianidad</a:t>
            </a:r>
            <a:endParaRPr lang="en-CA" sz="2000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F2B9D4-004B-DB03-8F54-A4FFBF2869FA}"/>
              </a:ext>
            </a:extLst>
          </p:cNvPr>
          <p:cNvSpPr txBox="1"/>
          <p:nvPr/>
        </p:nvSpPr>
        <p:spPr>
          <a:xfrm>
            <a:off x="8084320" y="1066915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pic>
        <p:nvPicPr>
          <p:cNvPr id="18" name="Picture 1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D5455E2B-DBE2-36D7-6B87-499756DE17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312" y="6414114"/>
            <a:ext cx="1829274" cy="4381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96C867-585B-A15D-E0B5-D7FCCB894012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80436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982</Words>
  <Application>Microsoft Macintosh PowerPoint</Application>
  <PresentationFormat>Widescreen</PresentationFormat>
  <Paragraphs>47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Courier New</vt:lpstr>
      <vt:lpstr>Helvetica</vt:lpstr>
      <vt:lpstr>Roboto</vt:lpstr>
      <vt:lpstr>Wingdings</vt:lpstr>
      <vt:lpstr>McMaster Brighter World Theme</vt:lpstr>
      <vt:lpstr>PowerPoint Presentation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408</cp:revision>
  <cp:lastPrinted>2017-06-06T20:04:49Z</cp:lastPrinted>
  <dcterms:created xsi:type="dcterms:W3CDTF">2017-04-21T15:41:45Z</dcterms:created>
  <dcterms:modified xsi:type="dcterms:W3CDTF">2023-03-10T20:08:09Z</dcterms:modified>
</cp:coreProperties>
</file>