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9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9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CAAD888-E111-F5C8-DC4F-A4B210760CBE}"/>
              </a:ext>
            </a:extLst>
          </p:cNvPr>
          <p:cNvGrpSpPr/>
          <p:nvPr/>
        </p:nvGrpSpPr>
        <p:grpSpPr>
          <a:xfrm>
            <a:off x="280391" y="1264577"/>
            <a:ext cx="3644846" cy="3639791"/>
            <a:chOff x="185974" y="1455646"/>
            <a:chExt cx="3644846" cy="3639791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DEFD2E9B-ED80-6143-B60C-5C56924D7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974" y="1455646"/>
              <a:ext cx="3639791" cy="3639791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8D4D704-5A57-2B31-1043-F54478F85DD2}"/>
                </a:ext>
              </a:extLst>
            </p:cNvPr>
            <p:cNvSpPr/>
            <p:nvPr/>
          </p:nvSpPr>
          <p:spPr>
            <a:xfrm rot="11511933">
              <a:off x="639077" y="1899872"/>
              <a:ext cx="2731496" cy="27314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000" b="1" cap="none" spc="0" dirty="0" err="1">
                  <a:ln w="0"/>
                  <a:solidFill>
                    <a:srgbClr val="254776"/>
                  </a:solidFill>
                  <a:effectLst/>
                </a:rPr>
                <a:t>Financiadores</a:t>
              </a:r>
              <a:r>
                <a:rPr lang="en-US" sz="1000" b="1" cap="none" spc="0" dirty="0">
                  <a:ln w="0"/>
                  <a:solidFill>
                    <a:srgbClr val="254776"/>
                  </a:solidFill>
                  <a:effectLst/>
                </a:rPr>
                <a:t> y</a:t>
              </a:r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 </a:t>
              </a:r>
            </a:p>
            <a:p>
              <a:pPr algn="ctr"/>
              <a:r>
                <a:rPr lang="en-US" sz="1000" b="1" cap="none" spc="0" dirty="0" err="1">
                  <a:ln w="0"/>
                  <a:solidFill>
                    <a:srgbClr val="254776"/>
                  </a:solidFill>
                  <a:effectLst/>
                </a:rPr>
                <a:t>donantes</a:t>
              </a:r>
              <a:endParaRPr lang="en-US" sz="10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F0ECED4-AC0A-4B2D-03F2-D1A21F93FF47}"/>
                </a:ext>
              </a:extLst>
            </p:cNvPr>
            <p:cNvGrpSpPr/>
            <p:nvPr/>
          </p:nvGrpSpPr>
          <p:grpSpPr>
            <a:xfrm>
              <a:off x="2911979" y="2837858"/>
              <a:ext cx="918841" cy="806419"/>
              <a:chOff x="2911979" y="2837858"/>
              <a:chExt cx="918841" cy="806419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4BB5DC9-1E37-B0B3-7A28-38BC8800C66F}"/>
                  </a:ext>
                </a:extLst>
              </p:cNvPr>
              <p:cNvSpPr/>
              <p:nvPr/>
            </p:nvSpPr>
            <p:spPr>
              <a:xfrm>
                <a:off x="2968190" y="2837858"/>
                <a:ext cx="806419" cy="806419"/>
              </a:xfrm>
              <a:prstGeom prst="ellipse">
                <a:avLst/>
              </a:prstGeom>
              <a:solidFill>
                <a:srgbClr val="CC76A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15100F0-DAAE-C9CC-A431-4D98F124D869}"/>
                  </a:ext>
                </a:extLst>
              </p:cNvPr>
              <p:cNvSpPr txBox="1"/>
              <p:nvPr/>
            </p:nvSpPr>
            <p:spPr>
              <a:xfrm>
                <a:off x="2911979" y="3022715"/>
                <a:ext cx="91884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MEJOR </a:t>
                </a:r>
              </a:p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EVIDENCIA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FF990C-81D0-7B99-3623-20D58D504778}"/>
                </a:ext>
              </a:extLst>
            </p:cNvPr>
            <p:cNvGrpSpPr/>
            <p:nvPr/>
          </p:nvGrpSpPr>
          <p:grpSpPr>
            <a:xfrm>
              <a:off x="867651" y="4036340"/>
              <a:ext cx="894797" cy="806419"/>
              <a:chOff x="2924003" y="2847797"/>
              <a:chExt cx="894797" cy="806419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E63FBA9-0B0A-A905-C0F3-F37F30E13A84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99CC6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633036-3857-022F-EA90-8269E159C558}"/>
                  </a:ext>
                </a:extLst>
              </p:cNvPr>
              <p:cNvSpPr txBox="1"/>
              <p:nvPr/>
            </p:nvSpPr>
            <p:spPr>
              <a:xfrm>
                <a:off x="2924003" y="3132044"/>
                <a:ext cx="894797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IMPACTOS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2A1903C-E275-9551-6AFB-B6F2E39338DD}"/>
                </a:ext>
              </a:extLst>
            </p:cNvPr>
            <p:cNvGrpSpPr/>
            <p:nvPr/>
          </p:nvGrpSpPr>
          <p:grpSpPr>
            <a:xfrm>
              <a:off x="902718" y="1687000"/>
              <a:ext cx="806419" cy="806419"/>
              <a:chOff x="2968190" y="2847797"/>
              <a:chExt cx="806419" cy="806419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4D41873-6943-DE0C-0744-E33113FD065A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8DD2E5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9AEA530-F5F0-1FD8-7D3F-419E6DF888DD}"/>
                  </a:ext>
                </a:extLst>
              </p:cNvPr>
              <p:cNvSpPr txBox="1"/>
              <p:nvPr/>
            </p:nvSpPr>
            <p:spPr>
              <a:xfrm>
                <a:off x="3136400" y="2890880"/>
                <a:ext cx="4700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000" b="1" dirty="0">
                    <a:solidFill>
                      <a:schemeClr val="bg1"/>
                    </a:solidFill>
                  </a:rPr>
                  <a:t>$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C3886A-1C4E-E6BB-938F-39A5A3ED1757}"/>
                </a:ext>
              </a:extLst>
            </p:cNvPr>
            <p:cNvSpPr/>
            <p:nvPr/>
          </p:nvSpPr>
          <p:spPr>
            <a:xfrm rot="18294229">
              <a:off x="881269" y="1857531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600" b="1" cap="none" spc="0" dirty="0">
                  <a:ln w="0"/>
                  <a:solidFill>
                    <a:srgbClr val="254776"/>
                  </a:solidFill>
                  <a:effectLst/>
                </a:rPr>
                <a:t> </a:t>
              </a:r>
              <a:r>
                <a:rPr lang="en-US" sz="700" b="1" cap="none" spc="0" dirty="0">
                  <a:ln w="0"/>
                  <a:solidFill>
                    <a:srgbClr val="254776"/>
                  </a:solidFill>
                  <a:effectLst/>
                </a:rPr>
                <a:t>  </a:t>
              </a:r>
              <a:r>
                <a:rPr lang="en-US" sz="1000" b="1" dirty="0" err="1">
                  <a:ln w="0"/>
                  <a:solidFill>
                    <a:srgbClr val="254776"/>
                  </a:solidFill>
                </a:rPr>
                <a:t>Equipos</a:t>
              </a:r>
              <a:r>
                <a:rPr lang="en-US" sz="1000" b="1" dirty="0">
                  <a:ln w="0"/>
                  <a:solidFill>
                    <a:srgbClr val="254776"/>
                  </a:solidFill>
                </a:rPr>
                <a:t> </a:t>
              </a:r>
              <a:r>
                <a:rPr lang="en-US" sz="1000" b="1" dirty="0" err="1">
                  <a:ln w="0"/>
                  <a:solidFill>
                    <a:srgbClr val="254776"/>
                  </a:solidFill>
                </a:rPr>
                <a:t>pr</a:t>
              </a:r>
              <a:r>
                <a:rPr lang="en-US" sz="1000" b="1" cap="none" spc="0" dirty="0" err="1">
                  <a:ln w="0"/>
                  <a:solidFill>
                    <a:srgbClr val="254776"/>
                  </a:solidFill>
                  <a:effectLst/>
                </a:rPr>
                <a:t>uctores</a:t>
              </a:r>
              <a:r>
                <a:rPr lang="en-US" sz="1000" b="1" cap="none" spc="0" dirty="0">
                  <a:ln w="0"/>
                  <a:solidFill>
                    <a:srgbClr val="254776"/>
                  </a:solidFill>
                  <a:effectLst/>
                </a:rPr>
                <a:t> de </a:t>
              </a:r>
              <a:r>
                <a:rPr lang="en-US" sz="1000" b="1" cap="none" spc="0" dirty="0" err="1">
                  <a:ln w="0"/>
                  <a:solidFill>
                    <a:srgbClr val="254776"/>
                  </a:solidFill>
                  <a:effectLst/>
                </a:rPr>
                <a:t>bienes</a:t>
              </a:r>
              <a:endParaRPr lang="en-US" sz="10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587F51E-32A1-49EA-3353-7B311D19FD11}"/>
                </a:ext>
              </a:extLst>
            </p:cNvPr>
            <p:cNvSpPr/>
            <p:nvPr/>
          </p:nvSpPr>
          <p:spPr>
            <a:xfrm rot="18397127">
              <a:off x="684491" y="2020911"/>
              <a:ext cx="2581401" cy="258140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000" b="1" dirty="0" err="1">
                  <a:ln w="0"/>
                  <a:solidFill>
                    <a:srgbClr val="254776"/>
                  </a:solidFill>
                </a:rPr>
                <a:t>públicos</a:t>
              </a:r>
              <a:r>
                <a:rPr lang="en-US" sz="1000" b="1" dirty="0">
                  <a:ln w="0"/>
                  <a:solidFill>
                    <a:srgbClr val="254776"/>
                  </a:solidFill>
                </a:rPr>
                <a:t> </a:t>
              </a:r>
              <a:r>
                <a:rPr lang="en-US" sz="1000" b="1" dirty="0" err="1">
                  <a:ln w="0"/>
                  <a:solidFill>
                    <a:srgbClr val="254776"/>
                  </a:solidFill>
                </a:rPr>
                <a:t>globales</a:t>
              </a:r>
              <a:endParaRPr lang="en-US" sz="10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873016-2442-4F63-EB26-E9F1C417A2FE}"/>
                </a:ext>
              </a:extLst>
            </p:cNvPr>
            <p:cNvSpPr/>
            <p:nvPr/>
          </p:nvSpPr>
          <p:spPr>
            <a:xfrm rot="20023529">
              <a:off x="654320" y="1911554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Redes locales de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apoyo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B77397F-681F-1940-4F3C-EB5BF8AEF0AF}"/>
                </a:ext>
              </a:extLst>
            </p:cNvPr>
            <p:cNvSpPr/>
            <p:nvPr/>
          </p:nvSpPr>
          <p:spPr>
            <a:xfrm rot="20055027">
              <a:off x="738879" y="2065798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al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uso</a:t>
              </a:r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 de la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evidencia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5587590-4BA7-56BE-A81D-041808D7AC4F}"/>
              </a:ext>
            </a:extLst>
          </p:cNvPr>
          <p:cNvSpPr txBox="1"/>
          <p:nvPr/>
        </p:nvSpPr>
        <p:spPr>
          <a:xfrm>
            <a:off x="1034404" y="2751528"/>
            <a:ext cx="212437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CA" sz="16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Usar la </a:t>
            </a:r>
            <a:r>
              <a:rPr kumimoji="0" lang="en-CA" sz="16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financiación</a:t>
            </a:r>
            <a:endParaRPr kumimoji="0" lang="en-CA" sz="1600" i="0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/>
              <a:cs typeface="Arial" panose="020B0604020202020204" pitchFamily="34" charset="0"/>
              <a:sym typeface="Arial"/>
            </a:endParaRPr>
          </a:p>
          <a:p>
            <a:pPr algn="ctr"/>
            <a:r>
              <a:rPr lang="en-CA" sz="1600" u="none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como</a:t>
            </a:r>
            <a:r>
              <a:rPr lang="en-CA" sz="1600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600" u="none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impulso</a:t>
            </a:r>
            <a:r>
              <a:rPr lang="en-CA" sz="1600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para</a:t>
            </a:r>
          </a:p>
          <a:p>
            <a:pPr algn="ctr"/>
            <a:r>
              <a:rPr kumimoji="0" lang="en-CA" sz="16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CA" sz="16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6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cambio</a:t>
            </a:r>
            <a:br>
              <a:rPr kumimoji="0" lang="en-CA" sz="17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endParaRPr lang="en-US" sz="1700" dirty="0"/>
          </a:p>
        </p:txBody>
      </p:sp>
      <p:sp>
        <p:nvSpPr>
          <p:cNvPr id="29" name="Rounded Rectangular Callout 28">
            <a:extLst>
              <a:ext uri="{FF2B5EF4-FFF2-40B4-BE49-F238E27FC236}">
                <a16:creationId xmlns:a16="http://schemas.microsoft.com/office/drawing/2014/main" id="{F311ED22-1A60-B5E9-17DE-ADFC1DC530D5}"/>
              </a:ext>
            </a:extLst>
          </p:cNvPr>
          <p:cNvSpPr/>
          <p:nvPr/>
        </p:nvSpPr>
        <p:spPr>
          <a:xfrm flipH="1">
            <a:off x="519123" y="4894615"/>
            <a:ext cx="3344867" cy="1257778"/>
          </a:xfrm>
          <a:prstGeom prst="wedgeRoundRectCallout">
            <a:avLst>
              <a:gd name="adj1" fmla="val -63899"/>
              <a:gd name="adj2" fmla="val -4442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>
                <a:solidFill>
                  <a:srgbClr val="254776"/>
                </a:solidFill>
              </a:rPr>
              <a:t>Como </a:t>
            </a:r>
            <a:r>
              <a:rPr lang="en-CA" sz="1100" dirty="0" err="1">
                <a:solidFill>
                  <a:srgbClr val="254776"/>
                </a:solidFill>
              </a:rPr>
              <a:t>grupo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financiadores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hemos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lanzado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algunos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proyectos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prometedores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pero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sabemos</a:t>
            </a:r>
            <a:r>
              <a:rPr lang="en-CA" sz="1100" dirty="0">
                <a:solidFill>
                  <a:srgbClr val="254776"/>
                </a:solidFill>
              </a:rPr>
              <a:t> que </a:t>
            </a:r>
            <a:r>
              <a:rPr lang="en-CA" sz="1100" dirty="0" err="1">
                <a:solidFill>
                  <a:srgbClr val="254776"/>
                </a:solidFill>
              </a:rPr>
              <a:t>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queda</a:t>
            </a:r>
            <a:r>
              <a:rPr lang="en-CA" sz="1100" dirty="0">
                <a:solidFill>
                  <a:srgbClr val="254776"/>
                </a:solidFill>
              </a:rPr>
              <a:t> un largo </a:t>
            </a:r>
            <a:r>
              <a:rPr lang="en-CA" sz="1100" dirty="0" err="1">
                <a:solidFill>
                  <a:srgbClr val="254776"/>
                </a:solidFill>
              </a:rPr>
              <a:t>camino</a:t>
            </a:r>
            <a:r>
              <a:rPr lang="en-CA" sz="1100" dirty="0">
                <a:solidFill>
                  <a:srgbClr val="254776"/>
                </a:solidFill>
              </a:rPr>
              <a:t> para reducer </a:t>
            </a:r>
            <a:r>
              <a:rPr lang="en-CA" sz="1100" dirty="0" err="1">
                <a:solidFill>
                  <a:srgbClr val="254776"/>
                </a:solidFill>
              </a:rPr>
              <a:t>el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desperdicio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investigación</a:t>
            </a:r>
            <a:r>
              <a:rPr lang="en-CA" sz="1100" dirty="0">
                <a:solidFill>
                  <a:srgbClr val="254776"/>
                </a:solidFill>
              </a:rPr>
              <a:t> y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encontrar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formas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colaborar</a:t>
            </a:r>
            <a:r>
              <a:rPr lang="en-CA" sz="1100" dirty="0">
                <a:solidFill>
                  <a:srgbClr val="254776"/>
                </a:solidFill>
              </a:rPr>
              <a:t> con </a:t>
            </a:r>
            <a:r>
              <a:rPr lang="en-CA" sz="1100" dirty="0" err="1">
                <a:solidFill>
                  <a:srgbClr val="254776"/>
                </a:solidFill>
              </a:rPr>
              <a:t>otros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financiadores</a:t>
            </a:r>
            <a:r>
              <a:rPr lang="en-CA" sz="1100" dirty="0">
                <a:solidFill>
                  <a:srgbClr val="254776"/>
                </a:solidFill>
              </a:rPr>
              <a:t> y de </a:t>
            </a:r>
            <a:r>
              <a:rPr lang="en-CA" sz="1100" dirty="0" err="1">
                <a:solidFill>
                  <a:srgbClr val="254776"/>
                </a:solidFill>
              </a:rPr>
              <a:t>comprometerse</a:t>
            </a:r>
            <a:r>
              <a:rPr lang="en-CA" sz="1100" dirty="0">
                <a:solidFill>
                  <a:srgbClr val="254776"/>
                </a:solidFill>
              </a:rPr>
              <a:t> con </a:t>
            </a:r>
            <a:r>
              <a:rPr lang="en-CA" sz="1100" dirty="0" err="1">
                <a:solidFill>
                  <a:srgbClr val="254776"/>
                </a:solidFill>
              </a:rPr>
              <a:t>productores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orientados</a:t>
            </a:r>
            <a:r>
              <a:rPr lang="en-CA" sz="1100" dirty="0">
                <a:solidFill>
                  <a:srgbClr val="254776"/>
                </a:solidFill>
              </a:rPr>
              <a:t> a </a:t>
            </a:r>
            <a:r>
              <a:rPr lang="en-CA" sz="1100" dirty="0" err="1">
                <a:solidFill>
                  <a:srgbClr val="254776"/>
                </a:solidFill>
              </a:rPr>
              <a:t>generar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impacto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0A925E-D47E-9AF0-8682-8470D3D02906}"/>
              </a:ext>
            </a:extLst>
          </p:cNvPr>
          <p:cNvSpPr txBox="1"/>
          <p:nvPr/>
        </p:nvSpPr>
        <p:spPr>
          <a:xfrm>
            <a:off x="4105271" y="1321111"/>
            <a:ext cx="708959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b="1" dirty="0" err="1">
                <a:solidFill>
                  <a:srgbClr val="6FC0D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Financiadores</a:t>
            </a:r>
            <a:r>
              <a:rPr lang="en-US" sz="1800" b="1" dirty="0">
                <a:solidFill>
                  <a:srgbClr val="6FC0D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800" b="1" dirty="0" err="1">
                <a:solidFill>
                  <a:srgbClr val="6FC0D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donantes</a:t>
            </a:r>
            <a:endParaRPr lang="en-US" sz="1800" b="1" dirty="0">
              <a:solidFill>
                <a:srgbClr val="6FC0D3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financiadores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donantes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nacionalesse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comprometen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colectivamente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apoyar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serie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síntesis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vivas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evolucionando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que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abordan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cuestiones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priorizadas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forma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periódica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dinámica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particulares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distribuidos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equitativamente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alrededor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mundo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que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abordan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preguntas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particulares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colaboración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podría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progresar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6213">
              <a:buFont typeface="Courier New" panose="02070309020205020404" pitchFamily="49" charset="0"/>
              <a:buChar char="o"/>
              <a:tabLst>
                <a:tab pos="358775" algn="l"/>
              </a:tabLst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Compartir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información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coordinar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fondos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comunes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emitir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llamados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estándares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comunes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sobre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Aprendizaje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automático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revision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mérito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tomadores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decisions,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intermediarios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productores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publicación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línea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inmediata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actualizaciones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productos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equidad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primer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plano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consideraciones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contextuales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infografías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datos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se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puedan</a:t>
            </a:r>
            <a:r>
              <a:rPr lang="en-US" sz="1300" noProof="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noProof="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descargar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publicaciones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libre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acceso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alianzas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co-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redes locales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agrupaciones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locales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ciudadanos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aliados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manejar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desempeño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gestionar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desempeño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sensibles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las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necesidades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ágiles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encontrar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añadir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valor, confinable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calidad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puntualidad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aliados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redes locales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enfocados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generar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impactos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Complementados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entidades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locales de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(y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financiadores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donantes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ayudan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financiar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quienes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encuentran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países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bajos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medianos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ingresos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4">
            <a:extLst>
              <a:ext uri="{FF2B5EF4-FFF2-40B4-BE49-F238E27FC236}">
                <a16:creationId xmlns:a16="http://schemas.microsoft.com/office/drawing/2014/main" id="{77EBEEB4-CB46-4D64-3CFC-8C2D16287734}"/>
              </a:ext>
            </a:extLst>
          </p:cNvPr>
          <p:cNvSpPr txBox="1">
            <a:spLocks/>
          </p:cNvSpPr>
          <p:nvPr/>
        </p:nvSpPr>
        <p:spPr>
          <a:xfrm>
            <a:off x="280391" y="137658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sz="38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2</a:t>
            </a:r>
            <a:r>
              <a:rPr kumimoji="0" lang="en-CA" sz="3800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sz="38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un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modelo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posible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mejorar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coordinación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: Usar la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financiación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impulso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cambio</a:t>
            </a:r>
            <a:endParaRPr kumimoji="0" lang="en-CA" sz="3400" i="0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/>
              <a:cs typeface="Arial" panose="020B0604020202020204" pitchFamily="34" charset="0"/>
              <a:sym typeface="Arial"/>
            </a:endParaRPr>
          </a:p>
          <a:p>
            <a:pPr defTabSz="914400" hangingPunct="0">
              <a:spcBef>
                <a:spcPts val="0"/>
              </a:spcBef>
              <a:defRPr/>
            </a:pP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(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abordar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manera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las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necesidades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local con dinero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ahorrado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desperdicio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)</a:t>
            </a:r>
            <a:endParaRPr lang="en-CA" sz="18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51E75-59C7-1EF3-5895-EB8173B7215B}"/>
              </a:ext>
            </a:extLst>
          </p:cNvPr>
          <p:cNvSpPr txBox="1"/>
          <p:nvPr/>
        </p:nvSpPr>
        <p:spPr>
          <a:xfrm>
            <a:off x="8140891" y="1076674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F7AD47-5072-741B-4951-1D8D332675DB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645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408</Words>
  <Application>Microsoft Macintosh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2023-03-10T19:20:59Z</dcterms:modified>
</cp:coreProperties>
</file>