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"/>
  </p:notesMasterIdLst>
  <p:sldIdLst>
    <p:sldId id="1089" r:id="rId2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004155-0BE5-983B-240A-7F579D944F20}" name="Lavis, John" initials="LJ" userId="S::lavisj@mcmaster.ca::8625103c-d98b-4845-814c-6cf45bf9f2ec" providerId="AD"/>
  <p188:author id="{CB079C5A-0D4E-BE37-2D8A-87824B504FDA}" name="Sue Johnston" initials="SJ" userId="26f1e46323adff1d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776"/>
    <a:srgbClr val="8DD2E5"/>
    <a:srgbClr val="99CC66"/>
    <a:srgbClr val="CC76A6"/>
    <a:srgbClr val="FEB714"/>
    <a:srgbClr val="FFC057"/>
    <a:srgbClr val="6AA855"/>
    <a:srgbClr val="6FC0D3"/>
    <a:srgbClr val="8DC758"/>
    <a:srgbClr val="99CC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746" autoAdjust="0"/>
    <p:restoredTop sz="91429" autoAdjust="0"/>
  </p:normalViewPr>
  <p:slideViewPr>
    <p:cSldViewPr snapToGrid="0" snapToObjects="1">
      <p:cViewPr varScale="1">
        <p:scale>
          <a:sx n="114" d="100"/>
          <a:sy n="114" d="100"/>
        </p:scale>
        <p:origin x="176" y="232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3/10/23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022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>
            <a:extLst>
              <a:ext uri="{FF2B5EF4-FFF2-40B4-BE49-F238E27FC236}">
                <a16:creationId xmlns:a16="http://schemas.microsoft.com/office/drawing/2014/main" id="{862AF874-C1B6-6E05-E743-2A9CA7CB5368}"/>
              </a:ext>
            </a:extLst>
          </p:cNvPr>
          <p:cNvGrpSpPr/>
          <p:nvPr/>
        </p:nvGrpSpPr>
        <p:grpSpPr>
          <a:xfrm>
            <a:off x="166799" y="1414638"/>
            <a:ext cx="3644849" cy="3639791"/>
            <a:chOff x="185974" y="1455646"/>
            <a:chExt cx="3644849" cy="3639791"/>
          </a:xfrm>
        </p:grpSpPr>
        <p:pic>
          <p:nvPicPr>
            <p:cNvPr id="33" name="Picture 32" descr="Icon&#10;&#10;Description automatically generated">
              <a:extLst>
                <a:ext uri="{FF2B5EF4-FFF2-40B4-BE49-F238E27FC236}">
                  <a16:creationId xmlns:a16="http://schemas.microsoft.com/office/drawing/2014/main" id="{5C90BB9F-CFBC-C285-C854-3DB89AE1589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85974" y="1455646"/>
              <a:ext cx="3639791" cy="3639791"/>
            </a:xfrm>
            <a:prstGeom prst="rect">
              <a:avLst/>
            </a:prstGeom>
          </p:spPr>
        </p:pic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BE698B26-EA85-3CE9-F214-3211EBAB0ED1}"/>
                </a:ext>
              </a:extLst>
            </p:cNvPr>
            <p:cNvGrpSpPr/>
            <p:nvPr/>
          </p:nvGrpSpPr>
          <p:grpSpPr>
            <a:xfrm>
              <a:off x="2911982" y="2837858"/>
              <a:ext cx="918841" cy="806419"/>
              <a:chOff x="2911982" y="2837858"/>
              <a:chExt cx="918841" cy="806419"/>
            </a:xfrm>
          </p:grpSpPr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id="{2CE1EBE3-231A-DC63-4203-5B83B1F16AAF}"/>
                  </a:ext>
                </a:extLst>
              </p:cNvPr>
              <p:cNvSpPr/>
              <p:nvPr/>
            </p:nvSpPr>
            <p:spPr>
              <a:xfrm>
                <a:off x="2968190" y="2837858"/>
                <a:ext cx="806419" cy="806419"/>
              </a:xfrm>
              <a:prstGeom prst="ellipse">
                <a:avLst/>
              </a:prstGeom>
              <a:solidFill>
                <a:srgbClr val="CC76A6"/>
              </a:solidFill>
              <a:ln w="28575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/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BB2CAD24-A3BF-B747-7269-C74B8E8BB39E}"/>
                  </a:ext>
                </a:extLst>
              </p:cNvPr>
              <p:cNvSpPr txBox="1"/>
              <p:nvPr/>
            </p:nvSpPr>
            <p:spPr>
              <a:xfrm>
                <a:off x="2911982" y="3022715"/>
                <a:ext cx="918841" cy="4154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050" b="1" dirty="0">
                    <a:solidFill>
                      <a:schemeClr val="bg1"/>
                    </a:solidFill>
                  </a:rPr>
                  <a:t> MEJOR </a:t>
                </a:r>
              </a:p>
              <a:p>
                <a:pPr algn="ctr"/>
                <a:r>
                  <a:rPr lang="en-US" sz="1050" b="1" dirty="0">
                    <a:solidFill>
                      <a:schemeClr val="bg1"/>
                    </a:solidFill>
                  </a:rPr>
                  <a:t>EVIDENCIA</a:t>
                </a:r>
              </a:p>
            </p:txBody>
          </p:sp>
        </p:grp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7A9D31F9-EC01-50BB-F063-D8C55B7897B2}"/>
                </a:ext>
              </a:extLst>
            </p:cNvPr>
            <p:cNvGrpSpPr/>
            <p:nvPr/>
          </p:nvGrpSpPr>
          <p:grpSpPr>
            <a:xfrm>
              <a:off x="867651" y="4036340"/>
              <a:ext cx="894797" cy="806419"/>
              <a:chOff x="2924003" y="2847797"/>
              <a:chExt cx="894797" cy="806419"/>
            </a:xfrm>
          </p:grpSpPr>
          <p:sp>
            <p:nvSpPr>
              <p:cNvPr id="40" name="Oval 39">
                <a:extLst>
                  <a:ext uri="{FF2B5EF4-FFF2-40B4-BE49-F238E27FC236}">
                    <a16:creationId xmlns:a16="http://schemas.microsoft.com/office/drawing/2014/main" id="{03310AD6-45C3-BFAC-07BE-6A64DB5748E3}"/>
                  </a:ext>
                </a:extLst>
              </p:cNvPr>
              <p:cNvSpPr/>
              <p:nvPr/>
            </p:nvSpPr>
            <p:spPr>
              <a:xfrm>
                <a:off x="2968190" y="2847797"/>
                <a:ext cx="806419" cy="806419"/>
              </a:xfrm>
              <a:prstGeom prst="ellipse">
                <a:avLst/>
              </a:prstGeom>
              <a:solidFill>
                <a:srgbClr val="99CC66"/>
              </a:solidFill>
              <a:ln w="28575">
                <a:solidFill>
                  <a:schemeClr val="bg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600" dirty="0"/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D0B436A4-01DA-2A26-DAE9-51626CBFA710}"/>
                  </a:ext>
                </a:extLst>
              </p:cNvPr>
              <p:cNvSpPr txBox="1"/>
              <p:nvPr/>
            </p:nvSpPr>
            <p:spPr>
              <a:xfrm>
                <a:off x="2924003" y="3132044"/>
                <a:ext cx="894797" cy="25391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050" b="1" dirty="0">
                    <a:solidFill>
                      <a:schemeClr val="bg1"/>
                    </a:solidFill>
                  </a:rPr>
                  <a:t>IMPACTOS</a:t>
                </a:r>
              </a:p>
            </p:txBody>
          </p:sp>
        </p:grp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C86A30ED-C0E2-376A-AE84-4B9216B5B36F}"/>
                </a:ext>
              </a:extLst>
            </p:cNvPr>
            <p:cNvSpPr/>
            <p:nvPr/>
          </p:nvSpPr>
          <p:spPr>
            <a:xfrm rot="18380888">
              <a:off x="740042" y="1863260"/>
              <a:ext cx="2663343" cy="2663343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Circle">
                <a:avLst/>
              </a:prstTxWarp>
              <a:spAutoFit/>
            </a:bodyPr>
            <a:lstStyle/>
            <a:p>
              <a:pPr algn="ctr"/>
              <a:r>
                <a:rPr lang="en-US" sz="1100" b="1" dirty="0" err="1">
                  <a:ln w="0"/>
                  <a:solidFill>
                    <a:srgbClr val="254776"/>
                  </a:solidFill>
                </a:rPr>
                <a:t>Equipos</a:t>
              </a:r>
              <a:r>
                <a:rPr lang="en-US" sz="1100" b="1" dirty="0">
                  <a:ln w="0"/>
                  <a:solidFill>
                    <a:srgbClr val="254776"/>
                  </a:solidFill>
                </a:rPr>
                <a:t> </a:t>
              </a:r>
              <a:r>
                <a:rPr lang="en-US" sz="1100" b="1" dirty="0" err="1">
                  <a:ln w="0"/>
                  <a:solidFill>
                    <a:srgbClr val="254776"/>
                  </a:solidFill>
                </a:rPr>
                <a:t>productores</a:t>
              </a:r>
              <a:r>
                <a:rPr lang="en-US" sz="1100" b="1" dirty="0">
                  <a:ln w="0"/>
                  <a:solidFill>
                    <a:srgbClr val="254776"/>
                  </a:solidFill>
                </a:rPr>
                <a:t> de </a:t>
              </a:r>
            </a:p>
            <a:p>
              <a:pPr algn="ctr"/>
              <a:r>
                <a:rPr lang="en-US" sz="1200" b="1" dirty="0" err="1">
                  <a:ln w="0"/>
                  <a:solidFill>
                    <a:srgbClr val="254776"/>
                  </a:solidFill>
                </a:rPr>
                <a:t>bienes</a:t>
              </a:r>
              <a:r>
                <a:rPr lang="en-US" sz="1200" b="1" dirty="0">
                  <a:ln w="0"/>
                  <a:solidFill>
                    <a:srgbClr val="254776"/>
                  </a:solidFill>
                </a:rPr>
                <a:t> </a:t>
              </a:r>
              <a:r>
                <a:rPr lang="en-US" sz="1050" b="1" dirty="0" err="1">
                  <a:ln w="0"/>
                  <a:solidFill>
                    <a:srgbClr val="254776"/>
                  </a:solidFill>
                </a:rPr>
                <a:t>públicos</a:t>
              </a:r>
              <a:r>
                <a:rPr lang="en-US" sz="1200" b="1" dirty="0">
                  <a:ln w="0"/>
                  <a:solidFill>
                    <a:srgbClr val="254776"/>
                  </a:solidFill>
                </a:rPr>
                <a:t> </a:t>
              </a:r>
              <a:r>
                <a:rPr lang="en-US" sz="1200" b="1" dirty="0" err="1">
                  <a:ln w="0"/>
                  <a:solidFill>
                    <a:srgbClr val="254776"/>
                  </a:solidFill>
                </a:rPr>
                <a:t>globales</a:t>
              </a:r>
              <a:endParaRPr lang="en-US" sz="1200" b="1" cap="none" spc="0" dirty="0">
                <a:ln w="0"/>
                <a:solidFill>
                  <a:srgbClr val="254776"/>
                </a:solidFill>
                <a:effectLst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D5FC2856-7738-4A61-14A6-6688BBD34CD6}"/>
                </a:ext>
              </a:extLst>
            </p:cNvPr>
            <p:cNvSpPr/>
            <p:nvPr/>
          </p:nvSpPr>
          <p:spPr>
            <a:xfrm rot="18397127">
              <a:off x="698820" y="2020911"/>
              <a:ext cx="2581401" cy="258140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Circle">
                <a:avLst/>
              </a:prstTxWarp>
              <a:spAutoFit/>
            </a:bodyPr>
            <a:lstStyle/>
            <a:p>
              <a:pPr algn="ctr"/>
              <a:endParaRPr lang="en-US" sz="1200" b="1" cap="none" spc="0" dirty="0">
                <a:ln w="0"/>
                <a:solidFill>
                  <a:srgbClr val="254776"/>
                </a:solidFill>
                <a:effectLst/>
              </a:endParaRPr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8A9D3C3D-B75A-1045-23DB-48C3C1F9CFC7}"/>
                </a:ext>
              </a:extLst>
            </p:cNvPr>
            <p:cNvSpPr/>
            <p:nvPr/>
          </p:nvSpPr>
          <p:spPr>
            <a:xfrm rot="20023529">
              <a:off x="654320" y="1911554"/>
              <a:ext cx="2663343" cy="2663343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Down">
                <a:avLst/>
              </a:prstTxWarp>
              <a:spAutoFit/>
            </a:bodyPr>
            <a:lstStyle/>
            <a:p>
              <a:pPr algn="ctr"/>
              <a:r>
                <a:rPr lang="en-US" sz="1200" b="1" cap="none" spc="0" dirty="0">
                  <a:ln w="0"/>
                  <a:solidFill>
                    <a:srgbClr val="254776"/>
                  </a:solidFill>
                  <a:effectLst/>
                </a:rPr>
                <a:t>Redes locales de </a:t>
              </a:r>
              <a:r>
                <a:rPr lang="en-US" sz="1200" b="1" cap="none" spc="0" dirty="0" err="1">
                  <a:ln w="0"/>
                  <a:solidFill>
                    <a:srgbClr val="254776"/>
                  </a:solidFill>
                  <a:effectLst/>
                </a:rPr>
                <a:t>apoyo</a:t>
              </a:r>
              <a:endParaRPr lang="en-US" sz="1200" b="1" cap="none" spc="0" dirty="0">
                <a:ln w="0"/>
                <a:solidFill>
                  <a:srgbClr val="254776"/>
                </a:solidFill>
                <a:effectLst/>
              </a:endParaRP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82197E60-6327-5C12-D3AC-862615EC7FEF}"/>
                </a:ext>
              </a:extLst>
            </p:cNvPr>
            <p:cNvSpPr/>
            <p:nvPr/>
          </p:nvSpPr>
          <p:spPr>
            <a:xfrm rot="20055027">
              <a:off x="738879" y="2065796"/>
              <a:ext cx="2663343" cy="2663343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prstTxWarp prst="textArchDown">
                <a:avLst/>
              </a:prstTxWarp>
              <a:spAutoFit/>
            </a:bodyPr>
            <a:lstStyle/>
            <a:p>
              <a:pPr algn="ctr"/>
              <a:r>
                <a:rPr lang="en-US" sz="1200" b="1" cap="none" spc="0" dirty="0">
                  <a:ln w="0"/>
                  <a:solidFill>
                    <a:srgbClr val="254776"/>
                  </a:solidFill>
                  <a:effectLst/>
                </a:rPr>
                <a:t>al </a:t>
              </a:r>
              <a:r>
                <a:rPr lang="en-US" sz="1200" b="1" cap="none" spc="0" dirty="0" err="1">
                  <a:ln w="0"/>
                  <a:solidFill>
                    <a:srgbClr val="254776"/>
                  </a:solidFill>
                  <a:effectLst/>
                </a:rPr>
                <a:t>uso</a:t>
              </a:r>
              <a:r>
                <a:rPr lang="en-US" sz="1200" b="1" cap="none" spc="0" dirty="0">
                  <a:ln w="0"/>
                  <a:solidFill>
                    <a:srgbClr val="254776"/>
                  </a:solidFill>
                  <a:effectLst/>
                </a:rPr>
                <a:t> de la </a:t>
              </a:r>
              <a:r>
                <a:rPr lang="en-US" sz="1200" b="1" cap="none" spc="0" dirty="0" err="1">
                  <a:ln w="0"/>
                  <a:solidFill>
                    <a:srgbClr val="254776"/>
                  </a:solidFill>
                  <a:effectLst/>
                </a:rPr>
                <a:t>evidencia</a:t>
              </a:r>
              <a:endParaRPr lang="en-US" sz="1200" b="1" cap="none" spc="0" dirty="0">
                <a:ln w="0"/>
                <a:solidFill>
                  <a:srgbClr val="254776"/>
                </a:solidFill>
                <a:effectLst/>
              </a:endParaRPr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B49EAD07-49D9-5108-7C91-158A73749CF1}"/>
              </a:ext>
            </a:extLst>
          </p:cNvPr>
          <p:cNvSpPr txBox="1"/>
          <p:nvPr/>
        </p:nvSpPr>
        <p:spPr>
          <a:xfrm>
            <a:off x="3797086" y="1428286"/>
            <a:ext cx="8455857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609585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800" b="1" dirty="0" err="1">
                <a:solidFill>
                  <a:srgbClr val="CC76A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Equipos</a:t>
            </a:r>
            <a:r>
              <a:rPr lang="en-US" sz="1800" b="1" dirty="0">
                <a:solidFill>
                  <a:srgbClr val="CC76A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CC76A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productores</a:t>
            </a:r>
            <a:r>
              <a:rPr lang="en-US" sz="1800" b="1" dirty="0">
                <a:solidFill>
                  <a:srgbClr val="CC76A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en-US" sz="1800" b="1" dirty="0" err="1">
                <a:solidFill>
                  <a:srgbClr val="CC76A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bienes</a:t>
            </a:r>
            <a:r>
              <a:rPr lang="en-US" sz="1800" b="1" dirty="0">
                <a:solidFill>
                  <a:srgbClr val="CC76A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CC76A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públicos</a:t>
            </a:r>
            <a:r>
              <a:rPr lang="en-US" sz="1800" b="1" dirty="0">
                <a:solidFill>
                  <a:srgbClr val="CC76A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err="1">
                <a:solidFill>
                  <a:srgbClr val="CC76A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globales</a:t>
            </a:r>
            <a:endParaRPr lang="en-US" sz="1800" b="1" dirty="0">
              <a:solidFill>
                <a:srgbClr val="CC76A6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9388" indent="-179388">
              <a:buFont typeface="Arial" panose="020B0604020202020204" pitchFamily="34" charset="0"/>
              <a:buChar char="•"/>
              <a:defRPr/>
            </a:pP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Cada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uno se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compromete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responder a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prioridades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globales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emergentes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forma que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aumente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la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coordinación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se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reduzca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la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duplicación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la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producción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síntesis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evidencia</a:t>
            </a: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100" b="1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vivas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9388" indent="-179388">
              <a:buFont typeface="Arial" panose="020B0604020202020204" pitchFamily="34" charset="0"/>
              <a:buChar char="•"/>
              <a:defRPr/>
            </a:pP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</a:t>
            </a:r>
            <a:r>
              <a:rPr kumimoji="0" lang="en-US" sz="11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comprometen</a:t>
            </a: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1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colectivamente</a:t>
            </a: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kumimoji="0" lang="en-US" sz="11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trabajar</a:t>
            </a: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con redes y </a:t>
            </a:r>
            <a:r>
              <a:rPr kumimoji="0" lang="en-US" sz="11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plataformas</a:t>
            </a: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1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existentes</a:t>
            </a: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para </a:t>
            </a:r>
            <a:r>
              <a:rPr kumimoji="0" lang="en-US" sz="11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maximizar</a:t>
            </a: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la </a:t>
            </a:r>
            <a:r>
              <a:rPr kumimoji="0" lang="en-US" sz="11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eficiencia</a:t>
            </a: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la </a:t>
            </a:r>
            <a:r>
              <a:rPr kumimoji="0" lang="en-US" sz="11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sinergia</a:t>
            </a: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para </a:t>
            </a:r>
            <a:r>
              <a:rPr kumimoji="0" lang="en-US" sz="11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fortalecer</a:t>
            </a: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 </a:t>
            </a:r>
            <a:r>
              <a:rPr kumimoji="0" lang="en-US" sz="11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implementar</a:t>
            </a: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1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estándares</a:t>
            </a: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(para </a:t>
            </a:r>
            <a:r>
              <a:rPr kumimoji="0" lang="en-US" sz="11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una</a:t>
            </a: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1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lista</a:t>
            </a: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complete, </a:t>
            </a:r>
            <a:r>
              <a:rPr kumimoji="0" lang="en-US" sz="11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ver</a:t>
            </a: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1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</a:t>
            </a: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pie de </a:t>
            </a:r>
            <a:r>
              <a:rPr kumimoji="0" lang="en-US" sz="11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página</a:t>
            </a: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la </a:t>
            </a:r>
            <a:r>
              <a:rPr kumimoji="0" lang="en-US" sz="110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página</a:t>
            </a:r>
            <a:r>
              <a:rPr kumimoji="0" lang="en-US" sz="110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anterior)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8775" lvl="1" indent="-179388">
              <a:buFont typeface="Courier New" panose="02070309020205020404" pitchFamily="49" charset="0"/>
              <a:buChar char="o"/>
              <a:defRPr/>
            </a:pP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Redes de 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productores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bienes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públicos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globales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(p. 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ej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Campbell, Cochrane, IPCC)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8775" lvl="1" indent="-179388">
              <a:buFont typeface="Courier New" panose="02070309020205020404" pitchFamily="49" charset="0"/>
              <a:buChar char="o"/>
              <a:defRPr/>
            </a:pP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Platformas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que 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apoyan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la 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producción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bienes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públicos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globales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(p. 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ej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PROSPERO)</a:t>
            </a:r>
          </a:p>
          <a:p>
            <a:pPr marL="358775" lvl="1" indent="-179388">
              <a:buFont typeface="Courier New" panose="02070309020205020404" pitchFamily="49" charset="0"/>
              <a:buChar char="o"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Redes de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grupos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evaluación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guías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de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tecnologías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que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usan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estos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bienes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públicos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sz="110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globales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8775" lvl="1" indent="-179388">
              <a:buFont typeface="Courier New" panose="02070309020205020404" pitchFamily="49" charset="0"/>
              <a:buChar char="o"/>
              <a:defRPr/>
            </a:pPr>
            <a:r>
              <a:rPr lang="en-US" sz="1100" b="1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Redes locales de </a:t>
            </a:r>
            <a:r>
              <a:rPr lang="en-US" sz="1100" b="1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apoyo</a:t>
            </a:r>
            <a:r>
              <a:rPr lang="en-US" sz="1100" b="1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al </a:t>
            </a:r>
            <a:r>
              <a:rPr lang="en-US" sz="1100" b="1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uso</a:t>
            </a:r>
            <a:r>
              <a:rPr lang="en-US" sz="1100" b="1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la </a:t>
            </a:r>
            <a:r>
              <a:rPr lang="en-US" sz="1100" b="1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evidencia</a:t>
            </a:r>
            <a:r>
              <a:rPr lang="en-US" sz="1100" b="1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 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usan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estos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bienes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públicos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globales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que 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pueden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presenter las 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perspectivas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muchos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tipos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tomadores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decisions que 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usan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estos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bienes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públicos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globales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formuladores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políticas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gubernamentales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líderes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organizacionales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profesionales</a:t>
            </a:r>
            <a:r>
              <a:rPr lang="en-US" sz="110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y </a:t>
            </a:r>
            <a:r>
              <a:rPr lang="en-US" sz="110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ciudadanos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C2C3246-C046-D7B6-AF29-A515FDDD9F27}"/>
              </a:ext>
            </a:extLst>
          </p:cNvPr>
          <p:cNvSpPr txBox="1"/>
          <p:nvPr/>
        </p:nvSpPr>
        <p:spPr>
          <a:xfrm>
            <a:off x="3781800" y="3677670"/>
            <a:ext cx="4674057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609585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1800" b="1" dirty="0">
                <a:solidFill>
                  <a:srgbClr val="6AA85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Redes locales de </a:t>
            </a:r>
            <a:r>
              <a:rPr lang="en-US" sz="1800" b="1" dirty="0" err="1">
                <a:solidFill>
                  <a:srgbClr val="6AA85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apoyo</a:t>
            </a:r>
            <a:r>
              <a:rPr lang="en-US" sz="1800" b="1" dirty="0">
                <a:solidFill>
                  <a:srgbClr val="6AA85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al </a:t>
            </a:r>
            <a:r>
              <a:rPr lang="en-US" sz="1800" b="1" dirty="0" err="1">
                <a:solidFill>
                  <a:srgbClr val="6AA85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uso</a:t>
            </a:r>
            <a:r>
              <a:rPr lang="en-US" sz="1800" b="1" dirty="0">
                <a:solidFill>
                  <a:srgbClr val="6AA85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la </a:t>
            </a:r>
            <a:r>
              <a:rPr lang="en-US" sz="1800" b="1" dirty="0" err="1">
                <a:solidFill>
                  <a:srgbClr val="6AA85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evidencia</a:t>
            </a:r>
            <a:endParaRPr lang="en-US" sz="1800" b="1" dirty="0">
              <a:solidFill>
                <a:srgbClr val="6AA855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9388" marR="0" lvl="0" indent="-179388" algn="l" defTabSz="609585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5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Cada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uno se </a:t>
            </a:r>
            <a:r>
              <a:rPr kumimoji="0" lang="en-US" sz="105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compromete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responder a </a:t>
            </a:r>
            <a:r>
              <a:rPr kumimoji="0" lang="en-US" sz="105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prioridades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locales </a:t>
            </a:r>
            <a:r>
              <a:rPr kumimoji="0" lang="en-US" sz="1050" b="0" i="0" u="none" strike="noStrike" kern="1200" cap="none" spc="0" normalizeH="0" baseline="0" noProof="0" dirty="0" err="1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emergentes</a:t>
            </a:r>
            <a:r>
              <a:rPr kumimoji="0" 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forma que 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impulse y se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mejore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la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implementación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bienes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públicos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globales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(p.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ej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A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través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en-US" sz="1050" b="1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síntesis</a:t>
            </a:r>
            <a:r>
              <a:rPr lang="en-US" sz="1050" b="1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en-US" sz="1050" b="1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evidencia</a:t>
            </a:r>
            <a:r>
              <a:rPr lang="en-US" sz="1050" b="1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</a:t>
            </a:r>
            <a:r>
              <a:rPr lang="en-US" sz="1050" b="1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apoyo</a:t>
            </a:r>
            <a:r>
              <a:rPr lang="en-US" sz="1050" b="1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en-US" sz="1050" b="1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</a:t>
            </a:r>
            <a:r>
              <a:rPr lang="en-US" sz="1050" b="1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050" b="1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uso</a:t>
            </a:r>
            <a:r>
              <a:rPr lang="en-US" sz="1050" b="1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050" b="1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contextualizado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y a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apoyar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mejoramiento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continuo de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bienes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públicos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globales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(a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través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alianzas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con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equipos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region o con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una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cobertura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temática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similar)</a:t>
            </a:r>
          </a:p>
          <a:p>
            <a:pPr marL="179388" marR="0" lvl="0" indent="-179388" algn="l" defTabSz="609585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comprometen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colectivamente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trabajar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con redes y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plataformas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existentes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para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maximizar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la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eficiencia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la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sinergia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para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fortalecer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implementar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estándares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58775" lvl="1" indent="-179388">
              <a:buFont typeface="Courier New" panose="02070309020205020404" pitchFamily="49" charset="0"/>
              <a:buChar char="o"/>
              <a:defRPr/>
            </a:pP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Redes de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unidades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apoyo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al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uso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la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evidencia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(p.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ej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Coalición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Brasileña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por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la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Evidencia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Red </a:t>
            </a:r>
            <a:r>
              <a:rPr lang="en-US" sz="1050" i="1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Works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Reino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Unido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EVIPNet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países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medianos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bajos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050" dirty="0" err="1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ingresos</a:t>
            </a:r>
            <a:r>
              <a:rPr lang="en-US" sz="1050" dirty="0">
                <a:solidFill>
                  <a:srgbClr val="25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6" name="Rounded Rectangular Callout 45">
            <a:extLst>
              <a:ext uri="{FF2B5EF4-FFF2-40B4-BE49-F238E27FC236}">
                <a16:creationId xmlns:a16="http://schemas.microsoft.com/office/drawing/2014/main" id="{013C1AE3-E748-5375-6F07-8FA1AF736108}"/>
              </a:ext>
            </a:extLst>
          </p:cNvPr>
          <p:cNvSpPr/>
          <p:nvPr/>
        </p:nvSpPr>
        <p:spPr>
          <a:xfrm>
            <a:off x="8749665" y="3699824"/>
            <a:ext cx="3134683" cy="1230656"/>
          </a:xfrm>
          <a:prstGeom prst="wedgeRoundRectCallout">
            <a:avLst>
              <a:gd name="adj1" fmla="val -67419"/>
              <a:gd name="adj2" fmla="val -49166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dirty="0">
                <a:solidFill>
                  <a:srgbClr val="254776"/>
                </a:solidFill>
              </a:rPr>
              <a:t>La </a:t>
            </a:r>
            <a:r>
              <a:rPr lang="en-CA" sz="1100" dirty="0" err="1">
                <a:solidFill>
                  <a:srgbClr val="254776"/>
                </a:solidFill>
              </a:rPr>
              <a:t>Alianza</a:t>
            </a:r>
            <a:r>
              <a:rPr lang="en-CA" sz="1100" dirty="0">
                <a:solidFill>
                  <a:srgbClr val="254776"/>
                </a:solidFill>
              </a:rPr>
              <a:t> de </a:t>
            </a:r>
            <a:r>
              <a:rPr lang="en-CA" sz="1100" dirty="0" err="1">
                <a:solidFill>
                  <a:srgbClr val="254776"/>
                </a:solidFill>
              </a:rPr>
              <a:t>Evidencia</a:t>
            </a:r>
            <a:r>
              <a:rPr lang="en-CA" sz="1100" dirty="0">
                <a:solidFill>
                  <a:srgbClr val="254776"/>
                </a:solidFill>
              </a:rPr>
              <a:t> Viva es un </a:t>
            </a:r>
            <a:r>
              <a:rPr lang="en-CA" sz="1100" dirty="0" err="1">
                <a:solidFill>
                  <a:srgbClr val="254776"/>
                </a:solidFill>
              </a:rPr>
              <a:t>prototipo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prometedor</a:t>
            </a:r>
            <a:r>
              <a:rPr lang="en-CA" sz="1100" dirty="0">
                <a:solidFill>
                  <a:srgbClr val="254776"/>
                </a:solidFill>
              </a:rPr>
              <a:t>, </a:t>
            </a:r>
            <a:r>
              <a:rPr lang="en-CA" sz="1100" dirty="0" err="1">
                <a:solidFill>
                  <a:srgbClr val="254776"/>
                </a:solidFill>
              </a:rPr>
              <a:t>pero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aún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nos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resta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mucho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camino</a:t>
            </a:r>
            <a:r>
              <a:rPr lang="en-CA" sz="1100" dirty="0">
                <a:solidFill>
                  <a:srgbClr val="254776"/>
                </a:solidFill>
              </a:rPr>
              <a:t> con </a:t>
            </a:r>
            <a:r>
              <a:rPr lang="en-CA" sz="1100" dirty="0" err="1">
                <a:solidFill>
                  <a:srgbClr val="254776"/>
                </a:solidFill>
              </a:rPr>
              <a:t>cientos</a:t>
            </a:r>
            <a:r>
              <a:rPr lang="en-CA" sz="1100" dirty="0">
                <a:solidFill>
                  <a:srgbClr val="254776"/>
                </a:solidFill>
              </a:rPr>
              <a:t> de </a:t>
            </a:r>
            <a:r>
              <a:rPr lang="en-CA" sz="1100" dirty="0" err="1">
                <a:solidFill>
                  <a:srgbClr val="254776"/>
                </a:solidFill>
              </a:rPr>
              <a:t>síntesis</a:t>
            </a:r>
            <a:r>
              <a:rPr lang="en-CA" sz="1100" dirty="0">
                <a:solidFill>
                  <a:srgbClr val="254776"/>
                </a:solidFill>
              </a:rPr>
              <a:t> de </a:t>
            </a:r>
            <a:r>
              <a:rPr lang="en-CA" sz="1100" dirty="0" err="1">
                <a:solidFill>
                  <a:srgbClr val="254776"/>
                </a:solidFill>
              </a:rPr>
              <a:t>evidencia</a:t>
            </a:r>
            <a:r>
              <a:rPr lang="en-CA" sz="1100" dirty="0">
                <a:solidFill>
                  <a:srgbClr val="254776"/>
                </a:solidFill>
              </a:rPr>
              <a:t> de </a:t>
            </a:r>
            <a:r>
              <a:rPr lang="en-CA" sz="1100" dirty="0" err="1">
                <a:solidFill>
                  <a:srgbClr val="254776"/>
                </a:solidFill>
              </a:rPr>
              <a:t>baja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calidad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sobre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preguntas</a:t>
            </a:r>
            <a:r>
              <a:rPr lang="en-CA" sz="1100" dirty="0">
                <a:solidFill>
                  <a:srgbClr val="254776"/>
                </a:solidFill>
              </a:rPr>
              <a:t> de </a:t>
            </a:r>
            <a:r>
              <a:rPr lang="en-CA" sz="1100" dirty="0" err="1">
                <a:solidFill>
                  <a:srgbClr val="254776"/>
                </a:solidFill>
              </a:rPr>
              <a:t>poca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importancia</a:t>
            </a:r>
            <a:r>
              <a:rPr lang="en-CA" sz="1100" dirty="0">
                <a:solidFill>
                  <a:srgbClr val="254776"/>
                </a:solidFill>
              </a:rPr>
              <a:t> y </a:t>
            </a:r>
            <a:r>
              <a:rPr lang="en-CA" sz="1100" dirty="0" err="1">
                <a:solidFill>
                  <a:srgbClr val="254776"/>
                </a:solidFill>
              </a:rPr>
              <a:t>ninguna</a:t>
            </a:r>
            <a:r>
              <a:rPr lang="en-CA" sz="1100" dirty="0">
                <a:solidFill>
                  <a:srgbClr val="254776"/>
                </a:solidFill>
              </a:rPr>
              <a:t> que </a:t>
            </a:r>
            <a:r>
              <a:rPr lang="en-CA" sz="1100" dirty="0" err="1">
                <a:solidFill>
                  <a:srgbClr val="254776"/>
                </a:solidFill>
              </a:rPr>
              <a:t>aborde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muchas</a:t>
            </a:r>
            <a:r>
              <a:rPr lang="en-CA" sz="1100" dirty="0">
                <a:solidFill>
                  <a:srgbClr val="254776"/>
                </a:solidFill>
              </a:rPr>
              <a:t> de las </a:t>
            </a:r>
            <a:r>
              <a:rPr lang="en-CA" sz="1100" dirty="0" err="1">
                <a:solidFill>
                  <a:srgbClr val="254776"/>
                </a:solidFill>
              </a:rPr>
              <a:t>preguntas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más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importantes</a:t>
            </a:r>
            <a:r>
              <a:rPr lang="en-CA" sz="1100" dirty="0">
                <a:solidFill>
                  <a:srgbClr val="254776"/>
                </a:solidFill>
              </a:rPr>
              <a:t> de la </a:t>
            </a:r>
            <a:r>
              <a:rPr lang="en-CA" sz="1100" dirty="0" err="1">
                <a:solidFill>
                  <a:srgbClr val="254776"/>
                </a:solidFill>
              </a:rPr>
              <a:t>sociedad</a:t>
            </a:r>
            <a:endParaRPr lang="en-CA" sz="1100" dirty="0">
              <a:solidFill>
                <a:srgbClr val="254776"/>
              </a:solidFill>
            </a:endParaRPr>
          </a:p>
        </p:txBody>
      </p:sp>
      <p:sp>
        <p:nvSpPr>
          <p:cNvPr id="47" name="Rounded Rectangular Callout 46">
            <a:extLst>
              <a:ext uri="{FF2B5EF4-FFF2-40B4-BE49-F238E27FC236}">
                <a16:creationId xmlns:a16="http://schemas.microsoft.com/office/drawing/2014/main" id="{CBA09A20-B62E-6CB5-C3EB-50F8099D1F3A}"/>
              </a:ext>
            </a:extLst>
          </p:cNvPr>
          <p:cNvSpPr/>
          <p:nvPr/>
        </p:nvSpPr>
        <p:spPr>
          <a:xfrm>
            <a:off x="8756587" y="5001766"/>
            <a:ext cx="3134683" cy="1230656"/>
          </a:xfrm>
          <a:prstGeom prst="wedgeRoundRectCallout">
            <a:avLst>
              <a:gd name="adj1" fmla="val -66917"/>
              <a:gd name="adj2" fmla="val -47885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dirty="0" err="1">
                <a:solidFill>
                  <a:srgbClr val="254776"/>
                </a:solidFill>
              </a:rPr>
              <a:t>Paradójicamente</a:t>
            </a:r>
            <a:r>
              <a:rPr lang="en-CA" sz="1100" dirty="0">
                <a:solidFill>
                  <a:srgbClr val="254776"/>
                </a:solidFill>
              </a:rPr>
              <a:t>, </a:t>
            </a:r>
            <a:r>
              <a:rPr lang="en-CA" sz="1100" dirty="0" err="1">
                <a:solidFill>
                  <a:srgbClr val="254776"/>
                </a:solidFill>
              </a:rPr>
              <a:t>algunos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productores</a:t>
            </a:r>
            <a:r>
              <a:rPr lang="en-CA" sz="1100" dirty="0">
                <a:solidFill>
                  <a:srgbClr val="254776"/>
                </a:solidFill>
              </a:rPr>
              <a:t> de </a:t>
            </a:r>
            <a:r>
              <a:rPr lang="en-CA" sz="1100" dirty="0" err="1">
                <a:solidFill>
                  <a:srgbClr val="254776"/>
                </a:solidFill>
              </a:rPr>
              <a:t>bienes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públicos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globales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como</a:t>
            </a:r>
            <a:r>
              <a:rPr lang="en-CA" sz="1100" dirty="0">
                <a:solidFill>
                  <a:srgbClr val="254776"/>
                </a:solidFill>
              </a:rPr>
              <a:t> Cochrane </a:t>
            </a:r>
            <a:r>
              <a:rPr lang="en-CA" sz="1100" dirty="0" err="1">
                <a:solidFill>
                  <a:srgbClr val="254776"/>
                </a:solidFill>
              </a:rPr>
              <a:t>están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en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el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estado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financiero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más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frágil</a:t>
            </a:r>
            <a:r>
              <a:rPr lang="en-CA" sz="1100" dirty="0">
                <a:solidFill>
                  <a:srgbClr val="254776"/>
                </a:solidFill>
              </a:rPr>
              <a:t> de </a:t>
            </a:r>
            <a:r>
              <a:rPr lang="en-CA" sz="1100" dirty="0" err="1">
                <a:solidFill>
                  <a:srgbClr val="254776"/>
                </a:solidFill>
              </a:rPr>
              <a:t>su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historia</a:t>
            </a:r>
            <a:r>
              <a:rPr lang="en-CA" sz="1100" dirty="0">
                <a:solidFill>
                  <a:srgbClr val="254776"/>
                </a:solidFill>
              </a:rPr>
              <a:t>, y </a:t>
            </a:r>
            <a:r>
              <a:rPr lang="en-CA" sz="1100" dirty="0" err="1">
                <a:solidFill>
                  <a:srgbClr val="254776"/>
                </a:solidFill>
              </a:rPr>
              <a:t>otros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como</a:t>
            </a:r>
            <a:r>
              <a:rPr lang="en-CA" sz="1100" dirty="0">
                <a:solidFill>
                  <a:srgbClr val="254776"/>
                </a:solidFill>
              </a:rPr>
              <a:t> Campbell </a:t>
            </a:r>
            <a:r>
              <a:rPr lang="en-CA" sz="1100" dirty="0" err="1">
                <a:solidFill>
                  <a:srgbClr val="254776"/>
                </a:solidFill>
              </a:rPr>
              <a:t>nunca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han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sido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financiado</a:t>
            </a:r>
            <a:r>
              <a:rPr lang="en-CA" sz="1100" dirty="0">
                <a:solidFill>
                  <a:srgbClr val="254776"/>
                </a:solidFill>
              </a:rPr>
              <a:t> de forma </a:t>
            </a:r>
            <a:r>
              <a:rPr lang="en-CA" sz="1100" dirty="0" err="1">
                <a:solidFill>
                  <a:srgbClr val="254776"/>
                </a:solidFill>
              </a:rPr>
              <a:t>sostenible</a:t>
            </a:r>
            <a:endParaRPr lang="en-CA" sz="1100" dirty="0">
              <a:solidFill>
                <a:srgbClr val="254776"/>
              </a:solidFill>
            </a:endParaRPr>
          </a:p>
        </p:txBody>
      </p:sp>
      <p:sp>
        <p:nvSpPr>
          <p:cNvPr id="48" name="Rounded Rectangular Callout 47">
            <a:extLst>
              <a:ext uri="{FF2B5EF4-FFF2-40B4-BE49-F238E27FC236}">
                <a16:creationId xmlns:a16="http://schemas.microsoft.com/office/drawing/2014/main" id="{911F2BB1-DF14-72AD-8175-DF43C82968C2}"/>
              </a:ext>
            </a:extLst>
          </p:cNvPr>
          <p:cNvSpPr/>
          <p:nvPr/>
        </p:nvSpPr>
        <p:spPr>
          <a:xfrm flipH="1">
            <a:off x="397629" y="4983357"/>
            <a:ext cx="3134683" cy="1230657"/>
          </a:xfrm>
          <a:prstGeom prst="wedgeRoundRectCallout">
            <a:avLst>
              <a:gd name="adj1" fmla="val -63899"/>
              <a:gd name="adj2" fmla="val -44426"/>
              <a:gd name="adj3" fmla="val 16667"/>
            </a:avLst>
          </a:prstGeom>
          <a:solidFill>
            <a:srgbClr val="E7EDF3"/>
          </a:solidFill>
          <a:ln w="25400">
            <a:solidFill>
              <a:srgbClr val="DADFE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100" dirty="0" err="1">
                <a:solidFill>
                  <a:srgbClr val="254776"/>
                </a:solidFill>
              </a:rPr>
              <a:t>Logramos</a:t>
            </a:r>
            <a:r>
              <a:rPr lang="en-CA" sz="1100" dirty="0">
                <a:solidFill>
                  <a:srgbClr val="254776"/>
                </a:solidFill>
              </a:rPr>
              <a:t> responder a </a:t>
            </a:r>
            <a:r>
              <a:rPr lang="en-CA" sz="1100" dirty="0" err="1">
                <a:solidFill>
                  <a:srgbClr val="254776"/>
                </a:solidFill>
              </a:rPr>
              <a:t>una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pregunta</a:t>
            </a:r>
            <a:r>
              <a:rPr lang="en-CA" sz="1100" dirty="0">
                <a:solidFill>
                  <a:srgbClr val="254776"/>
                </a:solidFill>
              </a:rPr>
              <a:t> de </a:t>
            </a:r>
            <a:r>
              <a:rPr lang="en-CA" sz="1100" dirty="0" err="1">
                <a:solidFill>
                  <a:srgbClr val="254776"/>
                </a:solidFill>
              </a:rPr>
              <a:t>formuladores</a:t>
            </a:r>
            <a:r>
              <a:rPr lang="en-CA" sz="1100" dirty="0">
                <a:solidFill>
                  <a:srgbClr val="254776"/>
                </a:solidFill>
              </a:rPr>
              <a:t> de </a:t>
            </a:r>
            <a:r>
              <a:rPr lang="en-CA" sz="1100" dirty="0" err="1">
                <a:solidFill>
                  <a:srgbClr val="254776"/>
                </a:solidFill>
              </a:rPr>
              <a:t>polítifcas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nacionales</a:t>
            </a:r>
            <a:r>
              <a:rPr lang="en-CA" sz="1100" dirty="0">
                <a:solidFill>
                  <a:srgbClr val="254776"/>
                </a:solidFill>
              </a:rPr>
              <a:t> con </a:t>
            </a:r>
            <a:r>
              <a:rPr lang="en-CA" sz="1100" dirty="0" err="1">
                <a:solidFill>
                  <a:srgbClr val="254776"/>
                </a:solidFill>
              </a:rPr>
              <a:t>una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síntesis</a:t>
            </a:r>
            <a:r>
              <a:rPr lang="en-CA" sz="1100" dirty="0">
                <a:solidFill>
                  <a:srgbClr val="254776"/>
                </a:solidFill>
              </a:rPr>
              <a:t> de </a:t>
            </a:r>
            <a:r>
              <a:rPr lang="en-CA" sz="1100" dirty="0" err="1">
                <a:solidFill>
                  <a:srgbClr val="254776"/>
                </a:solidFill>
              </a:rPr>
              <a:t>evidencia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contextualizada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sobre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estrategias</a:t>
            </a:r>
            <a:r>
              <a:rPr lang="en-CA" sz="1100" dirty="0">
                <a:solidFill>
                  <a:srgbClr val="254776"/>
                </a:solidFill>
              </a:rPr>
              <a:t> de </a:t>
            </a:r>
            <a:r>
              <a:rPr lang="en-CA" sz="1100" dirty="0" err="1">
                <a:solidFill>
                  <a:srgbClr val="254776"/>
                </a:solidFill>
              </a:rPr>
              <a:t>adaptación</a:t>
            </a:r>
            <a:r>
              <a:rPr lang="en-CA" sz="1100" dirty="0">
                <a:solidFill>
                  <a:srgbClr val="254776"/>
                </a:solidFill>
              </a:rPr>
              <a:t> al </a:t>
            </a:r>
            <a:r>
              <a:rPr lang="en-CA" sz="1100" dirty="0" err="1">
                <a:solidFill>
                  <a:srgbClr val="254776"/>
                </a:solidFill>
              </a:rPr>
              <a:t>cambio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climático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en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tres</a:t>
            </a:r>
            <a:r>
              <a:rPr lang="en-CA" sz="1100" dirty="0">
                <a:solidFill>
                  <a:srgbClr val="254776"/>
                </a:solidFill>
              </a:rPr>
              <a:t> días </a:t>
            </a:r>
            <a:r>
              <a:rPr lang="en-CA" sz="1100" dirty="0" err="1">
                <a:solidFill>
                  <a:srgbClr val="254776"/>
                </a:solidFill>
              </a:rPr>
              <a:t>porque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una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síntesis</a:t>
            </a:r>
            <a:r>
              <a:rPr lang="en-CA" sz="1100" dirty="0">
                <a:solidFill>
                  <a:srgbClr val="254776"/>
                </a:solidFill>
              </a:rPr>
              <a:t> de </a:t>
            </a:r>
            <a:r>
              <a:rPr lang="en-CA" sz="1100" dirty="0" err="1">
                <a:solidFill>
                  <a:srgbClr val="254776"/>
                </a:solidFill>
              </a:rPr>
              <a:t>evidencia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estaba</a:t>
            </a:r>
            <a:r>
              <a:rPr lang="en-CA" sz="1100" dirty="0">
                <a:solidFill>
                  <a:srgbClr val="254776"/>
                </a:solidFill>
              </a:rPr>
              <a:t> disponible con </a:t>
            </a:r>
            <a:r>
              <a:rPr lang="en-CA" sz="1100" dirty="0" err="1">
                <a:solidFill>
                  <a:srgbClr val="254776"/>
                </a:solidFill>
              </a:rPr>
              <a:t>más</a:t>
            </a:r>
            <a:r>
              <a:rPr lang="en-CA" sz="1100" dirty="0">
                <a:solidFill>
                  <a:srgbClr val="254776"/>
                </a:solidFill>
              </a:rPr>
              <a:t> de 17,000 </a:t>
            </a:r>
            <a:r>
              <a:rPr lang="en-CA" sz="1100" dirty="0" err="1">
                <a:solidFill>
                  <a:srgbClr val="254776"/>
                </a:solidFill>
              </a:rPr>
              <a:t>estudios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ya</a:t>
            </a:r>
            <a:r>
              <a:rPr lang="en-CA" sz="1100" dirty="0">
                <a:solidFill>
                  <a:srgbClr val="254776"/>
                </a:solidFill>
              </a:rPr>
              <a:t> </a:t>
            </a:r>
            <a:r>
              <a:rPr lang="en-CA" sz="1100" dirty="0" err="1">
                <a:solidFill>
                  <a:srgbClr val="254776"/>
                </a:solidFill>
              </a:rPr>
              <a:t>identificados</a:t>
            </a:r>
            <a:r>
              <a:rPr lang="en-CA" sz="1100" dirty="0">
                <a:solidFill>
                  <a:srgbClr val="254776"/>
                </a:solidFill>
              </a:rPr>
              <a:t> y </a:t>
            </a:r>
            <a:r>
              <a:rPr lang="en-CA" sz="1100" dirty="0" err="1">
                <a:solidFill>
                  <a:srgbClr val="254776"/>
                </a:solidFill>
              </a:rPr>
              <a:t>evaluados</a:t>
            </a:r>
            <a:endParaRPr lang="en-CA" sz="1100" dirty="0">
              <a:solidFill>
                <a:srgbClr val="254776"/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AAF8FDC8-25B2-3BBC-3E8B-2BDC17B894C8}"/>
              </a:ext>
            </a:extLst>
          </p:cNvPr>
          <p:cNvSpPr txBox="1"/>
          <p:nvPr/>
        </p:nvSpPr>
        <p:spPr>
          <a:xfrm>
            <a:off x="917901" y="2950787"/>
            <a:ext cx="2124373" cy="846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CA" sz="16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Conectar</a:t>
            </a:r>
            <a:r>
              <a:rPr kumimoji="0" lang="en-CA" sz="16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sz="1600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mejor</a:t>
            </a:r>
            <a:r>
              <a:rPr kumimoji="0" lang="en-CA" sz="1600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lo global y lo local</a:t>
            </a:r>
            <a:br>
              <a:rPr kumimoji="0" lang="en-CA" sz="1700" b="1" i="0" u="none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</a:br>
            <a:endParaRPr lang="en-US" sz="1700" dirty="0"/>
          </a:p>
        </p:txBody>
      </p:sp>
      <p:sp>
        <p:nvSpPr>
          <p:cNvPr id="4" name="Title 14">
            <a:extLst>
              <a:ext uri="{FF2B5EF4-FFF2-40B4-BE49-F238E27FC236}">
                <a16:creationId xmlns:a16="http://schemas.microsoft.com/office/drawing/2014/main" id="{65BF48B9-0588-809C-4D50-485B6FCD093B}"/>
              </a:ext>
            </a:extLst>
          </p:cNvPr>
          <p:cNvSpPr txBox="1">
            <a:spLocks/>
          </p:cNvSpPr>
          <p:nvPr/>
        </p:nvSpPr>
        <p:spPr>
          <a:xfrm>
            <a:off x="267858" y="97077"/>
            <a:ext cx="8619154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defTabSz="914400" hangingPunct="0">
              <a:spcBef>
                <a:spcPts val="0"/>
              </a:spcBef>
              <a:defRPr/>
            </a:pPr>
            <a:r>
              <a:rPr lang="en-CA" b="1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2</a:t>
            </a:r>
            <a:r>
              <a:rPr kumimoji="0" lang="en-CA" b="1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.1</a:t>
            </a: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lang="en-CA" kern="0" dirty="0">
                <a:solidFill>
                  <a:srgbClr val="234776"/>
                </a:solidFill>
                <a:latin typeface="Arial"/>
                <a:cs typeface="Arial" panose="020B0604020202020204" pitchFamily="34" charset="0"/>
                <a:sym typeface="Arial"/>
              </a:rPr>
              <a:t>U</a:t>
            </a: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n </a:t>
            </a:r>
            <a:r>
              <a:rPr kumimoji="0" lang="en-CA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posible</a:t>
            </a: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modelo</a:t>
            </a: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para </a:t>
            </a:r>
            <a:r>
              <a:rPr kumimoji="0" lang="en-CA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mejorar</a:t>
            </a: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la </a:t>
            </a:r>
            <a:r>
              <a:rPr kumimoji="0" lang="en-CA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coordinación</a:t>
            </a: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: </a:t>
            </a:r>
            <a:r>
              <a:rPr kumimoji="0" lang="en-CA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Comenzar</a:t>
            </a: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conectando</a:t>
            </a: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</a:t>
            </a:r>
            <a:r>
              <a:rPr kumimoji="0" lang="en-CA" i="0" strike="noStrike" kern="0" cap="none" spc="0" normalizeH="0" baseline="0" noProof="0" dirty="0" err="1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mejor</a:t>
            </a:r>
            <a:r>
              <a:rPr kumimoji="0" lang="en-CA" i="0" strike="noStrike" kern="0" cap="none" spc="0" normalizeH="0" baseline="0" noProof="0" dirty="0">
                <a:ln>
                  <a:noFill/>
                </a:ln>
                <a:solidFill>
                  <a:srgbClr val="234776"/>
                </a:solidFill>
                <a:effectLst/>
                <a:uLnTx/>
                <a:uFillTx/>
                <a:latin typeface="Arial"/>
                <a:cs typeface="Arial" panose="020B0604020202020204" pitchFamily="34" charset="0"/>
                <a:sym typeface="Arial"/>
              </a:rPr>
              <a:t> lo global de lo local</a:t>
            </a:r>
            <a:endParaRPr lang="en-CA" kern="0" dirty="0">
              <a:solidFill>
                <a:srgbClr val="FF0000"/>
              </a:solidFill>
              <a:latin typeface="Arial"/>
              <a:cs typeface="Arial" panose="020B0604020202020204" pitchFamily="34" charset="0"/>
              <a:sym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3BFD809-C69F-8569-38C0-E6CE631D03AA}"/>
              </a:ext>
            </a:extLst>
          </p:cNvPr>
          <p:cNvSpPr txBox="1"/>
          <p:nvPr/>
        </p:nvSpPr>
        <p:spPr>
          <a:xfrm>
            <a:off x="-600501" y="1214651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761FBA-331E-145E-9515-A98D93E4A27E}"/>
              </a:ext>
            </a:extLst>
          </p:cNvPr>
          <p:cNvSpPr txBox="1"/>
          <p:nvPr/>
        </p:nvSpPr>
        <p:spPr>
          <a:xfrm>
            <a:off x="8140891" y="1064423"/>
            <a:ext cx="4051109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sz="1050" i="1" dirty="0">
                <a:solidFill>
                  <a:srgbClr val="254776"/>
                </a:solidFill>
              </a:rPr>
              <a:t>Nota: La versión complete está disponible en Actualización 2023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817434A-5251-782E-DB1B-2D0DC68717BF}"/>
              </a:ext>
            </a:extLst>
          </p:cNvPr>
          <p:cNvSpPr txBox="1"/>
          <p:nvPr/>
        </p:nvSpPr>
        <p:spPr>
          <a:xfrm>
            <a:off x="8254635" y="6325161"/>
            <a:ext cx="3937365" cy="5786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© 2023 McMaster University.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Todos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derechos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reservados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. Este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trabajo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esta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́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licenciado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bajo la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licencia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Creative Commons Attribution- </a:t>
            </a:r>
            <a:r>
              <a:rPr lang="en-CA" sz="790" b="0" i="1" strike="noStrike" dirty="0" err="1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NonCommercial-ShareAlike</a:t>
            </a:r>
            <a:r>
              <a:rPr lang="en-CA" sz="790" b="0" i="1" strike="noStrike" dirty="0">
                <a:solidFill>
                  <a:schemeClr val="tx1">
                    <a:lumMod val="75000"/>
                  </a:schemeClr>
                </a:solidFill>
                <a:effectLst/>
                <a:latin typeface="Roboto" panose="020F0502020204030204" pitchFamily="34" charset="0"/>
              </a:rPr>
              <a:t> 4.0 International License.. </a:t>
            </a:r>
          </a:p>
          <a:p>
            <a:endParaRPr lang="en-US" sz="790" i="1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784908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33706</TotalTime>
  <Words>506</Words>
  <Application>Microsoft Macintosh PowerPoint</Application>
  <PresentationFormat>Widescreen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Courier New</vt:lpstr>
      <vt:lpstr>Roboto</vt:lpstr>
      <vt:lpstr>McMaster Brighter World Theme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409</cp:revision>
  <cp:lastPrinted>2017-06-06T20:04:49Z</cp:lastPrinted>
  <dcterms:created xsi:type="dcterms:W3CDTF">2017-04-21T15:41:45Z</dcterms:created>
  <dcterms:modified xsi:type="dcterms:W3CDTF">2023-03-10T19:20:10Z</dcterms:modified>
</cp:coreProperties>
</file>