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106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 autoAdjust="0"/>
    <p:restoredTop sz="91429" autoAdjust="0"/>
  </p:normalViewPr>
  <p:slideViewPr>
    <p:cSldViewPr snapToGrid="0" snapToObjects="1">
      <p:cViewPr varScale="1">
        <p:scale>
          <a:sx n="114" d="100"/>
          <a:sy n="114" d="100"/>
        </p:scale>
        <p:origin x="176" y="23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DFB9F21-E80B-1130-5796-D677D7F31926}"/>
              </a:ext>
            </a:extLst>
          </p:cNvPr>
          <p:cNvSpPr txBox="1">
            <a:spLocks/>
          </p:cNvSpPr>
          <p:nvPr/>
        </p:nvSpPr>
        <p:spPr>
          <a:xfrm>
            <a:off x="227215" y="97789"/>
            <a:ext cx="8272016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CA" sz="2000" b="1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2.0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Mejorar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la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coordinación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entre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productores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de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evidencia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(tanto locales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como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internacionales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)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como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punto de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partida</a:t>
            </a:r>
            <a:r>
              <a:rPr lang="en-CA" sz="2000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CA" sz="2000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importante</a:t>
            </a:r>
            <a:endParaRPr lang="en-CA" sz="2000" dirty="0">
              <a:solidFill>
                <a:srgbClr val="0F447C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5E27E-D2E4-87C0-E8AC-D50CD0B1E933}"/>
              </a:ext>
            </a:extLst>
          </p:cNvPr>
          <p:cNvSpPr txBox="1"/>
          <p:nvPr/>
        </p:nvSpPr>
        <p:spPr>
          <a:xfrm>
            <a:off x="8140891" y="1047315"/>
            <a:ext cx="40511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EBCFA7-906B-0730-9FBB-42CE74044570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1D753F3-1FD5-ABE5-936F-36F00B058E0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1513" y="1677187"/>
            <a:ext cx="12127237" cy="4399648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D687EDD3-FEE1-FB8E-8070-49EB6E5D629F}"/>
              </a:ext>
            </a:extLst>
          </p:cNvPr>
          <p:cNvGrpSpPr/>
          <p:nvPr/>
        </p:nvGrpSpPr>
        <p:grpSpPr>
          <a:xfrm>
            <a:off x="2368010" y="2317493"/>
            <a:ext cx="2166419" cy="3045132"/>
            <a:chOff x="2401260" y="2256659"/>
            <a:chExt cx="2166419" cy="304513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4FE0E7B-D1DF-7B84-C5CE-443227FC6BF5}"/>
                </a:ext>
              </a:extLst>
            </p:cNvPr>
            <p:cNvSpPr txBox="1"/>
            <p:nvPr/>
          </p:nvSpPr>
          <p:spPr>
            <a:xfrm>
              <a:off x="2401260" y="2256659"/>
              <a:ext cx="2150090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C3C7CD"/>
                  </a:solidFill>
                  <a:latin typeface="Helvetica" pitchFamily="2" charset="0"/>
                </a:rPr>
                <a:t>Tomadores</a:t>
              </a:r>
              <a:r>
                <a:rPr lang="en-US" sz="1600" dirty="0">
                  <a:solidFill>
                    <a:srgbClr val="C3C7CD"/>
                  </a:solidFill>
                  <a:latin typeface="Helvetica" pitchFamily="2" charset="0"/>
                </a:rPr>
                <a:t> de </a:t>
              </a:r>
              <a:r>
                <a:rPr lang="en-US" sz="1600" dirty="0" err="1">
                  <a:solidFill>
                    <a:srgbClr val="C3C7CD"/>
                  </a:solidFill>
                  <a:latin typeface="Helvetica" pitchFamily="2" charset="0"/>
                </a:rPr>
                <a:t>decisiones</a:t>
              </a:r>
              <a:endParaRPr lang="en-US" sz="1600" dirty="0">
                <a:solidFill>
                  <a:srgbClr val="C3C7CD"/>
                </a:solidFill>
                <a:latin typeface="Helvetica" pitchFamily="2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251F5C3-6AB8-C99B-0E4E-48CA87757664}"/>
                </a:ext>
              </a:extLst>
            </p:cNvPr>
            <p:cNvSpPr txBox="1"/>
            <p:nvPr/>
          </p:nvSpPr>
          <p:spPr>
            <a:xfrm>
              <a:off x="2401260" y="3662290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C3C7CD"/>
                  </a:solidFill>
                  <a:latin typeface="Helvetica" pitchFamily="2" charset="0"/>
                </a:rPr>
                <a:t>Intermediarios</a:t>
              </a:r>
              <a:endParaRPr lang="en-US" sz="1600" dirty="0">
                <a:solidFill>
                  <a:srgbClr val="C3C7CD"/>
                </a:solidFill>
                <a:latin typeface="Helvetica" pitchFamily="2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98CE73-0539-3AD0-9676-402A9DF6AEB2}"/>
                </a:ext>
              </a:extLst>
            </p:cNvPr>
            <p:cNvSpPr txBox="1"/>
            <p:nvPr/>
          </p:nvSpPr>
          <p:spPr>
            <a:xfrm>
              <a:off x="2417589" y="3003974"/>
              <a:ext cx="2150090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chemeClr val="bg1"/>
                  </a:solidFill>
                  <a:latin typeface="Helvetica" pitchFamily="2" charset="0"/>
                </a:rPr>
                <a:t>Híbrido</a:t>
              </a:r>
              <a:endParaRPr lang="en-US" sz="2000" b="1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011A2D4-5701-04A0-82CF-CAE155FADA2C}"/>
                </a:ext>
              </a:extLst>
            </p:cNvPr>
            <p:cNvSpPr txBox="1"/>
            <p:nvPr/>
          </p:nvSpPr>
          <p:spPr>
            <a:xfrm>
              <a:off x="2417589" y="4215515"/>
              <a:ext cx="2150090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chemeClr val="bg1"/>
                  </a:solidFill>
                  <a:latin typeface="Helvetica" pitchFamily="2" charset="0"/>
                </a:rPr>
                <a:t>Híbrido</a:t>
              </a:r>
              <a:endParaRPr lang="en-US" sz="2000" b="1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5F9C3F3-8C8A-6EB3-D788-2B5F3E31F57A}"/>
                </a:ext>
              </a:extLst>
            </p:cNvPr>
            <p:cNvSpPr txBox="1"/>
            <p:nvPr/>
          </p:nvSpPr>
          <p:spPr>
            <a:xfrm>
              <a:off x="2401260" y="4963239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endParaRPr lang="en-US" sz="1600" dirty="0">
                <a:solidFill>
                  <a:srgbClr val="22497A"/>
                </a:solidFill>
                <a:latin typeface="Helvetica" pitchFamily="2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554C692B-FD9F-59E0-31C2-AC7BAEB0D55C}"/>
              </a:ext>
            </a:extLst>
          </p:cNvPr>
          <p:cNvSpPr txBox="1"/>
          <p:nvPr/>
        </p:nvSpPr>
        <p:spPr>
          <a:xfrm>
            <a:off x="120905" y="1943191"/>
            <a:ext cx="2359422" cy="17081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 dirty="0" err="1">
                <a:solidFill>
                  <a:srgbClr val="C3C7CD"/>
                </a:solidFill>
                <a:latin typeface="Helvetica" pitchFamily="2" charset="0"/>
              </a:rPr>
              <a:t>Tomadores</a:t>
            </a:r>
            <a:r>
              <a:rPr lang="en-US" sz="1400" b="1" dirty="0">
                <a:solidFill>
                  <a:srgbClr val="C3C7CD"/>
                </a:solidFill>
                <a:latin typeface="Helvetica" pitchFamily="2" charset="0"/>
              </a:rPr>
              <a:t> de </a:t>
            </a:r>
            <a:r>
              <a:rPr lang="en-US" sz="1400" b="1" dirty="0" err="1">
                <a:solidFill>
                  <a:srgbClr val="C3C7CD"/>
                </a:solidFill>
                <a:latin typeface="Helvetica" pitchFamily="2" charset="0"/>
              </a:rPr>
              <a:t>decisiones</a:t>
            </a:r>
            <a:r>
              <a:rPr lang="en-US" sz="1400" b="1" dirty="0">
                <a:solidFill>
                  <a:srgbClr val="C3C7CD"/>
                </a:solidFill>
                <a:latin typeface="Helvetica" pitchFamily="2" charset="0"/>
              </a:rPr>
              <a:t> e intermediaries </a:t>
            </a:r>
            <a:r>
              <a:rPr lang="en-US" sz="1400" b="1" dirty="0" err="1">
                <a:solidFill>
                  <a:srgbClr val="C3C7CD"/>
                </a:solidFill>
                <a:latin typeface="Helvetica" pitchFamily="2" charset="0"/>
              </a:rPr>
              <a:t>globales</a:t>
            </a:r>
            <a:r>
              <a:rPr lang="en-US" sz="1400" b="1" dirty="0">
                <a:solidFill>
                  <a:srgbClr val="C3C7CD"/>
                </a:solidFill>
                <a:latin typeface="Helvetica" pitchFamily="2" charset="0"/>
              </a:rPr>
              <a:t> </a:t>
            </a:r>
            <a:r>
              <a:rPr lang="en-US" sz="1400" b="1" dirty="0" err="1">
                <a:solidFill>
                  <a:srgbClr val="C3C7CD"/>
                </a:solidFill>
                <a:latin typeface="Helvetica" pitchFamily="2" charset="0"/>
              </a:rPr>
              <a:t>híbridos</a:t>
            </a:r>
            <a:endParaRPr lang="en-US" sz="1400" b="1" dirty="0">
              <a:solidFill>
                <a:srgbClr val="C3C7CD"/>
              </a:solidFill>
              <a:latin typeface="Helvetica" pitchFamily="2" charset="0"/>
            </a:endParaRPr>
          </a:p>
          <a:p>
            <a:pPr algn="ctr"/>
            <a:endParaRPr lang="en-US" sz="300" dirty="0">
              <a:solidFill>
                <a:srgbClr val="C3C7CD"/>
              </a:solidFill>
              <a:latin typeface="Helvetica" pitchFamily="2" charset="0"/>
            </a:endParaRPr>
          </a:p>
          <a:p>
            <a:pPr algn="ctr"/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(p.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ej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.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Comisiones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globales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y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unidades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técnicas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en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oficinas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globales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, regionals y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nacionales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de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organizaciones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multilaterals que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apoyan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a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estados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miembros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E4D763-CD21-D9DE-40CC-3DC9478610DD}"/>
              </a:ext>
            </a:extLst>
          </p:cNvPr>
          <p:cNvSpPr txBox="1"/>
          <p:nvPr/>
        </p:nvSpPr>
        <p:spPr>
          <a:xfrm>
            <a:off x="7623731" y="3064808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 dirty="0" err="1">
                <a:solidFill>
                  <a:schemeClr val="bg1"/>
                </a:solidFill>
                <a:latin typeface="Helvetica" pitchFamily="2" charset="0"/>
              </a:rPr>
              <a:t>Híbrido</a:t>
            </a:r>
            <a:endParaRPr lang="en-US" sz="18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17F4CC2-4630-2FD9-9FCC-E0F171538CF6}"/>
              </a:ext>
            </a:extLst>
          </p:cNvPr>
          <p:cNvSpPr txBox="1"/>
          <p:nvPr/>
        </p:nvSpPr>
        <p:spPr>
          <a:xfrm>
            <a:off x="7623731" y="4276349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 dirty="0" err="1">
                <a:solidFill>
                  <a:schemeClr val="bg1"/>
                </a:solidFill>
                <a:latin typeface="Helvetica" pitchFamily="2" charset="0"/>
              </a:rPr>
              <a:t>Híbrido</a:t>
            </a:r>
            <a:endParaRPr lang="en-US" sz="18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0B9D825-CDD7-C7AF-4D3B-F42D65A41441}"/>
              </a:ext>
            </a:extLst>
          </p:cNvPr>
          <p:cNvSpPr txBox="1"/>
          <p:nvPr/>
        </p:nvSpPr>
        <p:spPr>
          <a:xfrm>
            <a:off x="7623731" y="2394859"/>
            <a:ext cx="215009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600" dirty="0" err="1">
                <a:solidFill>
                  <a:srgbClr val="C3C7CD"/>
                </a:solidFill>
                <a:latin typeface="Helvetica" pitchFamily="2" charset="0"/>
              </a:rPr>
              <a:t>Tomadores</a:t>
            </a:r>
            <a:r>
              <a:rPr lang="en-US" sz="1600" dirty="0">
                <a:solidFill>
                  <a:srgbClr val="C3C7CD"/>
                </a:solidFill>
                <a:latin typeface="Helvetica" pitchFamily="2" charset="0"/>
              </a:rPr>
              <a:t> de </a:t>
            </a:r>
            <a:r>
              <a:rPr lang="en-US" sz="1600" dirty="0" err="1">
                <a:solidFill>
                  <a:srgbClr val="C3C7CD"/>
                </a:solidFill>
                <a:latin typeface="Helvetica" pitchFamily="2" charset="0"/>
              </a:rPr>
              <a:t>decisiones</a:t>
            </a:r>
            <a:endParaRPr lang="en-US" sz="1600" dirty="0">
              <a:solidFill>
                <a:srgbClr val="C3C7CD"/>
              </a:solidFill>
              <a:latin typeface="Helvetic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98B2067-72CA-E8DC-FAC2-3E8832DF5900}"/>
              </a:ext>
            </a:extLst>
          </p:cNvPr>
          <p:cNvSpPr txBox="1"/>
          <p:nvPr/>
        </p:nvSpPr>
        <p:spPr>
          <a:xfrm>
            <a:off x="7623731" y="3723124"/>
            <a:ext cx="215009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600" dirty="0" err="1">
                <a:solidFill>
                  <a:srgbClr val="C3C7CD"/>
                </a:solidFill>
                <a:latin typeface="Helvetica" pitchFamily="2" charset="0"/>
              </a:rPr>
              <a:t>Intermediarios</a:t>
            </a:r>
            <a:endParaRPr lang="en-US" sz="1600" dirty="0">
              <a:solidFill>
                <a:srgbClr val="C3C7CD"/>
              </a:solidFill>
              <a:latin typeface="Helvetica" pitchFamily="2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580A06F-3BD5-A896-7274-E46D20B40906}"/>
              </a:ext>
            </a:extLst>
          </p:cNvPr>
          <p:cNvSpPr/>
          <p:nvPr/>
        </p:nvSpPr>
        <p:spPr>
          <a:xfrm>
            <a:off x="2471896" y="1354295"/>
            <a:ext cx="19586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800" b="1" dirty="0">
                <a:solidFill>
                  <a:srgbClr val="C3C7CD"/>
                </a:solidFill>
                <a:cs typeface="Arial" panose="020B0604020202020204" pitchFamily="34" charset="0"/>
              </a:rPr>
              <a:t>Nivel global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82A66E7-7725-8635-2997-48DDCE8AEEB5}"/>
              </a:ext>
            </a:extLst>
          </p:cNvPr>
          <p:cNvSpPr/>
          <p:nvPr/>
        </p:nvSpPr>
        <p:spPr>
          <a:xfrm>
            <a:off x="6550037" y="1350881"/>
            <a:ext cx="4297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800" b="1" dirty="0">
                <a:solidFill>
                  <a:srgbClr val="C3C7CD"/>
                </a:solidFill>
                <a:cs typeface="Arial" panose="020B0604020202020204" pitchFamily="34" charset="0"/>
              </a:rPr>
              <a:t>Nivel local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9EA9EC2-8FBF-1321-B0BF-D03CC15F2721}"/>
              </a:ext>
            </a:extLst>
          </p:cNvPr>
          <p:cNvSpPr txBox="1"/>
          <p:nvPr/>
        </p:nvSpPr>
        <p:spPr>
          <a:xfrm>
            <a:off x="225572" y="4034269"/>
            <a:ext cx="2254755" cy="1877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 dirty="0" err="1">
                <a:solidFill>
                  <a:srgbClr val="254776"/>
                </a:solidFill>
                <a:latin typeface="Helvetica" pitchFamily="2" charset="0"/>
              </a:rPr>
              <a:t>Intermediarios</a:t>
            </a:r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 y </a:t>
            </a:r>
            <a:r>
              <a:rPr lang="en-US" sz="1400" b="1" dirty="0" err="1">
                <a:solidFill>
                  <a:srgbClr val="254776"/>
                </a:solidFill>
                <a:latin typeface="Helvetica" pitchFamily="2" charset="0"/>
              </a:rPr>
              <a:t>productores</a:t>
            </a:r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 de </a:t>
            </a:r>
            <a:r>
              <a:rPr lang="en-US" sz="1400" b="1" dirty="0" err="1">
                <a:solidFill>
                  <a:srgbClr val="254776"/>
                </a:solidFill>
                <a:latin typeface="Helvetica" pitchFamily="2" charset="0"/>
              </a:rPr>
              <a:t>evidencia</a:t>
            </a:r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en-US" sz="1400" b="1" dirty="0" err="1">
                <a:solidFill>
                  <a:srgbClr val="254776"/>
                </a:solidFill>
                <a:latin typeface="Helvetica" pitchFamily="2" charset="0"/>
              </a:rPr>
              <a:t>globales</a:t>
            </a:r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en-US" sz="1400" b="1" dirty="0" err="1">
                <a:solidFill>
                  <a:srgbClr val="254776"/>
                </a:solidFill>
                <a:latin typeface="Helvetica" pitchFamily="2" charset="0"/>
              </a:rPr>
              <a:t>híbridos</a:t>
            </a:r>
            <a:endParaRPr lang="en-US" sz="1400" b="1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endParaRPr lang="en-US" sz="1200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(p.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ej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. Cochrane y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el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Grupo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Intergubernamental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de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Expertos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sobre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el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Cambio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Climático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– IPCC,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por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sus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siglas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en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inglés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)</a:t>
            </a:r>
            <a:endParaRPr lang="en-US" sz="500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endParaRPr lang="en-US" sz="200" dirty="0">
              <a:solidFill>
                <a:srgbClr val="254776"/>
              </a:solidFill>
              <a:latin typeface="Helvetica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244F4F3-9ACE-480D-6241-44CA4978A278}"/>
              </a:ext>
            </a:extLst>
          </p:cNvPr>
          <p:cNvSpPr txBox="1"/>
          <p:nvPr/>
        </p:nvSpPr>
        <p:spPr>
          <a:xfrm>
            <a:off x="9773821" y="2030403"/>
            <a:ext cx="2229720" cy="16619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 dirty="0" err="1">
                <a:solidFill>
                  <a:srgbClr val="C3C7CD"/>
                </a:solidFill>
                <a:latin typeface="Helvetica" pitchFamily="2" charset="0"/>
              </a:rPr>
              <a:t>Tomadores</a:t>
            </a:r>
            <a:r>
              <a:rPr lang="en-US" sz="1400" b="1" dirty="0">
                <a:solidFill>
                  <a:srgbClr val="C3C7CD"/>
                </a:solidFill>
                <a:latin typeface="Helvetica" pitchFamily="2" charset="0"/>
              </a:rPr>
              <a:t> de decisions e intermediaries </a:t>
            </a:r>
            <a:r>
              <a:rPr lang="en-US" sz="1400" b="1" dirty="0" err="1">
                <a:solidFill>
                  <a:srgbClr val="C3C7CD"/>
                </a:solidFill>
                <a:latin typeface="Helvetica" pitchFamily="2" charset="0"/>
              </a:rPr>
              <a:t>híbridos</a:t>
            </a:r>
            <a:endParaRPr lang="en-US" sz="1400" b="1" dirty="0">
              <a:solidFill>
                <a:srgbClr val="C3C7CD"/>
              </a:solidFill>
              <a:latin typeface="Helvetica" pitchFamily="2" charset="0"/>
            </a:endParaRPr>
          </a:p>
          <a:p>
            <a:pPr algn="ctr"/>
            <a:endParaRPr lang="en-US" sz="200" dirty="0">
              <a:solidFill>
                <a:srgbClr val="C3C7CD"/>
              </a:solidFill>
              <a:latin typeface="Helvetica" pitchFamily="2" charset="0"/>
            </a:endParaRPr>
          </a:p>
          <a:p>
            <a:pPr algn="ctr"/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(p.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ej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.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Comisiones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locales,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organismos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gubernamentales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asesores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,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asesores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científicos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gubernamentales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, y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apoyo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gubernamental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al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uso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 de la </a:t>
            </a:r>
            <a:r>
              <a:rPr lang="en-US" sz="1200" dirty="0" err="1">
                <a:solidFill>
                  <a:srgbClr val="C3C7CD"/>
                </a:solidFill>
                <a:latin typeface="Helvetica" pitchFamily="2" charset="0"/>
              </a:rPr>
              <a:t>evidencia</a:t>
            </a:r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DC92E3E-9E58-A52C-4830-D53C2C8E03E2}"/>
              </a:ext>
            </a:extLst>
          </p:cNvPr>
          <p:cNvSpPr txBox="1"/>
          <p:nvPr/>
        </p:nvSpPr>
        <p:spPr>
          <a:xfrm>
            <a:off x="9748864" y="4027454"/>
            <a:ext cx="2254677" cy="18466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 dirty="0" err="1">
                <a:solidFill>
                  <a:srgbClr val="254776"/>
                </a:solidFill>
                <a:latin typeface="Helvetica" pitchFamily="2" charset="0"/>
              </a:rPr>
              <a:t>Intermediarios</a:t>
            </a:r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 y </a:t>
            </a:r>
            <a:r>
              <a:rPr lang="en-US" sz="1400" b="1" dirty="0" err="1">
                <a:solidFill>
                  <a:srgbClr val="254776"/>
                </a:solidFill>
                <a:latin typeface="Helvetica" pitchFamily="2" charset="0"/>
              </a:rPr>
              <a:t>productores</a:t>
            </a:r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 locales </a:t>
            </a:r>
            <a:r>
              <a:rPr lang="en-US" sz="1400" b="1" dirty="0" err="1">
                <a:solidFill>
                  <a:srgbClr val="254776"/>
                </a:solidFill>
                <a:latin typeface="Helvetica" pitchFamily="2" charset="0"/>
              </a:rPr>
              <a:t>híbridos</a:t>
            </a:r>
            <a:endParaRPr lang="en-US" sz="1400" b="1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endParaRPr lang="en-US" sz="1200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(p.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ej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.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Unidades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de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apoyo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al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uso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de la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evidencia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locales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enfocadas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en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formas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específicas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de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evidencia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,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en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en-US" sz="1200" dirty="0" err="1">
                <a:solidFill>
                  <a:srgbClr val="254776"/>
                </a:solidFill>
                <a:latin typeface="Helvetica" pitchFamily="2" charset="0"/>
              </a:rPr>
              <a:t>sectores</a:t>
            </a: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, etc.)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D689899-8EB2-A367-0B4A-B21F3230FE28}"/>
              </a:ext>
            </a:extLst>
          </p:cNvPr>
          <p:cNvSpPr txBox="1"/>
          <p:nvPr/>
        </p:nvSpPr>
        <p:spPr>
          <a:xfrm>
            <a:off x="5573303" y="3609077"/>
            <a:ext cx="2047863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Redes locales de </a:t>
            </a:r>
            <a:r>
              <a:rPr lang="en-US" sz="1400" b="1" dirty="0" err="1">
                <a:solidFill>
                  <a:srgbClr val="254776"/>
                </a:solidFill>
                <a:latin typeface="Helvetica" pitchFamily="2" charset="0"/>
              </a:rPr>
              <a:t>apoyo</a:t>
            </a:r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 al </a:t>
            </a:r>
            <a:r>
              <a:rPr lang="en-US" sz="1400" b="1" dirty="0" err="1">
                <a:solidFill>
                  <a:srgbClr val="254776"/>
                </a:solidFill>
                <a:latin typeface="Helvetica" pitchFamily="2" charset="0"/>
              </a:rPr>
              <a:t>uso</a:t>
            </a:r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 de la </a:t>
            </a:r>
            <a:r>
              <a:rPr lang="en-US" sz="1400" b="1" dirty="0" err="1">
                <a:solidFill>
                  <a:srgbClr val="254776"/>
                </a:solidFill>
                <a:latin typeface="Helvetica" pitchFamily="2" charset="0"/>
              </a:rPr>
              <a:t>evidencia</a:t>
            </a:r>
            <a:endParaRPr lang="en-US" sz="1400" b="1" dirty="0">
              <a:solidFill>
                <a:srgbClr val="254776"/>
              </a:solidFill>
              <a:latin typeface="Helvetic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A8880E3-BBF6-7186-DA6B-FF85FC7BC4BE}"/>
              </a:ext>
            </a:extLst>
          </p:cNvPr>
          <p:cNvSpPr txBox="1"/>
          <p:nvPr/>
        </p:nvSpPr>
        <p:spPr>
          <a:xfrm>
            <a:off x="4335686" y="2038531"/>
            <a:ext cx="1587715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400" i="1" dirty="0" err="1">
                <a:solidFill>
                  <a:srgbClr val="C3C7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Guía</a:t>
            </a:r>
            <a:r>
              <a:rPr lang="en-CA" sz="1400" i="1" dirty="0">
                <a:solidFill>
                  <a:srgbClr val="C3C7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i="1" dirty="0" err="1">
                <a:solidFill>
                  <a:srgbClr val="C3C7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normativa</a:t>
            </a:r>
            <a:endParaRPr lang="en-CA" sz="1400" i="1" dirty="0">
              <a:solidFill>
                <a:srgbClr val="C3C7C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02CCABC-FAC9-C819-D865-D72B23D4F200}"/>
              </a:ext>
            </a:extLst>
          </p:cNvPr>
          <p:cNvSpPr txBox="1"/>
          <p:nvPr/>
        </p:nvSpPr>
        <p:spPr>
          <a:xfrm>
            <a:off x="4335686" y="3301989"/>
            <a:ext cx="158771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400" i="1" dirty="0" err="1">
                <a:solidFill>
                  <a:srgbClr val="C3C7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</a:t>
            </a:r>
            <a:r>
              <a:rPr lang="en-CA" sz="1400" i="1" dirty="0">
                <a:solidFill>
                  <a:srgbClr val="C3C7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i="1" dirty="0" err="1">
                <a:solidFill>
                  <a:srgbClr val="C3C7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</a:t>
            </a:r>
            <a:endParaRPr lang="en-CA" sz="1400" i="1" dirty="0">
              <a:solidFill>
                <a:srgbClr val="C3C7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0E9609B-0550-AD0A-8488-5EB7A14736E6}"/>
              </a:ext>
            </a:extLst>
          </p:cNvPr>
          <p:cNvSpPr txBox="1"/>
          <p:nvPr/>
        </p:nvSpPr>
        <p:spPr>
          <a:xfrm>
            <a:off x="2408529" y="4927171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 dirty="0" err="1">
                <a:solidFill>
                  <a:srgbClr val="254776"/>
                </a:solidFill>
                <a:latin typeface="Helvetica" pitchFamily="2" charset="0"/>
              </a:rPr>
              <a:t>Productores</a:t>
            </a:r>
            <a:endParaRPr lang="en-US" sz="1800" b="1" dirty="0">
              <a:solidFill>
                <a:srgbClr val="254776"/>
              </a:solidFill>
              <a:latin typeface="Helvetic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E8230A8-E404-4A98-3608-142607812272}"/>
              </a:ext>
            </a:extLst>
          </p:cNvPr>
          <p:cNvSpPr txBox="1"/>
          <p:nvPr/>
        </p:nvSpPr>
        <p:spPr>
          <a:xfrm>
            <a:off x="7623731" y="4927171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 dirty="0" err="1">
                <a:solidFill>
                  <a:srgbClr val="254776"/>
                </a:solidFill>
                <a:latin typeface="Helvetica" pitchFamily="2" charset="0"/>
              </a:rPr>
              <a:t>Productores</a:t>
            </a:r>
            <a:endParaRPr lang="en-US" sz="1800" b="1" dirty="0">
              <a:solidFill>
                <a:srgbClr val="254776"/>
              </a:solidFill>
              <a:latin typeface="Helvetic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71081E3-8B22-6EF2-EA0A-7A11E326A55A}"/>
              </a:ext>
            </a:extLst>
          </p:cNvPr>
          <p:cNvSpPr txBox="1"/>
          <p:nvPr/>
        </p:nvSpPr>
        <p:spPr>
          <a:xfrm>
            <a:off x="4335686" y="5230915"/>
            <a:ext cx="2254676" cy="1169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400" i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Bienes</a:t>
            </a:r>
            <a:r>
              <a:rPr lang="en-CA" sz="14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i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públicos</a:t>
            </a:r>
            <a:r>
              <a:rPr lang="en-CA" sz="14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i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globales</a:t>
            </a:r>
            <a:r>
              <a:rPr lang="en-CA" sz="14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i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relacionados</a:t>
            </a:r>
            <a:r>
              <a:rPr lang="en-CA" sz="14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la </a:t>
            </a:r>
            <a:r>
              <a:rPr lang="en-CA" sz="1400" i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CA" sz="14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400" i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especialmente</a:t>
            </a:r>
            <a:r>
              <a:rPr lang="en-CA" sz="14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i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síntesis</a:t>
            </a:r>
            <a:r>
              <a:rPr lang="en-CA" sz="14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400" i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CA" sz="14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i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vivas</a:t>
            </a:r>
            <a:endParaRPr lang="en-CA" sz="1400" i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49D62B-DEFE-FF99-E3CE-7796E7DE187C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536245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33707</TotalTime>
  <Words>247</Words>
  <Application>Microsoft Macintosh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Helvetica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408</cp:revision>
  <cp:lastPrinted>2017-06-06T20:04:49Z</cp:lastPrinted>
  <dcterms:created xsi:type="dcterms:W3CDTF">2017-04-21T15:41:45Z</dcterms:created>
  <dcterms:modified xsi:type="dcterms:W3CDTF">2023-03-10T19:19:01Z</dcterms:modified>
</cp:coreProperties>
</file>