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14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8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077D7E0-1A04-662B-24A2-7C38A39734F0}"/>
              </a:ext>
            </a:extLst>
          </p:cNvPr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E6F8618-0B6D-5510-9D5D-12D2C99C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161428"/>
              </p:ext>
            </p:extLst>
          </p:nvPr>
        </p:nvGraphicFramePr>
        <p:xfrm>
          <a:off x="2501473" y="1273060"/>
          <a:ext cx="7100227" cy="820818"/>
        </p:xfrm>
        <a:graphic>
          <a:graphicData uri="http://schemas.openxmlformats.org/drawingml/2006/table">
            <a:tbl>
              <a:tblPr firstRow="1" firstCol="1" bandRow="1"/>
              <a:tblGrid>
                <a:gridCol w="7100227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8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Formuladores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políticas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gubernamentales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agencias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centrales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departamentos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y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organismos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legislativos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(y </a:t>
                      </a:r>
                      <a:r>
                        <a:rPr lang="en-CA" sz="12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líderes</a:t>
                      </a:r>
                      <a:r>
                        <a:rPr lang="en-CA" sz="12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organizacionales</a:t>
                      </a:r>
                      <a:r>
                        <a:rPr lang="en-CA" sz="12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 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con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individuales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o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compartidas</a:t>
                      </a:r>
                      <a:endParaRPr lang="en-CA" sz="12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344350BA-CF7D-751E-FBD2-EAA3E20B975B}"/>
              </a:ext>
            </a:extLst>
          </p:cNvPr>
          <p:cNvSpPr/>
          <p:nvPr/>
        </p:nvSpPr>
        <p:spPr>
          <a:xfrm>
            <a:off x="73594" y="1191842"/>
            <a:ext cx="2641460" cy="1218392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Tenemos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algunas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manifestaciones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excelencia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toma</a:t>
            </a:r>
            <a:r>
              <a:rPr lang="en-CA" sz="1050" dirty="0">
                <a:solidFill>
                  <a:srgbClr val="254776"/>
                </a:solidFill>
              </a:rPr>
              <a:t> de decisions y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uso</a:t>
            </a:r>
            <a:r>
              <a:rPr lang="en-CA" sz="1050" dirty="0">
                <a:solidFill>
                  <a:srgbClr val="254776"/>
                </a:solidFill>
              </a:rPr>
              <a:t> de la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r>
              <a:rPr lang="en-CA" sz="1050" dirty="0">
                <a:solidFill>
                  <a:srgbClr val="254776"/>
                </a:solidFill>
              </a:rPr>
              <a:t>, </a:t>
            </a:r>
            <a:r>
              <a:rPr lang="en-CA" sz="1050" dirty="0" err="1">
                <a:solidFill>
                  <a:srgbClr val="254776"/>
                </a:solidFill>
              </a:rPr>
              <a:t>pero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estamos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enfocados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principalmente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sobre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problema</a:t>
            </a:r>
            <a:r>
              <a:rPr lang="en-CA" sz="1050" dirty="0">
                <a:solidFill>
                  <a:srgbClr val="254776"/>
                </a:solidFill>
              </a:rPr>
              <a:t>; temenos </a:t>
            </a:r>
            <a:r>
              <a:rPr lang="en-CA" sz="1050" dirty="0" err="1">
                <a:solidFill>
                  <a:srgbClr val="254776"/>
                </a:solidFill>
              </a:rPr>
              <a:t>debilidades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cuanto</a:t>
            </a:r>
            <a:r>
              <a:rPr lang="en-CA" sz="1050" dirty="0">
                <a:solidFill>
                  <a:srgbClr val="254776"/>
                </a:solidFill>
              </a:rPr>
              <a:t> a </a:t>
            </a:r>
            <a:r>
              <a:rPr lang="en-CA" sz="1050" dirty="0" err="1">
                <a:solidFill>
                  <a:srgbClr val="254776"/>
                </a:solidFill>
              </a:rPr>
              <a:t>opciones</a:t>
            </a:r>
            <a:r>
              <a:rPr lang="en-CA" sz="1050" dirty="0">
                <a:solidFill>
                  <a:srgbClr val="254776"/>
                </a:solidFill>
              </a:rPr>
              <a:t> e </a:t>
            </a:r>
            <a:r>
              <a:rPr lang="en-CA" sz="1050" dirty="0" err="1">
                <a:solidFill>
                  <a:srgbClr val="254776"/>
                </a:solidFill>
              </a:rPr>
              <a:t>implementación</a:t>
            </a:r>
            <a:endParaRPr lang="en-CA" sz="1050" dirty="0">
              <a:solidFill>
                <a:srgbClr val="254776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44A39B-4971-A877-B665-63A5CD46C187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BEAF75D-93B7-0DC9-177C-04A0BF9CBFCE}"/>
              </a:ext>
            </a:extLst>
          </p:cNvPr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A5F3425-455C-2AE9-18DF-30DB845E0A2A}"/>
              </a:ext>
            </a:extLst>
          </p:cNvPr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B8C16A7-8586-DD46-5F5C-77E6B2E27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956957"/>
              </p:ext>
            </p:extLst>
          </p:nvPr>
        </p:nvGraphicFramePr>
        <p:xfrm>
          <a:off x="3044169" y="2324718"/>
          <a:ext cx="6103662" cy="1041236"/>
        </p:xfrm>
        <a:graphic>
          <a:graphicData uri="http://schemas.openxmlformats.org/drawingml/2006/table">
            <a:tbl>
              <a:tblPr firstRow="1" firstCol="1" bandRow="1"/>
              <a:tblGrid>
                <a:gridCol w="3051831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3051831">
                  <a:extLst>
                    <a:ext uri="{9D8B030D-6E8A-4147-A177-3AD203B41FA5}">
                      <a16:colId xmlns:a16="http://schemas.microsoft.com/office/drawing/2014/main" val="3960308684"/>
                    </a:ext>
                  </a:extLst>
                </a:gridCol>
              </a:tblGrid>
              <a:tr h="2553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Coordinación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la </a:t>
                      </a: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CA" sz="12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análisis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del </a:t>
                      </a:r>
                      <a:r>
                        <a:rPr lang="en-CA" sz="12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horizonte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y </a:t>
                      </a:r>
                      <a:r>
                        <a:rPr lang="en-CA" sz="12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priorización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preguntas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Solicitudes de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ventanilla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única</a:t>
                      </a:r>
                      <a:endParaRPr lang="en-CA" sz="11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cuando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son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preguntas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complejas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  <a:endParaRPr lang="en-CA" sz="1100" b="1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Respuestas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integradas</a:t>
                      </a:r>
                      <a:endParaRPr lang="en-CA" sz="11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cuando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hay multiples </a:t>
                      </a:r>
                      <a:r>
                        <a:rPr lang="en-CA" sz="11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aportes</a:t>
                      </a: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25190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Coordinación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del </a:t>
                      </a: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suministro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endParaRPr lang="en-CA" sz="13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8C752E9-D4EE-613B-5477-E3E36541EC41}"/>
              </a:ext>
            </a:extLst>
          </p:cNvPr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77FBD945-B9D6-7242-A286-2ED70F3D2F3A}"/>
              </a:ext>
            </a:extLst>
          </p:cNvPr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D320019-7CEC-3ED0-D066-C4ACF2249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388329"/>
              </p:ext>
            </p:extLst>
          </p:nvPr>
        </p:nvGraphicFramePr>
        <p:xfrm>
          <a:off x="2195010" y="4795519"/>
          <a:ext cx="5502331" cy="1991648"/>
        </p:xfrm>
        <a:graphic>
          <a:graphicData uri="http://schemas.openxmlformats.org/drawingml/2006/table">
            <a:tbl>
              <a:tblPr firstRow="1" firstCol="1" bandRow="1"/>
              <a:tblGrid>
                <a:gridCol w="2715381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786950">
                  <a:extLst>
                    <a:ext uri="{9D8B030D-6E8A-4147-A177-3AD203B41FA5}">
                      <a16:colId xmlns:a16="http://schemas.microsoft.com/office/drawing/2014/main" val="2443240437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apoyo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al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uso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la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enfocadas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forma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específica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endParaRPr lang="en-CA" sz="12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4049"/>
                  </a:ext>
                </a:extLst>
              </a:tr>
              <a:tr h="92003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Analítica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datos</a:t>
                      </a: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Modelamiento</a:t>
                      </a: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Evaluaciones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Investigación de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comportamiento/de implementación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Métodos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cualitativos</a:t>
                      </a: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Síntesis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contextualizadas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Evaluación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tecnologías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/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análisis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costoefectividad</a:t>
                      </a: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Guías</a:t>
                      </a: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apoyo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al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uso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la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enfocadas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sectores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o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otros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campos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importantes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(y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en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proveer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múltiples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formas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2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2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  <a:endParaRPr lang="en-CA" sz="10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Acción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por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el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cambio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climático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educación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CA" sz="10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salud</a:t>
                      </a:r>
                      <a:r>
                        <a:rPr lang="en-CA" sz="10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etc. 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684735"/>
                  </a:ext>
                </a:extLst>
              </a:tr>
            </a:tbl>
          </a:graphicData>
        </a:graphic>
      </p:graphicFrame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79EE02D-4212-5903-224E-C6013FA50E7F}"/>
              </a:ext>
            </a:extLst>
          </p:cNvPr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3597DA4-4393-C0A8-C81C-752D4297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65233"/>
              </p:ext>
            </p:extLst>
          </p:nvPr>
        </p:nvGraphicFramePr>
        <p:xfrm>
          <a:off x="3175193" y="3680893"/>
          <a:ext cx="5649676" cy="53340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37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Red de </a:t>
                      </a:r>
                      <a:r>
                        <a:rPr kumimoji="0" lang="en-CA" sz="13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apoyo</a:t>
                      </a:r>
                      <a:r>
                        <a:rPr kumimoji="0" lang="en-CA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al </a:t>
                      </a:r>
                      <a:r>
                        <a:rPr kumimoji="0" lang="en-CA" sz="13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uso</a:t>
                      </a:r>
                      <a:r>
                        <a:rPr kumimoji="0" lang="en-CA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la </a:t>
                      </a:r>
                      <a:r>
                        <a:rPr kumimoji="0" lang="en-CA" sz="13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endParaRPr kumimoji="0" lang="en-CA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54776"/>
                        </a:solidFill>
                        <a:effectLst/>
                        <a:uLnTx/>
                        <a:uFillTx/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Provee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coordinación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del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suministro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la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cuando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hay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voluntad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colaborativa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 y se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une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 la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arquitectura</a:t>
                      </a: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la </a:t>
                      </a:r>
                      <a:r>
                        <a:rPr kumimoji="0" lang="en-CA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endParaRPr lang="en-CA" sz="11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48541AE-3E06-8CB5-8C1F-6AE0E1D86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369478"/>
              </p:ext>
            </p:extLst>
          </p:nvPr>
        </p:nvGraphicFramePr>
        <p:xfrm>
          <a:off x="7697341" y="4807597"/>
          <a:ext cx="2331846" cy="1432560"/>
        </p:xfrm>
        <a:graphic>
          <a:graphicData uri="http://schemas.openxmlformats.org/drawingml/2006/table">
            <a:tbl>
              <a:tblPr firstRow="1" firstCol="1" bandRow="1"/>
              <a:tblGrid>
                <a:gridCol w="2331846">
                  <a:extLst>
                    <a:ext uri="{9D8B030D-6E8A-4147-A177-3AD203B41FA5}">
                      <a16:colId xmlns:a16="http://schemas.microsoft.com/office/drawing/2014/main" val="2063349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" b="1" dirty="0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Arquitectura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</a:t>
                      </a: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endParaRPr lang="en-CA" sz="13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Síntesis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vivas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vienes´públicos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globales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También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existen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productos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evidencia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vivos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para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analítica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datos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modelamiento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y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guías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ver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la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sección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correspondiente</a:t>
                      </a: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732AA-B6A9-3346-AB40-0843613AA1BA}"/>
              </a:ext>
            </a:extLst>
          </p:cNvPr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57F14E-A39F-6693-3313-EB1688E4A22B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6900DD5-C234-F559-22E4-9B8300F4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FB4E7214-B909-A7D1-558E-A5260CA7F7BB}"/>
              </a:ext>
            </a:extLst>
          </p:cNvPr>
          <p:cNvSpPr/>
          <p:nvPr/>
        </p:nvSpPr>
        <p:spPr>
          <a:xfrm>
            <a:off x="211172" y="4919169"/>
            <a:ext cx="1575557" cy="1343584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Necesitamos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complementar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estas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formas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experiencias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vividas</a:t>
            </a:r>
            <a:r>
              <a:rPr lang="en-CA" sz="1050" dirty="0">
                <a:solidFill>
                  <a:srgbClr val="254776"/>
                </a:solidFill>
              </a:rPr>
              <a:t> y con </a:t>
            </a:r>
            <a:r>
              <a:rPr lang="en-CA" sz="1050" dirty="0" err="1">
                <a:solidFill>
                  <a:srgbClr val="254776"/>
                </a:solidFill>
              </a:rPr>
              <a:t>saberes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indígenas</a:t>
            </a:r>
            <a:endParaRPr lang="en-CA" sz="1050" dirty="0">
              <a:solidFill>
                <a:srgbClr val="254776"/>
              </a:solidFill>
            </a:endParaRPr>
          </a:p>
        </p:txBody>
      </p:sp>
      <p:sp>
        <p:nvSpPr>
          <p:cNvPr id="69" name="Rounded Rectangular Callout 68">
            <a:extLst>
              <a:ext uri="{FF2B5EF4-FFF2-40B4-BE49-F238E27FC236}">
                <a16:creationId xmlns:a16="http://schemas.microsoft.com/office/drawing/2014/main" id="{EDA0D33F-BBA3-7BC4-B82A-E0382C092D2C}"/>
              </a:ext>
            </a:extLst>
          </p:cNvPr>
          <p:cNvSpPr/>
          <p:nvPr/>
        </p:nvSpPr>
        <p:spPr>
          <a:xfrm>
            <a:off x="90395" y="3722857"/>
            <a:ext cx="2775101" cy="1080000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Tenemos</a:t>
            </a:r>
            <a:r>
              <a:rPr lang="en-CA" sz="1050" dirty="0">
                <a:solidFill>
                  <a:srgbClr val="254776"/>
                </a:solidFill>
              </a:rPr>
              <a:t> un </a:t>
            </a:r>
            <a:r>
              <a:rPr lang="en-CA" sz="1050" dirty="0" err="1">
                <a:solidFill>
                  <a:srgbClr val="254776"/>
                </a:solidFill>
              </a:rPr>
              <a:t>desempeño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adecuado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analítica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datos</a:t>
            </a:r>
            <a:r>
              <a:rPr lang="en-CA" sz="1050" dirty="0">
                <a:solidFill>
                  <a:srgbClr val="254776"/>
                </a:solidFill>
              </a:rPr>
              <a:t>, </a:t>
            </a:r>
            <a:r>
              <a:rPr lang="en-CA" sz="1050" dirty="0" err="1">
                <a:solidFill>
                  <a:srgbClr val="254776"/>
                </a:solidFill>
              </a:rPr>
              <a:t>casi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adecuado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evaluación</a:t>
            </a:r>
            <a:r>
              <a:rPr lang="en-CA" sz="1050" dirty="0">
                <a:solidFill>
                  <a:srgbClr val="254776"/>
                </a:solidFill>
              </a:rPr>
              <a:t> (</a:t>
            </a:r>
            <a:r>
              <a:rPr lang="en-CA" sz="1050" dirty="0" err="1">
                <a:solidFill>
                  <a:srgbClr val="254776"/>
                </a:solidFill>
              </a:rPr>
              <a:t>aunque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aún</a:t>
            </a:r>
            <a:r>
              <a:rPr lang="en-CA" sz="1050" dirty="0">
                <a:solidFill>
                  <a:srgbClr val="254776"/>
                </a:solidFill>
              </a:rPr>
              <a:t> no lo </a:t>
            </a:r>
            <a:r>
              <a:rPr lang="en-CA" sz="1050" dirty="0" err="1">
                <a:solidFill>
                  <a:srgbClr val="254776"/>
                </a:solidFill>
              </a:rPr>
              <a:t>usamos</a:t>
            </a:r>
            <a:r>
              <a:rPr lang="en-CA" sz="1050" dirty="0">
                <a:solidFill>
                  <a:srgbClr val="254776"/>
                </a:solidFill>
              </a:rPr>
              <a:t> para </a:t>
            </a:r>
            <a:r>
              <a:rPr lang="en-CA" sz="1050" dirty="0" err="1">
                <a:solidFill>
                  <a:srgbClr val="254776"/>
                </a:solidFill>
              </a:rPr>
              <a:t>dirigir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aprendizaje</a:t>
            </a:r>
            <a:r>
              <a:rPr lang="en-CA" sz="1050" dirty="0">
                <a:solidFill>
                  <a:srgbClr val="254776"/>
                </a:solidFill>
              </a:rPr>
              <a:t> continuo y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mejoramiento</a:t>
            </a:r>
            <a:r>
              <a:rPr lang="en-CA" sz="1050" dirty="0">
                <a:solidFill>
                  <a:srgbClr val="254776"/>
                </a:solidFill>
              </a:rPr>
              <a:t>), y </a:t>
            </a:r>
            <a:r>
              <a:rPr lang="en-CA" sz="1050" dirty="0" err="1">
                <a:solidFill>
                  <a:srgbClr val="254776"/>
                </a:solidFill>
              </a:rPr>
              <a:t>muy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inadecuado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otras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formas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endParaRPr lang="en-CA" sz="1050" dirty="0">
              <a:solidFill>
                <a:srgbClr val="254776"/>
              </a:solidFill>
            </a:endParaRPr>
          </a:p>
        </p:txBody>
      </p:sp>
      <p:sp>
        <p:nvSpPr>
          <p:cNvPr id="72" name="Rounded Rectangular Callout 71">
            <a:extLst>
              <a:ext uri="{FF2B5EF4-FFF2-40B4-BE49-F238E27FC236}">
                <a16:creationId xmlns:a16="http://schemas.microsoft.com/office/drawing/2014/main" id="{83924ABC-F0F5-79AF-8C17-EBB5C338B57C}"/>
              </a:ext>
            </a:extLst>
          </p:cNvPr>
          <p:cNvSpPr/>
          <p:nvPr/>
        </p:nvSpPr>
        <p:spPr>
          <a:xfrm>
            <a:off x="211172" y="2526546"/>
            <a:ext cx="2581467" cy="1080000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Mostramos</a:t>
            </a:r>
            <a:r>
              <a:rPr lang="en-CA" sz="1050" dirty="0">
                <a:solidFill>
                  <a:srgbClr val="254776"/>
                </a:solidFill>
              </a:rPr>
              <a:t> que </a:t>
            </a:r>
            <a:r>
              <a:rPr lang="en-CA" sz="1050" dirty="0" err="1">
                <a:solidFill>
                  <a:srgbClr val="254776"/>
                </a:solidFill>
              </a:rPr>
              <a:t>podríamos</a:t>
            </a:r>
            <a:r>
              <a:rPr lang="en-CA" sz="1050" dirty="0">
                <a:solidFill>
                  <a:srgbClr val="254776"/>
                </a:solidFill>
              </a:rPr>
              <a:t> ser </a:t>
            </a:r>
            <a:r>
              <a:rPr lang="en-CA" sz="1050" dirty="0" err="1">
                <a:solidFill>
                  <a:srgbClr val="254776"/>
                </a:solidFill>
              </a:rPr>
              <a:t>transparentes</a:t>
            </a:r>
            <a:r>
              <a:rPr lang="en-CA" sz="1050" dirty="0">
                <a:solidFill>
                  <a:srgbClr val="254776"/>
                </a:solidFill>
              </a:rPr>
              <a:t> con las </a:t>
            </a:r>
            <a:r>
              <a:rPr lang="en-CA" sz="1050" dirty="0" err="1">
                <a:solidFill>
                  <a:srgbClr val="254776"/>
                </a:solidFill>
              </a:rPr>
              <a:t>declaraciones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viáticos</a:t>
            </a:r>
            <a:r>
              <a:rPr lang="en-CA" sz="1050" dirty="0">
                <a:solidFill>
                  <a:srgbClr val="254776"/>
                </a:solidFill>
              </a:rPr>
              <a:t> y </a:t>
            </a:r>
            <a:r>
              <a:rPr lang="en-CA" sz="1050" dirty="0" err="1">
                <a:solidFill>
                  <a:srgbClr val="254776"/>
                </a:solidFill>
              </a:rPr>
              <a:t>viajes</a:t>
            </a:r>
            <a:r>
              <a:rPr lang="en-CA" sz="1050" dirty="0">
                <a:solidFill>
                  <a:srgbClr val="254776"/>
                </a:solidFill>
              </a:rPr>
              <a:t>; un </a:t>
            </a:r>
            <a:r>
              <a:rPr lang="en-CA" sz="1050" dirty="0" err="1">
                <a:solidFill>
                  <a:srgbClr val="254776"/>
                </a:solidFill>
              </a:rPr>
              <a:t>compromiso</a:t>
            </a:r>
            <a:r>
              <a:rPr lang="en-CA" sz="1050" dirty="0">
                <a:solidFill>
                  <a:srgbClr val="254776"/>
                </a:solidFill>
              </a:rPr>
              <a:t> con la </a:t>
            </a:r>
            <a:r>
              <a:rPr lang="en-CA" sz="1050" dirty="0" err="1">
                <a:solidFill>
                  <a:srgbClr val="254776"/>
                </a:solidFill>
              </a:rPr>
              <a:t>transparencia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nuestros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aportes</a:t>
            </a:r>
            <a:r>
              <a:rPr lang="en-CA" sz="1050" dirty="0">
                <a:solidFill>
                  <a:srgbClr val="254776"/>
                </a:solidFill>
              </a:rPr>
              <a:t> a la </a:t>
            </a:r>
            <a:r>
              <a:rPr lang="en-CA" sz="1050" dirty="0" err="1">
                <a:solidFill>
                  <a:srgbClr val="254776"/>
                </a:solidFill>
              </a:rPr>
              <a:t>evudencia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transformaría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nuestra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cultura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organizacional</a:t>
            </a:r>
            <a:endParaRPr lang="en-CA" sz="1050" dirty="0">
              <a:solidFill>
                <a:srgbClr val="254776"/>
              </a:solidFill>
            </a:endParaRPr>
          </a:p>
        </p:txBody>
      </p:sp>
      <p:sp>
        <p:nvSpPr>
          <p:cNvPr id="74" name="Rounded Rectangular Callout 73">
            <a:extLst>
              <a:ext uri="{FF2B5EF4-FFF2-40B4-BE49-F238E27FC236}">
                <a16:creationId xmlns:a16="http://schemas.microsoft.com/office/drawing/2014/main" id="{1967901E-2F5C-FB14-BB35-EA1581470F07}"/>
              </a:ext>
            </a:extLst>
          </p:cNvPr>
          <p:cNvSpPr/>
          <p:nvPr/>
        </p:nvSpPr>
        <p:spPr>
          <a:xfrm>
            <a:off x="10183097" y="4109411"/>
            <a:ext cx="2081978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A </a:t>
            </a:r>
            <a:r>
              <a:rPr lang="en-CA" sz="1050" dirty="0" err="1">
                <a:solidFill>
                  <a:srgbClr val="254776"/>
                </a:solidFill>
              </a:rPr>
              <a:t>vaces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nos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encontramos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una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síntesis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r>
              <a:rPr lang="en-CA" sz="1050" dirty="0">
                <a:solidFill>
                  <a:srgbClr val="254776"/>
                </a:solidFill>
              </a:rPr>
              <a:t> viva de </a:t>
            </a:r>
            <a:r>
              <a:rPr lang="en-CA" sz="1050" dirty="0" err="1">
                <a:solidFill>
                  <a:srgbClr val="254776"/>
                </a:solidFill>
              </a:rPr>
              <a:t>alta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calidad</a:t>
            </a:r>
            <a:r>
              <a:rPr lang="en-CA" sz="1050" dirty="0">
                <a:solidFill>
                  <a:srgbClr val="254776"/>
                </a:solidFill>
              </a:rPr>
              <a:t>, </a:t>
            </a:r>
            <a:r>
              <a:rPr lang="en-CA" sz="1050" dirty="0" err="1">
                <a:solidFill>
                  <a:srgbClr val="254776"/>
                </a:solidFill>
              </a:rPr>
              <a:t>pero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dependemos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principalmente</a:t>
            </a:r>
            <a:r>
              <a:rPr lang="en-CA" sz="1050" dirty="0">
                <a:solidFill>
                  <a:srgbClr val="254776"/>
                </a:solidFill>
              </a:rPr>
              <a:t> de ‘</a:t>
            </a:r>
            <a:r>
              <a:rPr lang="en-CA" sz="1050" dirty="0" err="1">
                <a:solidFill>
                  <a:srgbClr val="254776"/>
                </a:solidFill>
              </a:rPr>
              <a:t>revisiones</a:t>
            </a:r>
            <a:r>
              <a:rPr lang="en-CA" sz="1050" dirty="0">
                <a:solidFill>
                  <a:srgbClr val="254776"/>
                </a:solidFill>
              </a:rPr>
              <a:t> de la </a:t>
            </a:r>
            <a:r>
              <a:rPr lang="en-CA" sz="1050" dirty="0" err="1">
                <a:solidFill>
                  <a:srgbClr val="254776"/>
                </a:solidFill>
              </a:rPr>
              <a:t>lietratura</a:t>
            </a:r>
            <a:r>
              <a:rPr lang="en-CA" sz="1050" dirty="0">
                <a:solidFill>
                  <a:srgbClr val="254776"/>
                </a:solidFill>
              </a:rPr>
              <a:t>’ </a:t>
            </a:r>
            <a:r>
              <a:rPr lang="en-CA" sz="1050" dirty="0" err="1">
                <a:solidFill>
                  <a:srgbClr val="254776"/>
                </a:solidFill>
              </a:rPr>
              <a:t>informales</a:t>
            </a:r>
            <a:r>
              <a:rPr lang="en-CA" sz="1050" dirty="0">
                <a:solidFill>
                  <a:srgbClr val="254776"/>
                </a:solidFill>
              </a:rPr>
              <a:t> para </a:t>
            </a:r>
            <a:r>
              <a:rPr lang="en-CA" sz="1050" dirty="0" err="1">
                <a:solidFill>
                  <a:srgbClr val="254776"/>
                </a:solidFill>
              </a:rPr>
              <a:t>complementar</a:t>
            </a:r>
            <a:r>
              <a:rPr lang="en-CA" sz="1050" dirty="0">
                <a:solidFill>
                  <a:srgbClr val="254776"/>
                </a:solidFill>
              </a:rPr>
              <a:t> lo que </a:t>
            </a:r>
            <a:r>
              <a:rPr lang="en-CA" sz="1050" dirty="0" err="1">
                <a:solidFill>
                  <a:srgbClr val="254776"/>
                </a:solidFill>
              </a:rPr>
              <a:t>aprendimos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nuestro</a:t>
            </a:r>
            <a:r>
              <a:rPr lang="en-CA" sz="1050" dirty="0">
                <a:solidFill>
                  <a:srgbClr val="254776"/>
                </a:solidFill>
              </a:rPr>
              <a:t> studio local</a:t>
            </a:r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F055B751-36AE-D135-723F-7A24F228B99E}"/>
              </a:ext>
            </a:extLst>
          </p:cNvPr>
          <p:cNvSpPr/>
          <p:nvPr/>
        </p:nvSpPr>
        <p:spPr>
          <a:xfrm>
            <a:off x="9049828" y="2492633"/>
            <a:ext cx="3240520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Dependemos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principalmente</a:t>
            </a:r>
            <a:r>
              <a:rPr lang="en-CA" sz="1050" dirty="0">
                <a:solidFill>
                  <a:srgbClr val="254776"/>
                </a:solidFill>
              </a:rPr>
              <a:t> de personal </a:t>
            </a:r>
            <a:r>
              <a:rPr lang="en-CA" sz="1050" dirty="0" err="1">
                <a:solidFill>
                  <a:srgbClr val="254776"/>
                </a:solidFill>
              </a:rPr>
              <a:t>interno</a:t>
            </a:r>
            <a:r>
              <a:rPr lang="en-CA" sz="1050" dirty="0">
                <a:solidFill>
                  <a:srgbClr val="254776"/>
                </a:solidFill>
              </a:rPr>
              <a:t> y de </a:t>
            </a:r>
            <a:r>
              <a:rPr lang="en-CA" sz="1050" dirty="0" err="1">
                <a:solidFill>
                  <a:srgbClr val="254776"/>
                </a:solidFill>
              </a:rPr>
              <a:t>unas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pocas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empresar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consultoras</a:t>
            </a:r>
            <a:r>
              <a:rPr lang="en-CA" sz="1050" dirty="0">
                <a:solidFill>
                  <a:srgbClr val="254776"/>
                </a:solidFill>
              </a:rPr>
              <a:t>, </a:t>
            </a:r>
            <a:r>
              <a:rPr lang="en-CA" sz="1050" dirty="0" err="1">
                <a:solidFill>
                  <a:srgbClr val="254776"/>
                </a:solidFill>
              </a:rPr>
              <a:t>pero</a:t>
            </a:r>
            <a:r>
              <a:rPr lang="en-CA" sz="1050" dirty="0">
                <a:solidFill>
                  <a:srgbClr val="254776"/>
                </a:solidFill>
              </a:rPr>
              <a:t> no temenos </a:t>
            </a:r>
            <a:r>
              <a:rPr lang="en-CA" sz="1050" dirty="0" err="1">
                <a:solidFill>
                  <a:srgbClr val="254776"/>
                </a:solidFill>
              </a:rPr>
              <a:t>mecanismos</a:t>
            </a:r>
            <a:r>
              <a:rPr lang="en-CA" sz="1050" dirty="0">
                <a:solidFill>
                  <a:srgbClr val="254776"/>
                </a:solidFill>
              </a:rPr>
              <a:t> para </a:t>
            </a:r>
            <a:r>
              <a:rPr lang="en-CA" sz="1050" dirty="0" err="1">
                <a:solidFill>
                  <a:srgbClr val="254776"/>
                </a:solidFill>
              </a:rPr>
              <a:t>obtener</a:t>
            </a:r>
            <a:r>
              <a:rPr lang="en-CA" sz="1050" dirty="0">
                <a:solidFill>
                  <a:srgbClr val="254776"/>
                </a:solidFill>
              </a:rPr>
              <a:t> las </a:t>
            </a:r>
            <a:r>
              <a:rPr lang="en-CA" sz="1050" dirty="0" err="1">
                <a:solidFill>
                  <a:srgbClr val="254776"/>
                </a:solidFill>
              </a:rPr>
              <a:t>preguntas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adecuadas</a:t>
            </a:r>
            <a:r>
              <a:rPr lang="en-CA" sz="1050" dirty="0">
                <a:solidFill>
                  <a:srgbClr val="254776"/>
                </a:solidFill>
              </a:rPr>
              <a:t> para las </a:t>
            </a:r>
            <a:r>
              <a:rPr lang="en-CA" sz="1050" dirty="0" err="1">
                <a:solidFill>
                  <a:srgbClr val="254776"/>
                </a:solidFill>
              </a:rPr>
              <a:t>mejores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unidades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apoyo</a:t>
            </a:r>
            <a:r>
              <a:rPr lang="en-CA" sz="1050" dirty="0">
                <a:solidFill>
                  <a:srgbClr val="254776"/>
                </a:solidFill>
              </a:rPr>
              <a:t> al </a:t>
            </a:r>
            <a:r>
              <a:rPr lang="en-CA" sz="1050" dirty="0" err="1">
                <a:solidFill>
                  <a:srgbClr val="254776"/>
                </a:solidFill>
              </a:rPr>
              <a:t>uso</a:t>
            </a:r>
            <a:r>
              <a:rPr lang="en-CA" sz="1050" dirty="0">
                <a:solidFill>
                  <a:srgbClr val="254776"/>
                </a:solidFill>
              </a:rPr>
              <a:t> de la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orientadas</a:t>
            </a:r>
            <a:r>
              <a:rPr lang="en-CA" sz="1050" dirty="0">
                <a:solidFill>
                  <a:srgbClr val="254776"/>
                </a:solidFill>
              </a:rPr>
              <a:t> al </a:t>
            </a:r>
            <a:r>
              <a:rPr lang="en-CA" sz="1050" dirty="0" err="1">
                <a:solidFill>
                  <a:srgbClr val="254776"/>
                </a:solidFill>
              </a:rPr>
              <a:t>servicio</a:t>
            </a:r>
            <a:r>
              <a:rPr lang="en-CA" sz="1050" dirty="0">
                <a:solidFill>
                  <a:srgbClr val="254776"/>
                </a:solidFill>
              </a:rPr>
              <a:t> y para </a:t>
            </a:r>
            <a:r>
              <a:rPr lang="en-CA" sz="1050" dirty="0" err="1">
                <a:solidFill>
                  <a:srgbClr val="254776"/>
                </a:solidFill>
              </a:rPr>
              <a:t>incorporar</a:t>
            </a:r>
            <a:r>
              <a:rPr lang="en-CA" sz="1050" dirty="0">
                <a:solidFill>
                  <a:srgbClr val="254776"/>
                </a:solidFill>
              </a:rPr>
              <a:t> sus </a:t>
            </a:r>
            <a:r>
              <a:rPr lang="en-CA" sz="1050" dirty="0" err="1">
                <a:solidFill>
                  <a:srgbClr val="254776"/>
                </a:solidFill>
              </a:rPr>
              <a:t>reflexiones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nuestras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políticas</a:t>
            </a:r>
            <a:r>
              <a:rPr lang="en-CA" sz="1050" dirty="0">
                <a:solidFill>
                  <a:srgbClr val="254776"/>
                </a:solidFill>
              </a:rPr>
              <a:t> y </a:t>
            </a:r>
            <a:r>
              <a:rPr lang="en-CA" sz="1050" dirty="0" err="1">
                <a:solidFill>
                  <a:srgbClr val="254776"/>
                </a:solidFill>
              </a:rPr>
              <a:t>programas</a:t>
            </a:r>
            <a:endParaRPr lang="en-CA" sz="1050" dirty="0">
              <a:solidFill>
                <a:srgbClr val="254776"/>
              </a:solidFill>
            </a:endParaRPr>
          </a:p>
        </p:txBody>
      </p:sp>
      <p:sp>
        <p:nvSpPr>
          <p:cNvPr id="77" name="Rounded Rectangular Callout 76">
            <a:extLst>
              <a:ext uri="{FF2B5EF4-FFF2-40B4-BE49-F238E27FC236}">
                <a16:creationId xmlns:a16="http://schemas.microsoft.com/office/drawing/2014/main" id="{1977432C-6360-FE48-4890-72C5EC4EADAF}"/>
              </a:ext>
            </a:extLst>
          </p:cNvPr>
          <p:cNvSpPr/>
          <p:nvPr/>
        </p:nvSpPr>
        <p:spPr>
          <a:xfrm>
            <a:off x="9619555" y="116091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 err="1">
                <a:solidFill>
                  <a:srgbClr val="254776"/>
                </a:solidFill>
              </a:rPr>
              <a:t>Tenemos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varios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grupos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vanguardia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gobierno</a:t>
            </a:r>
            <a:r>
              <a:rPr lang="en-CA" sz="1050" dirty="0">
                <a:solidFill>
                  <a:srgbClr val="254776"/>
                </a:solidFill>
              </a:rPr>
              <a:t>, </a:t>
            </a:r>
            <a:r>
              <a:rPr lang="en-CA" sz="1050" dirty="0" err="1">
                <a:solidFill>
                  <a:srgbClr val="254776"/>
                </a:solidFill>
              </a:rPr>
              <a:t>pero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general </a:t>
            </a:r>
            <a:r>
              <a:rPr lang="en-CA" sz="1050" dirty="0" err="1">
                <a:solidFill>
                  <a:srgbClr val="254776"/>
                </a:solidFill>
              </a:rPr>
              <a:t>sufrimos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por</a:t>
            </a:r>
            <a:r>
              <a:rPr lang="en-CA" sz="1050" dirty="0">
                <a:solidFill>
                  <a:srgbClr val="254776"/>
                </a:solidFill>
              </a:rPr>
              <a:t> la </a:t>
            </a:r>
            <a:r>
              <a:rPr lang="en-CA" sz="1050" dirty="0" err="1">
                <a:solidFill>
                  <a:srgbClr val="254776"/>
                </a:solidFill>
              </a:rPr>
              <a:t>disminución</a:t>
            </a:r>
            <a:r>
              <a:rPr lang="en-CA" sz="1050" dirty="0">
                <a:solidFill>
                  <a:srgbClr val="254776"/>
                </a:solidFill>
              </a:rPr>
              <a:t> de </a:t>
            </a:r>
            <a:r>
              <a:rPr lang="en-CA" sz="1050" dirty="0" err="1">
                <a:solidFill>
                  <a:srgbClr val="254776"/>
                </a:solidFill>
              </a:rPr>
              <a:t>nuestra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capacidad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política</a:t>
            </a:r>
            <a:r>
              <a:rPr lang="en-CA" sz="1050" dirty="0">
                <a:solidFill>
                  <a:srgbClr val="254776"/>
                </a:solidFill>
              </a:rPr>
              <a:t> y </a:t>
            </a:r>
            <a:r>
              <a:rPr lang="en-CA" sz="1050" dirty="0" err="1">
                <a:solidFill>
                  <a:srgbClr val="254776"/>
                </a:solidFill>
              </a:rPr>
              <a:t>por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fallar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mantenernos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actualizados</a:t>
            </a:r>
            <a:r>
              <a:rPr lang="en-CA" sz="1050" dirty="0">
                <a:solidFill>
                  <a:srgbClr val="254776"/>
                </a:solidFill>
              </a:rPr>
              <a:t> con </a:t>
            </a:r>
            <a:r>
              <a:rPr lang="en-CA" sz="1050" dirty="0" err="1">
                <a:solidFill>
                  <a:srgbClr val="254776"/>
                </a:solidFill>
              </a:rPr>
              <a:t>nuevos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desarrollos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uso</a:t>
            </a:r>
            <a:r>
              <a:rPr lang="en-CA" sz="1050" dirty="0">
                <a:solidFill>
                  <a:srgbClr val="254776"/>
                </a:solidFill>
              </a:rPr>
              <a:t> de la </a:t>
            </a:r>
            <a:r>
              <a:rPr lang="en-CA" sz="1050" dirty="0" err="1">
                <a:solidFill>
                  <a:srgbClr val="254776"/>
                </a:solidFill>
              </a:rPr>
              <a:t>evidencia</a:t>
            </a:r>
            <a:endParaRPr lang="en-CA" sz="1050" dirty="0">
              <a:solidFill>
                <a:srgbClr val="254776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A8D20F-E71D-9860-A776-0786193E2623}"/>
              </a:ext>
            </a:extLst>
          </p:cNvPr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9A4EB5A-B8FB-B814-FF56-138B79E3C62A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EF1A581-4FEB-7C0B-6BB3-7141BDB18B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1C1BCD4-9FFF-63B9-6EAC-E2D4C298E7EC}"/>
              </a:ext>
            </a:extLst>
          </p:cNvPr>
          <p:cNvCxnSpPr>
            <a:cxnSpLocks/>
          </p:cNvCxnSpPr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5042AE-701A-E272-A246-77FDC00DC497}"/>
              </a:ext>
            </a:extLst>
          </p:cNvPr>
          <p:cNvCxnSpPr>
            <a:cxnSpLocks/>
          </p:cNvCxnSpPr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02E9B0E-0A8A-149E-B395-7B30A2F50895}"/>
              </a:ext>
            </a:extLst>
          </p:cNvPr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C4240C-D1A5-3C17-CB57-BED11322BE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5BDA682-D464-06F4-502E-F7CCE28B59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EA8827-63A3-7E35-4165-4DCB7CA9BF1F}"/>
              </a:ext>
            </a:extLst>
          </p:cNvPr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EFB9CB-AF18-7D79-125D-E3CBCF999319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E76A733-4F25-A9F6-3546-91203506C9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82BEABD-6BF5-2362-F02D-D08A56778D11}"/>
              </a:ext>
            </a:extLst>
          </p:cNvPr>
          <p:cNvSpPr txBox="1"/>
          <p:nvPr/>
        </p:nvSpPr>
        <p:spPr>
          <a:xfrm>
            <a:off x="8705148" y="948149"/>
            <a:ext cx="34868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90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506D1F-6067-9603-93D4-5EB934C84F0D}"/>
              </a:ext>
            </a:extLst>
          </p:cNvPr>
          <p:cNvSpPr txBox="1">
            <a:spLocks/>
          </p:cNvSpPr>
          <p:nvPr/>
        </p:nvSpPr>
        <p:spPr>
          <a:xfrm>
            <a:off x="198090" y="570"/>
            <a:ext cx="7802910" cy="793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lvl="0" defTabSz="914400" hangingPunct="0">
              <a:spcBef>
                <a:spcPts val="0"/>
              </a:spcBef>
              <a:defRPr/>
            </a:pPr>
            <a:r>
              <a:rPr lang="es-CO" sz="1800" b="1" kern="0" dirty="0">
                <a:latin typeface="Arial"/>
                <a:cs typeface="Arial" panose="020B0604020202020204" pitchFamily="34" charset="0"/>
                <a:sym typeface="Arial"/>
              </a:rPr>
              <a:t>1.1</a:t>
            </a:r>
            <a:r>
              <a:rPr lang="es-CO" sz="1800" kern="0" dirty="0">
                <a:latin typeface="Arial"/>
                <a:cs typeface="Arial" panose="020B0604020202020204" pitchFamily="34" charset="0"/>
                <a:sym typeface="Arial"/>
              </a:rPr>
              <a:t> Las características potenciales de un sistema de apoyo al uso de la evidencia que estamos buscando y lo que hemos percibido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569F0-7D69-C9E2-7E30-6B23FD3732DC}"/>
              </a:ext>
            </a:extLst>
          </p:cNvPr>
          <p:cNvSpPr/>
          <p:nvPr/>
        </p:nvSpPr>
        <p:spPr>
          <a:xfrm>
            <a:off x="452284" y="687904"/>
            <a:ext cx="83725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CA" sz="12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… </a:t>
            </a:r>
            <a:r>
              <a:rPr lang="es-ES" sz="12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y los ejemplos de los tipos de cosas que oímos están en los recuadros de comentarios (en resumen, la mayoría de los países tienen pocas características, y ... aún menos funcionando de manera óptima, especialmente cuando surgen crisis)</a:t>
            </a:r>
            <a:endParaRPr lang="en-CA" sz="1200" kern="0" dirty="0">
              <a:solidFill>
                <a:srgbClr val="254776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9209DC-60DE-3205-EB31-FE686CDD90A7}"/>
              </a:ext>
            </a:extLst>
          </p:cNvPr>
          <p:cNvSpPr txBox="1"/>
          <p:nvPr/>
        </p:nvSpPr>
        <p:spPr>
          <a:xfrm>
            <a:off x="10476405" y="5926932"/>
            <a:ext cx="1604506" cy="860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9213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33707</TotalTime>
  <Words>534</Words>
  <Application>Microsoft Macintosh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2023-03-10T19:17:16Z</dcterms:modified>
</cp:coreProperties>
</file>