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21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46" autoAdjust="0"/>
    <p:restoredTop sz="91429" autoAdjust="0"/>
  </p:normalViewPr>
  <p:slideViewPr>
    <p:cSldViewPr snapToGrid="0" snapToObjects="1">
      <p:cViewPr varScale="1">
        <p:scale>
          <a:sx n="114" d="100"/>
          <a:sy n="114" d="100"/>
        </p:scale>
        <p:origin x="176" y="23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1621C-3EA7-C342-A130-13C6D43C8C0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323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7C405634-25D3-7737-0223-D7338D00CB6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rcRect/>
          <a:stretch/>
        </p:blipFill>
        <p:spPr>
          <a:xfrm>
            <a:off x="2352805" y="1111797"/>
            <a:ext cx="9720000" cy="385993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9BA57097-12CC-A205-028A-A542631B0BA7}"/>
              </a:ext>
            </a:extLst>
          </p:cNvPr>
          <p:cNvGrpSpPr/>
          <p:nvPr/>
        </p:nvGrpSpPr>
        <p:grpSpPr>
          <a:xfrm>
            <a:off x="119195" y="1052233"/>
            <a:ext cx="2263796" cy="5239385"/>
            <a:chOff x="57759" y="1351469"/>
            <a:chExt cx="1961794" cy="4852577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5A2A023-0653-D50B-10CD-E4DBDA83339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70000"/>
            </a:blip>
            <a:srcRect/>
            <a:stretch/>
          </p:blipFill>
          <p:spPr>
            <a:xfrm>
              <a:off x="74383" y="1351469"/>
              <a:ext cx="1945170" cy="4852577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9A2C879-9868-EB6C-0342-302AC8339375}"/>
                </a:ext>
              </a:extLst>
            </p:cNvPr>
            <p:cNvSpPr txBox="1"/>
            <p:nvPr/>
          </p:nvSpPr>
          <p:spPr>
            <a:xfrm>
              <a:off x="57762" y="2026923"/>
              <a:ext cx="1935805" cy="82136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Sistema de 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apoyo</a:t>
              </a: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 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al </a:t>
              </a:r>
              <a:r>
                <a:rPr kumimoji="0" lang="en-CA" sz="14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uso</a:t>
              </a: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 de la 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evidencia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071990F-AA35-AB6E-B382-FCBE0059C43E}"/>
                </a:ext>
              </a:extLst>
            </p:cNvPr>
            <p:cNvSpPr txBox="1"/>
            <p:nvPr/>
          </p:nvSpPr>
          <p:spPr>
            <a:xfrm>
              <a:off x="57761" y="3567524"/>
              <a:ext cx="1935806" cy="4504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Sistema de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CA" sz="14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investigación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8C0C5B7-C811-EBC0-C94C-039E70867961}"/>
                </a:ext>
              </a:extLst>
            </p:cNvPr>
            <p:cNvSpPr txBox="1"/>
            <p:nvPr/>
          </p:nvSpPr>
          <p:spPr>
            <a:xfrm>
              <a:off x="57759" y="5017893"/>
              <a:ext cx="1935810" cy="4504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Sistema de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CA" sz="1400" kern="0" dirty="0" err="1">
                  <a:solidFill>
                    <a:srgbClr val="254776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innovación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F56232B-8851-CDC4-9071-0CCE71F79CAB}"/>
              </a:ext>
            </a:extLst>
          </p:cNvPr>
          <p:cNvSpPr/>
          <p:nvPr/>
        </p:nvSpPr>
        <p:spPr>
          <a:xfrm>
            <a:off x="2448969" y="4850005"/>
            <a:ext cx="9522676" cy="623153"/>
          </a:xfrm>
          <a:prstGeom prst="roundRect">
            <a:avLst/>
          </a:prstGeom>
          <a:solidFill>
            <a:srgbClr val="99CC67">
              <a:alpha val="55172"/>
            </a:srgb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4F2B4F1-2EAF-11D6-5D55-62A130E80270}"/>
              </a:ext>
            </a:extLst>
          </p:cNvPr>
          <p:cNvSpPr/>
          <p:nvPr/>
        </p:nvSpPr>
        <p:spPr>
          <a:xfrm>
            <a:off x="2448969" y="5625136"/>
            <a:ext cx="9522676" cy="502710"/>
          </a:xfrm>
          <a:prstGeom prst="roundRect">
            <a:avLst/>
          </a:prstGeom>
          <a:solidFill>
            <a:srgbClr val="53873D">
              <a:alpha val="46141"/>
            </a:srgb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7F6B47-41D8-CBF4-D796-0879D41E1C4E}"/>
              </a:ext>
            </a:extLst>
          </p:cNvPr>
          <p:cNvSpPr txBox="1"/>
          <p:nvPr/>
        </p:nvSpPr>
        <p:spPr>
          <a:xfrm>
            <a:off x="2599045" y="1340958"/>
            <a:ext cx="9372600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Un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sistema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apoyo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al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uso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la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3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incluye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3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muchos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3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tipos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3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infraestructura</a:t>
            </a:r>
            <a:endParaRPr lang="en-CA" sz="13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CA" sz="13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Estructuras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y </a:t>
            </a:r>
            <a:r>
              <a:rPr lang="en-CA" sz="13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procesos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del </a:t>
            </a:r>
            <a:r>
              <a:rPr lang="en-CA" sz="13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lado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la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demanda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la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para:</a:t>
            </a:r>
            <a:endParaRPr lang="en-CA" sz="13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incorporar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el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uso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la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procesos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rutinarios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asesoría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y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toma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decisions (p.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ej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.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esiones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informativas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,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propuestas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al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gabinete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,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propuestas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presupuestales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, planes de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gastos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)</a:t>
            </a:r>
            <a:endParaRPr lang="en-CA" sz="12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onstruir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y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mantener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una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cultura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la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(p.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ej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.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r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equisitos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transparencia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contribuciones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la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)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Fortalecer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la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capacidad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usar la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(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así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como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ampliar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la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capacidad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política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y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programática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)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el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personal 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politico y de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programas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,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asesores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científicos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gubenamentales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y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quienes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apoyan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paneles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expertos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y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procesos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reclutamiento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ciudadanos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y de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actores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implicados</a:t>
            </a:r>
            <a:endParaRPr lang="en-CA" sz="12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179388" marR="0" lvl="0" indent="-1793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9388" algn="l"/>
              </a:tabLst>
              <a:defRPr/>
            </a:pPr>
            <a:r>
              <a:rPr lang="en-CA" sz="13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Coordinación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3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mecanismos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3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la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interfaz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entre la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demanda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y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el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aporte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la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para: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179388" algn="l"/>
              </a:tabLst>
              <a:defRPr/>
            </a:pP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su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scitar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y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provocar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necesidades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tomadores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decisions y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su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asesores</a:t>
            </a:r>
            <a:endParaRPr lang="en-CA" sz="12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179388" algn="l"/>
              </a:tabLst>
              <a:defRPr/>
            </a:pP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grupar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multiples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fuentes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contribuciones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que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correspondan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a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los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requerimientos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procesos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asesoría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y de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toma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decisiones</a:t>
            </a:r>
            <a:endParaRPr lang="en-CA" sz="12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171450" marR="0" lvl="0" indent="-17145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3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Unidades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3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apoyo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al </a:t>
            </a:r>
            <a:r>
              <a:rPr lang="en-CA" sz="13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uso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la </a:t>
            </a:r>
            <a:r>
              <a:rPr lang="en-CA" sz="13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(</a:t>
            </a:r>
            <a:r>
              <a:rPr lang="en-CA" sz="13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propias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o </a:t>
            </a:r>
            <a:r>
              <a:rPr lang="en-CA" sz="13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3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organizaciones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3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aliadas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) 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del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lado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del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aporte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300" b="1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, </a:t>
            </a:r>
            <a:r>
              <a:rPr lang="en-CA" sz="13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que</a:t>
            </a:r>
            <a:r>
              <a:rPr lang="en-CA" sz="13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: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ntiendan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el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context local,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los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estándares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, y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los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formatos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comunicación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preferidos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por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tomadores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decisiones</a:t>
            </a:r>
            <a:endParaRPr lang="en-CA" sz="12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ean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oportunas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y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función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la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demanda</a:t>
            </a:r>
            <a:endParaRPr lang="en-CA" sz="12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enfoquen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contextualizar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la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existente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– tanto de la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local (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todas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sus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formas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)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como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la global – para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una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decisión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b="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determinada</a:t>
            </a:r>
            <a:r>
              <a:rPr lang="en-CA" sz="1200" b="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de forma sensible a la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equidad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(y que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también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pueda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contribuir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a la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circulación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futura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de </a:t>
            </a:r>
            <a:r>
              <a:rPr lang="en-CA" sz="1200" dirty="0" err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evidencia</a:t>
            </a:r>
            <a:r>
              <a:rPr lang="en-CA" sz="1200" dirty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)</a:t>
            </a:r>
            <a:endParaRPr lang="en-CA" sz="1200" b="0" dirty="0">
              <a:solidFill>
                <a:srgbClr val="254776"/>
              </a:solidFill>
              <a:latin typeface="Helvetica" pitchFamily="2" charset="0"/>
              <a:ea typeface="Garamond" panose="02020404030301010803" pitchFamily="18" charset="0"/>
              <a:cs typeface="Garamond" panose="02020404030301010803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CFEDE11-ABC4-2DE6-06CA-66F6F4DEE7E2}"/>
              </a:ext>
            </a:extLst>
          </p:cNvPr>
          <p:cNvSpPr txBox="1"/>
          <p:nvPr/>
        </p:nvSpPr>
        <p:spPr>
          <a:xfrm>
            <a:off x="2460835" y="4920956"/>
            <a:ext cx="962025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13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El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sym typeface="Arial"/>
              </a:rPr>
              <a:t>si</a:t>
            </a:r>
            <a:r>
              <a:rPr lang="en-CA" sz="1300" b="1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stema</a:t>
            </a:r>
            <a:r>
              <a:rPr lang="en-CA" sz="1300" b="1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de </a:t>
            </a:r>
            <a:r>
              <a:rPr lang="en-CA" sz="1300" b="1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investigación</a:t>
            </a:r>
            <a:r>
              <a:rPr lang="en-CA" sz="1300" b="1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tiende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a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enfocarse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en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crear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conocimiento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generalizable y a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medir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el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éxito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con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becas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y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publicaciones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revisadas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por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pares </a:t>
            </a:r>
            <a:r>
              <a:rPr lang="en-CA" sz="12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(</a:t>
            </a:r>
            <a:r>
              <a:rPr lang="en-CA" sz="12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aunque</a:t>
            </a:r>
            <a:r>
              <a:rPr lang="en-CA" sz="12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2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esto</a:t>
            </a:r>
            <a:r>
              <a:rPr lang="en-CA" sz="12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2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está</a:t>
            </a:r>
            <a:r>
              <a:rPr lang="en-CA" sz="12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2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empezando</a:t>
            </a:r>
            <a:r>
              <a:rPr lang="en-CA" sz="12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a </a:t>
            </a:r>
            <a:r>
              <a:rPr lang="en-CA" sz="12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cambiar</a:t>
            </a:r>
            <a:r>
              <a:rPr lang="en-CA" sz="12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dada la </a:t>
            </a:r>
            <a:r>
              <a:rPr lang="en-CA" sz="12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Declaración</a:t>
            </a:r>
            <a:r>
              <a:rPr lang="en-CA" sz="12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2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sobre</a:t>
            </a:r>
            <a:r>
              <a:rPr lang="en-CA" sz="12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la </a:t>
            </a:r>
            <a:r>
              <a:rPr lang="en-CA" sz="12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Evaluación</a:t>
            </a:r>
            <a:r>
              <a:rPr lang="en-CA" sz="12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de la Investigación)</a:t>
            </a:r>
            <a:endParaRPr lang="en-CA" sz="1200" b="0" i="0" u="none" strike="noStrike" cap="none" spc="0" baseline="0" dirty="0">
              <a:solidFill>
                <a:srgbClr val="254776"/>
              </a:solidFill>
              <a:effectLst/>
              <a:uFillTx/>
              <a:latin typeface="Helvetica" pitchFamily="2" charset="0"/>
              <a:ea typeface="+mn-ea"/>
              <a:cs typeface="+mn-cs"/>
              <a:sym typeface="Arial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E122AE4-2AE0-6F26-2FBA-D298FE73752E}"/>
              </a:ext>
            </a:extLst>
          </p:cNvPr>
          <p:cNvSpPr txBox="1"/>
          <p:nvPr/>
        </p:nvSpPr>
        <p:spPr>
          <a:xfrm>
            <a:off x="2599045" y="5669576"/>
            <a:ext cx="93726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1300" b="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El </a:t>
            </a:r>
            <a:r>
              <a:rPr lang="en-CA" sz="1300" b="1" dirty="0" err="1">
                <a:solidFill>
                  <a:srgbClr val="254776"/>
                </a:solidFill>
                <a:latin typeface="Helvetica" pitchFamily="2" charset="0"/>
                <a:sym typeface="Arial"/>
              </a:rPr>
              <a:t>s</a:t>
            </a:r>
            <a:r>
              <a:rPr lang="en-CA" sz="1300" b="1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istema</a:t>
            </a:r>
            <a:r>
              <a:rPr lang="en-CA" sz="1300" b="1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de </a:t>
            </a:r>
            <a:r>
              <a:rPr lang="en-CA" sz="1300" b="1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innovación</a:t>
            </a:r>
            <a:r>
              <a:rPr lang="en-CA" sz="1300" b="1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tiende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a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enfocarse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en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comercializar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productos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y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procesos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y a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medir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el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éxito</a:t>
            </a:r>
            <a:r>
              <a:rPr lang="en-CA" sz="1300" i="0" u="none" strike="noStrike" cap="none" spc="0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con </a:t>
            </a:r>
            <a:r>
              <a:rPr lang="en-CA" sz="1300" i="0" u="none" strike="noStrike" cap="none" spc="0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ingresos</a:t>
            </a:r>
            <a:endParaRPr lang="en-GB" sz="1300" b="0" i="0" u="none" strike="noStrike" cap="none" spc="0" baseline="0" dirty="0">
              <a:solidFill>
                <a:srgbClr val="254776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F7E21B-19CA-2C7A-2274-CAA3A36D5911}"/>
              </a:ext>
            </a:extLst>
          </p:cNvPr>
          <p:cNvSpPr txBox="1">
            <a:spLocks/>
          </p:cNvSpPr>
          <p:nvPr/>
        </p:nvSpPr>
        <p:spPr>
          <a:xfrm>
            <a:off x="227215" y="133725"/>
            <a:ext cx="876202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1.0</a:t>
            </a:r>
            <a:r>
              <a:rPr lang="en-CA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Realizar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evaluaciones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rápidas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sistemas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apoyo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al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uso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la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evidencia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(RESSAs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por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sus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siglas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en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inglés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)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comienza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con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una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comprensión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sólida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del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concepto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sistema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local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apoyo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al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uso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la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evidencia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y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cómo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este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difiere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sistemas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innovación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y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investigación</a:t>
            </a:r>
            <a:endParaRPr lang="en-CA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DFA7B0-F3FB-5626-81CB-06A2574291D9}"/>
              </a:ext>
            </a:extLst>
          </p:cNvPr>
          <p:cNvSpPr txBox="1"/>
          <p:nvPr/>
        </p:nvSpPr>
        <p:spPr>
          <a:xfrm>
            <a:off x="8140891" y="1032847"/>
            <a:ext cx="40511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5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DB1ECD-6631-E3DF-C611-CEF35A52FB64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derechos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trabajo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bajo la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728045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33707</TotalTime>
  <Words>438</Words>
  <Application>Microsoft Macintosh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Helvetica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409</cp:revision>
  <cp:lastPrinted>2017-06-06T20:04:49Z</cp:lastPrinted>
  <dcterms:created xsi:type="dcterms:W3CDTF">2017-04-21T15:41:45Z</dcterms:created>
  <dcterms:modified xsi:type="dcterms:W3CDTF">2023-03-10T19:16:24Z</dcterms:modified>
</cp:coreProperties>
</file>