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60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058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1A8DB961-0478-7D43-2188-B29901D366F8}"/>
              </a:ext>
            </a:extLst>
          </p:cNvPr>
          <p:cNvSpPr/>
          <p:nvPr/>
        </p:nvSpPr>
        <p:spPr>
          <a:xfrm>
            <a:off x="6292535" y="5604982"/>
            <a:ext cx="5412512" cy="506614"/>
          </a:xfrm>
          <a:prstGeom prst="roundRect">
            <a:avLst/>
          </a:prstGeom>
          <a:solidFill>
            <a:srgbClr val="2590CC">
              <a:alpha val="15000"/>
            </a:srgbClr>
          </a:solidFill>
          <a:ln w="12700">
            <a:solidFill>
              <a:srgbClr val="2590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20B1A35B-5C0C-558F-8F6E-A2698D7D0199}"/>
              </a:ext>
            </a:extLst>
          </p:cNvPr>
          <p:cNvSpPr/>
          <p:nvPr/>
        </p:nvSpPr>
        <p:spPr>
          <a:xfrm>
            <a:off x="6300769" y="3240557"/>
            <a:ext cx="5463442" cy="1815029"/>
          </a:xfrm>
          <a:prstGeom prst="roundRect">
            <a:avLst/>
          </a:prstGeom>
          <a:solidFill>
            <a:srgbClr val="FEB714">
              <a:alpha val="20079"/>
            </a:srgbClr>
          </a:solidFill>
          <a:ln w="12700">
            <a:solidFill>
              <a:srgbClr val="FEB71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hape&#10;&#10;Description automatically generated">
            <a:extLst>
              <a:ext uri="{FF2B5EF4-FFF2-40B4-BE49-F238E27FC236}">
                <a16:creationId xmlns:a16="http://schemas.microsoft.com/office/drawing/2014/main" id="{6FE678B0-BB41-34D2-EA51-71242B1B41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06383" y="1374466"/>
            <a:ext cx="3655175" cy="4737129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AD9BF73F-6A70-EC45-A194-6E3BBE3191C1}"/>
              </a:ext>
            </a:extLst>
          </p:cNvPr>
          <p:cNvSpPr/>
          <p:nvPr/>
        </p:nvSpPr>
        <p:spPr>
          <a:xfrm>
            <a:off x="3569805" y="2577088"/>
            <a:ext cx="2537999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solidFill>
                  <a:srgbClr val="254776"/>
                </a:solidFill>
              </a:rPr>
              <a:t>Estudios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primarios</a:t>
            </a:r>
            <a:r>
              <a:rPr lang="en-US" sz="1100" dirty="0">
                <a:solidFill>
                  <a:srgbClr val="254776"/>
                </a:solidFill>
              </a:rPr>
              <a:t> (o </a:t>
            </a:r>
            <a:r>
              <a:rPr lang="en-US" sz="1100" dirty="0" err="1">
                <a:solidFill>
                  <a:srgbClr val="254776"/>
                </a:solidFill>
              </a:rPr>
              <a:t>preimpresos</a:t>
            </a:r>
            <a:r>
              <a:rPr lang="en-US" sz="1100" dirty="0">
                <a:solidFill>
                  <a:srgbClr val="254776"/>
                </a:solidFill>
              </a:rPr>
              <a:t>) que no </a:t>
            </a:r>
            <a:r>
              <a:rPr lang="en-US" sz="1100" dirty="0" err="1">
                <a:solidFill>
                  <a:srgbClr val="254776"/>
                </a:solidFill>
              </a:rPr>
              <a:t>han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sido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evaluados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en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calidad</a:t>
            </a:r>
            <a:r>
              <a:rPr lang="en-US" sz="1100" dirty="0">
                <a:solidFill>
                  <a:srgbClr val="254776"/>
                </a:solidFill>
              </a:rPr>
              <a:t> y son </a:t>
            </a:r>
            <a:r>
              <a:rPr lang="en-US" sz="1100" dirty="0" err="1">
                <a:solidFill>
                  <a:srgbClr val="254776"/>
                </a:solidFill>
              </a:rPr>
              <a:t>puestos</a:t>
            </a:r>
            <a:r>
              <a:rPr lang="en-US" sz="1100" dirty="0">
                <a:solidFill>
                  <a:srgbClr val="254776"/>
                </a:solidFill>
              </a:rPr>
              <a:t> al </a:t>
            </a:r>
            <a:r>
              <a:rPr lang="en-US" sz="1100" dirty="0" err="1">
                <a:solidFill>
                  <a:srgbClr val="254776"/>
                </a:solidFill>
              </a:rPr>
              <a:t>mismo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nivel</a:t>
            </a:r>
            <a:r>
              <a:rPr lang="en-US" sz="1100" dirty="0">
                <a:solidFill>
                  <a:srgbClr val="254776"/>
                </a:solidFill>
              </a:rPr>
              <a:t> de </a:t>
            </a:r>
            <a:r>
              <a:rPr lang="en-US" sz="1100" dirty="0" err="1">
                <a:solidFill>
                  <a:srgbClr val="254776"/>
                </a:solidFill>
              </a:rPr>
              <a:t>los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demás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estudios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qur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abordan</a:t>
            </a:r>
            <a:r>
              <a:rPr lang="en-US" sz="1100" dirty="0">
                <a:solidFill>
                  <a:srgbClr val="254776"/>
                </a:solidFill>
              </a:rPr>
              <a:t> la </a:t>
            </a:r>
            <a:r>
              <a:rPr lang="en-US" sz="1100" dirty="0" err="1">
                <a:solidFill>
                  <a:srgbClr val="254776"/>
                </a:solidFill>
              </a:rPr>
              <a:t>misma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pregunta</a:t>
            </a:r>
            <a:endParaRPr lang="en-US" sz="1100" dirty="0">
              <a:solidFill>
                <a:srgbClr val="254776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12048A1-7558-EB45-AEED-C957B3A94FE8}"/>
              </a:ext>
            </a:extLst>
          </p:cNvPr>
          <p:cNvSpPr/>
          <p:nvPr/>
        </p:nvSpPr>
        <p:spPr>
          <a:xfrm>
            <a:off x="3569805" y="3530683"/>
            <a:ext cx="22764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solidFill>
                  <a:srgbClr val="254776"/>
                </a:solidFill>
              </a:rPr>
              <a:t>Expertos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ruidosos</a:t>
            </a:r>
            <a:r>
              <a:rPr lang="en-US" sz="1100" dirty="0">
                <a:solidFill>
                  <a:srgbClr val="254776"/>
                </a:solidFill>
              </a:rPr>
              <a:t> que se </a:t>
            </a:r>
            <a:r>
              <a:rPr lang="en-US" sz="1100" dirty="0" err="1">
                <a:solidFill>
                  <a:srgbClr val="254776"/>
                </a:solidFill>
              </a:rPr>
              <a:t>expresan</a:t>
            </a:r>
            <a:r>
              <a:rPr lang="en-US" sz="1100" dirty="0">
                <a:solidFill>
                  <a:srgbClr val="254776"/>
                </a:solidFill>
              </a:rPr>
              <a:t> de </a:t>
            </a:r>
            <a:r>
              <a:rPr lang="en-US" sz="1100" dirty="0" err="1">
                <a:solidFill>
                  <a:srgbClr val="254776"/>
                </a:solidFill>
              </a:rPr>
              <a:t>manera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tal</a:t>
            </a:r>
            <a:r>
              <a:rPr lang="en-US" sz="1100" dirty="0">
                <a:solidFill>
                  <a:srgbClr val="254776"/>
                </a:solidFill>
              </a:rPr>
              <a:t> que no se </a:t>
            </a:r>
            <a:r>
              <a:rPr lang="en-US" sz="1100" dirty="0" err="1">
                <a:solidFill>
                  <a:srgbClr val="254776"/>
                </a:solidFill>
              </a:rPr>
              <a:t>pueda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juzgar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su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idoneidad</a:t>
            </a:r>
            <a:endParaRPr lang="en-US" sz="1100" dirty="0">
              <a:solidFill>
                <a:srgbClr val="254776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896A289-8223-4E44-954F-0CC87AA3E6EF}"/>
              </a:ext>
            </a:extLst>
          </p:cNvPr>
          <p:cNvSpPr/>
          <p:nvPr/>
        </p:nvSpPr>
        <p:spPr>
          <a:xfrm>
            <a:off x="3595212" y="4155617"/>
            <a:ext cx="26423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err="1">
                <a:solidFill>
                  <a:srgbClr val="254776"/>
                </a:solidFill>
              </a:rPr>
              <a:t>Paneles</a:t>
            </a:r>
            <a:r>
              <a:rPr lang="en-US" sz="1100" b="1" dirty="0">
                <a:solidFill>
                  <a:srgbClr val="254776"/>
                </a:solidFill>
              </a:rPr>
              <a:t> de </a:t>
            </a:r>
            <a:r>
              <a:rPr lang="en-US" sz="1100" b="1" dirty="0" err="1">
                <a:solidFill>
                  <a:srgbClr val="254776"/>
                </a:solidFill>
              </a:rPr>
              <a:t>expertos</a:t>
            </a:r>
            <a:r>
              <a:rPr lang="en-US" sz="1100" b="1" dirty="0">
                <a:solidFill>
                  <a:srgbClr val="254776"/>
                </a:solidFill>
              </a:rPr>
              <a:t> a la </a:t>
            </a:r>
            <a:r>
              <a:rPr lang="en-US" sz="1100" b="1" dirty="0" err="1">
                <a:solidFill>
                  <a:srgbClr val="254776"/>
                </a:solidFill>
              </a:rPr>
              <a:t>vieja</a:t>
            </a:r>
            <a:r>
              <a:rPr lang="en-US" sz="1100" b="1" dirty="0">
                <a:solidFill>
                  <a:srgbClr val="254776"/>
                </a:solidFill>
              </a:rPr>
              <a:t> </a:t>
            </a:r>
            <a:r>
              <a:rPr lang="en-US" sz="1100" b="1" dirty="0" err="1">
                <a:solidFill>
                  <a:srgbClr val="254776"/>
                </a:solidFill>
              </a:rPr>
              <a:t>usanza</a:t>
            </a:r>
            <a:r>
              <a:rPr lang="en-US" sz="1100" b="1" dirty="0">
                <a:solidFill>
                  <a:srgbClr val="254776"/>
                </a:solidFill>
              </a:rPr>
              <a:t> </a:t>
            </a:r>
            <a:r>
              <a:rPr lang="en-US" sz="1100" b="1" dirty="0" err="1">
                <a:solidFill>
                  <a:srgbClr val="254776"/>
                </a:solidFill>
              </a:rPr>
              <a:t>usando</a:t>
            </a:r>
            <a:r>
              <a:rPr lang="en-US" sz="1100" b="1" dirty="0">
                <a:solidFill>
                  <a:srgbClr val="254776"/>
                </a:solidFill>
              </a:rPr>
              <a:t> </a:t>
            </a:r>
            <a:r>
              <a:rPr lang="en-US" sz="1100" b="1" dirty="0" err="1">
                <a:solidFill>
                  <a:srgbClr val="254776"/>
                </a:solidFill>
              </a:rPr>
              <a:t>una</a:t>
            </a:r>
            <a:r>
              <a:rPr lang="en-US" sz="1100" b="1" dirty="0">
                <a:solidFill>
                  <a:srgbClr val="254776"/>
                </a:solidFill>
              </a:rPr>
              <a:t> </a:t>
            </a:r>
            <a:r>
              <a:rPr lang="en-US" sz="1100" b="1" dirty="0" err="1">
                <a:solidFill>
                  <a:srgbClr val="254776"/>
                </a:solidFill>
              </a:rPr>
              <a:t>estrategia</a:t>
            </a:r>
            <a:r>
              <a:rPr lang="en-US" sz="1100" b="1" dirty="0">
                <a:solidFill>
                  <a:srgbClr val="254776"/>
                </a:solidFill>
              </a:rPr>
              <a:t> GOBSATT (</a:t>
            </a:r>
            <a:r>
              <a:rPr lang="en-US" sz="1100" b="1" dirty="0" err="1">
                <a:solidFill>
                  <a:srgbClr val="254776"/>
                </a:solidFill>
              </a:rPr>
              <a:t>siglas</a:t>
            </a:r>
            <a:r>
              <a:rPr lang="en-US" sz="1100" b="1" dirty="0">
                <a:solidFill>
                  <a:srgbClr val="254776"/>
                </a:solidFill>
              </a:rPr>
              <a:t> </a:t>
            </a:r>
            <a:r>
              <a:rPr lang="en-US" sz="1100" b="1" dirty="0" err="1">
                <a:solidFill>
                  <a:srgbClr val="254776"/>
                </a:solidFill>
              </a:rPr>
              <a:t>en</a:t>
            </a:r>
            <a:r>
              <a:rPr lang="en-US" sz="1100" b="1" dirty="0">
                <a:solidFill>
                  <a:srgbClr val="254776"/>
                </a:solidFill>
              </a:rPr>
              <a:t> </a:t>
            </a:r>
            <a:r>
              <a:rPr lang="en-US" sz="1100" b="1" dirty="0" err="1">
                <a:solidFill>
                  <a:srgbClr val="254776"/>
                </a:solidFill>
              </a:rPr>
              <a:t>inglés</a:t>
            </a:r>
            <a:r>
              <a:rPr lang="en-US" sz="1100" b="1" dirty="0">
                <a:solidFill>
                  <a:srgbClr val="254776"/>
                </a:solidFill>
              </a:rPr>
              <a:t> de </a:t>
            </a:r>
            <a:r>
              <a:rPr lang="en-US" sz="1100" b="1" i="1" dirty="0">
                <a:solidFill>
                  <a:srgbClr val="254776"/>
                </a:solidFill>
              </a:rPr>
              <a:t>good old boys sitting around the </a:t>
            </a:r>
            <a:r>
              <a:rPr lang="en-US" sz="1100" b="1" dirty="0">
                <a:solidFill>
                  <a:srgbClr val="254776"/>
                </a:solidFill>
              </a:rPr>
              <a:t>table)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338ACE-8686-7C4C-97D0-A9BBFD7E1586}"/>
              </a:ext>
            </a:extLst>
          </p:cNvPr>
          <p:cNvSpPr/>
          <p:nvPr/>
        </p:nvSpPr>
        <p:spPr>
          <a:xfrm>
            <a:off x="3731602" y="4963916"/>
            <a:ext cx="23110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solidFill>
                  <a:srgbClr val="254776"/>
                </a:solidFill>
              </a:rPr>
              <a:t>Procesos</a:t>
            </a:r>
            <a:r>
              <a:rPr lang="en-US" sz="1100" dirty="0">
                <a:solidFill>
                  <a:srgbClr val="254776"/>
                </a:solidFill>
              </a:rPr>
              <a:t> de </a:t>
            </a:r>
            <a:r>
              <a:rPr lang="en-US" sz="1100" dirty="0" err="1">
                <a:solidFill>
                  <a:srgbClr val="254776"/>
                </a:solidFill>
              </a:rPr>
              <a:t>reclutamiento</a:t>
            </a:r>
            <a:r>
              <a:rPr lang="en-US" sz="1100" dirty="0">
                <a:solidFill>
                  <a:srgbClr val="254776"/>
                </a:solidFill>
              </a:rPr>
              <a:t> de </a:t>
            </a:r>
            <a:r>
              <a:rPr lang="en-US" sz="1100" dirty="0" err="1">
                <a:solidFill>
                  <a:srgbClr val="254776"/>
                </a:solidFill>
              </a:rPr>
              <a:t>ciudadanos</a:t>
            </a:r>
            <a:r>
              <a:rPr lang="en-US" sz="1100" dirty="0">
                <a:solidFill>
                  <a:srgbClr val="254776"/>
                </a:solidFill>
              </a:rPr>
              <a:t> y </a:t>
            </a:r>
            <a:r>
              <a:rPr lang="en-US" sz="1100" dirty="0" err="1">
                <a:solidFill>
                  <a:srgbClr val="254776"/>
                </a:solidFill>
              </a:rPr>
              <a:t>otros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actores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implicados</a:t>
            </a:r>
            <a:r>
              <a:rPr lang="en-US" sz="1100" dirty="0">
                <a:solidFill>
                  <a:srgbClr val="254776"/>
                </a:solidFill>
              </a:rPr>
              <a:t> que no dan </a:t>
            </a:r>
            <a:r>
              <a:rPr lang="en-US" sz="1100" dirty="0" err="1">
                <a:solidFill>
                  <a:srgbClr val="254776"/>
                </a:solidFill>
              </a:rPr>
              <a:t>cabida</a:t>
            </a:r>
            <a:r>
              <a:rPr lang="en-US" sz="1100" dirty="0">
                <a:solidFill>
                  <a:srgbClr val="254776"/>
                </a:solidFill>
              </a:rPr>
              <a:t> a la </a:t>
            </a:r>
            <a:r>
              <a:rPr lang="en-US" sz="1100" dirty="0" err="1">
                <a:solidFill>
                  <a:srgbClr val="254776"/>
                </a:solidFill>
              </a:rPr>
              <a:t>evidencia</a:t>
            </a:r>
            <a:endParaRPr lang="en-US" sz="1100" dirty="0">
              <a:solidFill>
                <a:srgbClr val="254776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DF595-2C22-D048-A682-D8F0A3778E2F}"/>
              </a:ext>
            </a:extLst>
          </p:cNvPr>
          <p:cNvSpPr/>
          <p:nvPr/>
        </p:nvSpPr>
        <p:spPr>
          <a:xfrm>
            <a:off x="114057" y="5002528"/>
            <a:ext cx="144145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 err="1">
                <a:solidFill>
                  <a:srgbClr val="254776"/>
                </a:solidFill>
              </a:rPr>
              <a:t>Mejor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evidencia</a:t>
            </a:r>
            <a:r>
              <a:rPr lang="en-US" sz="1100" dirty="0">
                <a:solidFill>
                  <a:srgbClr val="254776"/>
                </a:solidFill>
              </a:rPr>
              <a:t> para </a:t>
            </a:r>
            <a:r>
              <a:rPr lang="en-US" sz="1100" dirty="0" err="1">
                <a:solidFill>
                  <a:srgbClr val="254776"/>
                </a:solidFill>
              </a:rPr>
              <a:t>el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tipo</a:t>
            </a:r>
            <a:r>
              <a:rPr lang="en-US" sz="1100" dirty="0">
                <a:solidFill>
                  <a:srgbClr val="254776"/>
                </a:solidFill>
              </a:rPr>
              <a:t> de </a:t>
            </a:r>
            <a:r>
              <a:rPr lang="en-US" sz="1100" dirty="0" err="1">
                <a:solidFill>
                  <a:srgbClr val="254776"/>
                </a:solidFill>
              </a:rPr>
              <a:t>pregunta</a:t>
            </a:r>
            <a:r>
              <a:rPr lang="en-US" sz="1100" dirty="0">
                <a:solidFill>
                  <a:srgbClr val="254776"/>
                </a:solidFill>
              </a:rPr>
              <a:t> </a:t>
            </a:r>
            <a:r>
              <a:rPr lang="en-US" sz="1100" dirty="0" err="1">
                <a:solidFill>
                  <a:srgbClr val="254776"/>
                </a:solidFill>
              </a:rPr>
              <a:t>realizada</a:t>
            </a:r>
            <a:endParaRPr lang="en-US" sz="1100" dirty="0">
              <a:solidFill>
                <a:srgbClr val="254776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C90E289-E356-9E4A-6D49-F7382DDD4D3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528148" y="1023000"/>
            <a:ext cx="2890002" cy="2040001"/>
          </a:xfrm>
          <a:prstGeom prst="rect">
            <a:avLst/>
          </a:prstGeom>
        </p:spPr>
      </p:pic>
      <p:grpSp>
        <p:nvGrpSpPr>
          <p:cNvPr id="33" name="Group 32">
            <a:extLst>
              <a:ext uri="{FF2B5EF4-FFF2-40B4-BE49-F238E27FC236}">
                <a16:creationId xmlns:a16="http://schemas.microsoft.com/office/drawing/2014/main" id="{B83DEDA6-BA16-4F48-BC48-41EAA872827B}"/>
              </a:ext>
            </a:extLst>
          </p:cNvPr>
          <p:cNvGrpSpPr/>
          <p:nvPr/>
        </p:nvGrpSpPr>
        <p:grpSpPr>
          <a:xfrm>
            <a:off x="6300769" y="5268028"/>
            <a:ext cx="4699812" cy="823402"/>
            <a:chOff x="6290656" y="5217950"/>
            <a:chExt cx="4699812" cy="82340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BD11207-5591-DEDE-C472-D05C9C1C8576}"/>
                </a:ext>
              </a:extLst>
            </p:cNvPr>
            <p:cNvSpPr txBox="1"/>
            <p:nvPr/>
          </p:nvSpPr>
          <p:spPr>
            <a:xfrm>
              <a:off x="6455699" y="5548912"/>
              <a:ext cx="4534769" cy="4924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Paneles</a:t>
              </a: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de </a:t>
              </a:r>
              <a:r>
                <a:rPr kumimoji="0" lang="en-US" sz="13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expertos</a:t>
              </a: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13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usando</a:t>
              </a: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13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una</a:t>
              </a: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13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estrategia</a:t>
              </a: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GOBSATT (</a:t>
              </a:r>
              <a:r>
                <a:rPr kumimoji="0" lang="en-US" sz="1300" b="0" i="1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good old boys sitting around the table</a:t>
              </a: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)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074309A-5DFD-38E9-C40E-DEDBAD93A504}"/>
                </a:ext>
              </a:extLst>
            </p:cNvPr>
            <p:cNvSpPr txBox="1"/>
            <p:nvPr/>
          </p:nvSpPr>
          <p:spPr>
            <a:xfrm>
              <a:off x="6290656" y="5217950"/>
              <a:ext cx="4534769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Nunca</a:t>
              </a: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1600" b="0" i="1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llegarán</a:t>
              </a: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al </a:t>
              </a:r>
              <a:r>
                <a:rPr kumimoji="0" lang="en-US" sz="1600" b="0" i="1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podio</a:t>
              </a: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6641400-F3C1-E26E-5E9B-C97F92B6FF82}"/>
              </a:ext>
            </a:extLst>
          </p:cNvPr>
          <p:cNvGrpSpPr/>
          <p:nvPr/>
        </p:nvGrpSpPr>
        <p:grpSpPr>
          <a:xfrm>
            <a:off x="6292535" y="2929069"/>
            <a:ext cx="5534906" cy="1946451"/>
            <a:chOff x="6282422" y="3039411"/>
            <a:chExt cx="5534906" cy="1946451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64B81C5-87BF-84D2-9DCB-51352144B90F}"/>
                </a:ext>
              </a:extLst>
            </p:cNvPr>
            <p:cNvSpPr txBox="1"/>
            <p:nvPr/>
          </p:nvSpPr>
          <p:spPr>
            <a:xfrm>
              <a:off x="6458671" y="3416204"/>
              <a:ext cx="5358657" cy="15696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Paneles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de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expertos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que:</a:t>
              </a:r>
            </a:p>
            <a:p>
              <a:pPr marL="342900" indent="-342900" defTabSz="914400" hangingPunct="0">
                <a:buFont typeface="+mj-lt"/>
                <a:buAutoNum type="arabicParenR"/>
                <a:defRPr/>
              </a:pP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convocan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personas con la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mezcla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adecuada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de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conocimiento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específico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,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experticia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en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la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evaluación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de la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evidencia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, y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experiencia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vivida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342900" indent="-342900" defTabSz="914400" hangingPunct="0">
                <a:buFont typeface="+mj-lt"/>
                <a:buAutoNum type="arabicParenR"/>
                <a:defRPr/>
              </a:pP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siguen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procesos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rigurosos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para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desarrollar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sus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recomendaciones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(p.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ej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.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Hacen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circular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resúmenes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de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evidencia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y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mencionan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claramente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la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evidencia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y las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experiencias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que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justifican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las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recomendaciones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)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/>
              </a:endParaRPr>
            </a:p>
            <a:p>
              <a:pPr marL="342900" indent="-342900" defTabSz="914400" hangingPunct="0">
                <a:buFont typeface="+mj-lt"/>
                <a:buAutoNum type="arabicParenR"/>
                <a:defRPr/>
              </a:pP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Ajustan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sus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recomendaciones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a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medida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que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el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contexto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, las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situaciones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y la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evidencia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evolucionan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(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en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el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caso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de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paneles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de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expertos</a:t>
              </a:r>
              <a:r>
                <a:rPr lang="en-US" sz="1200" kern="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en-US" sz="12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vvos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)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EC31DA4-80DF-CCF4-1C39-FF849DCBD5D6}"/>
                </a:ext>
              </a:extLst>
            </p:cNvPr>
            <p:cNvSpPr txBox="1"/>
            <p:nvPr/>
          </p:nvSpPr>
          <p:spPr>
            <a:xfrm>
              <a:off x="6282422" y="3039411"/>
              <a:ext cx="4534769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Oro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5CBDE097-6E3F-7BE9-5B6B-484BF1B330F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6961" y="3960583"/>
            <a:ext cx="728208" cy="7282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F5D6C3-CE8F-5483-AA9E-A1CC29A2631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872973" y="2690404"/>
            <a:ext cx="728208" cy="7282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264EE-51DF-0EE6-B33D-DAE34358979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872973" y="4145724"/>
            <a:ext cx="728208" cy="7282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2F1DC59-0962-BC0E-54FB-C007A0FD40F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872973" y="3418064"/>
            <a:ext cx="728208" cy="72820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A89D6D-95E7-9E90-F0D9-30B98593EAB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872973" y="4873383"/>
            <a:ext cx="728208" cy="72820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41ABBA-8A6A-79C1-8947-C4308216849C}"/>
              </a:ext>
            </a:extLst>
          </p:cNvPr>
          <p:cNvCxnSpPr>
            <a:cxnSpLocks/>
          </p:cNvCxnSpPr>
          <p:nvPr/>
        </p:nvCxnSpPr>
        <p:spPr>
          <a:xfrm>
            <a:off x="6127491" y="1300572"/>
            <a:ext cx="0" cy="5035293"/>
          </a:xfrm>
          <a:prstGeom prst="line">
            <a:avLst/>
          </a:prstGeom>
          <a:ln w="19050">
            <a:solidFill>
              <a:srgbClr val="DADFE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1" name="Picture 30" descr="Shape, rectangle&#10;&#10;Description automatically generated">
            <a:extLst>
              <a:ext uri="{FF2B5EF4-FFF2-40B4-BE49-F238E27FC236}">
                <a16:creationId xmlns:a16="http://schemas.microsoft.com/office/drawing/2014/main" id="{55C1CCC2-8598-9EE2-4FC9-A0A702FD3F29}"/>
              </a:ext>
            </a:extLst>
          </p:cNvPr>
          <p:cNvPicPr>
            <a:picLocks noChangeAspect="1"/>
          </p:cNvPicPr>
          <p:nvPr/>
        </p:nvPicPr>
        <p:blipFill>
          <a:blip r:embed="rId10">
            <a:alphaModFix amt="70000"/>
          </a:blip>
          <a:stretch>
            <a:fillRect/>
          </a:stretch>
        </p:blipFill>
        <p:spPr>
          <a:xfrm>
            <a:off x="9013239" y="1062631"/>
            <a:ext cx="3178761" cy="143133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7A337425-7AC0-8704-08C3-A16B318E6F5B}"/>
              </a:ext>
            </a:extLst>
          </p:cNvPr>
          <p:cNvSpPr txBox="1"/>
          <p:nvPr/>
        </p:nvSpPr>
        <p:spPr>
          <a:xfrm>
            <a:off x="9216500" y="1262373"/>
            <a:ext cx="275097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Si Australia </a:t>
            </a:r>
            <a:r>
              <a:rPr lang="en-CA" sz="1050" dirty="0" err="1">
                <a:solidFill>
                  <a:srgbClr val="254776"/>
                </a:solidFill>
              </a:rPr>
              <a:t>puede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ganar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el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oro</a:t>
            </a:r>
            <a:r>
              <a:rPr lang="en-CA" sz="1050" dirty="0">
                <a:solidFill>
                  <a:srgbClr val="254776"/>
                </a:solidFill>
              </a:rPr>
              <a:t> con sus </a:t>
            </a:r>
            <a:r>
              <a:rPr lang="en-CA" sz="1050" dirty="0" err="1">
                <a:solidFill>
                  <a:srgbClr val="254776"/>
                </a:solidFill>
              </a:rPr>
              <a:t>guías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nacionales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salud</a:t>
            </a:r>
            <a:r>
              <a:rPr lang="en-CA" sz="1050" dirty="0">
                <a:solidFill>
                  <a:srgbClr val="254776"/>
                </a:solidFill>
              </a:rPr>
              <a:t>, ¿</a:t>
            </a:r>
            <a:r>
              <a:rPr lang="en-CA" sz="1050" dirty="0" err="1">
                <a:solidFill>
                  <a:srgbClr val="254776"/>
                </a:solidFill>
              </a:rPr>
              <a:t>por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qué</a:t>
            </a:r>
            <a:r>
              <a:rPr lang="en-CA" sz="1050" dirty="0">
                <a:solidFill>
                  <a:srgbClr val="254776"/>
                </a:solidFill>
              </a:rPr>
              <a:t> no Podemos </a:t>
            </a:r>
            <a:r>
              <a:rPr lang="en-CA" sz="1050" dirty="0" err="1">
                <a:solidFill>
                  <a:srgbClr val="254776"/>
                </a:solidFill>
              </a:rPr>
              <a:t>hacerlo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en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nuestro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país</a:t>
            </a:r>
            <a:r>
              <a:rPr lang="en-CA" sz="1050" dirty="0">
                <a:solidFill>
                  <a:srgbClr val="254776"/>
                </a:solidFill>
              </a:rPr>
              <a:t> y para </a:t>
            </a:r>
            <a:r>
              <a:rPr lang="en-CA" sz="1050" dirty="0" err="1">
                <a:solidFill>
                  <a:srgbClr val="254776"/>
                </a:solidFill>
              </a:rPr>
              <a:t>otros</a:t>
            </a:r>
            <a:r>
              <a:rPr lang="en-CA" sz="1050" dirty="0">
                <a:solidFill>
                  <a:srgbClr val="254776"/>
                </a:solidFill>
              </a:rPr>
              <a:t> </a:t>
            </a:r>
            <a:r>
              <a:rPr lang="en-CA" sz="1050" dirty="0" err="1">
                <a:solidFill>
                  <a:srgbClr val="254776"/>
                </a:solidFill>
              </a:rPr>
              <a:t>sectores</a:t>
            </a:r>
            <a:r>
              <a:rPr lang="en-CA" sz="1050" dirty="0">
                <a:solidFill>
                  <a:srgbClr val="254776"/>
                </a:solidFill>
              </a:rPr>
              <a:t>?</a:t>
            </a:r>
          </a:p>
        </p:txBody>
      </p:sp>
      <p:sp>
        <p:nvSpPr>
          <p:cNvPr id="12" name="Title 14">
            <a:extLst>
              <a:ext uri="{FF2B5EF4-FFF2-40B4-BE49-F238E27FC236}">
                <a16:creationId xmlns:a16="http://schemas.microsoft.com/office/drawing/2014/main" id="{5464E8B8-4695-C2C8-0C74-FF745649E213}"/>
              </a:ext>
            </a:extLst>
          </p:cNvPr>
          <p:cNvSpPr txBox="1">
            <a:spLocks/>
          </p:cNvSpPr>
          <p:nvPr/>
        </p:nvSpPr>
        <p:spPr>
          <a:xfrm>
            <a:off x="0" y="161292"/>
            <a:ext cx="9107139" cy="77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sz="2000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0</a:t>
            </a:r>
            <a:r>
              <a:rPr kumimoji="0" lang="en-CA" sz="20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.4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U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sar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mejor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evidencia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(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en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lugar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otras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cosas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que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actualmente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reciben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mucha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atención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), y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ejemplo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específico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los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paneles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expertos</a:t>
            </a:r>
            <a:endParaRPr lang="en-US" sz="9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CAD4DF-FA29-7383-81B1-315D423EAD12}"/>
              </a:ext>
            </a:extLst>
          </p:cNvPr>
          <p:cNvSpPr txBox="1"/>
          <p:nvPr/>
        </p:nvSpPr>
        <p:spPr>
          <a:xfrm>
            <a:off x="8140891" y="1005461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FA4F7A-7A11-4A33-5A77-13E07F7DEC5B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957589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33706</TotalTime>
  <Words>281</Words>
  <Application>Microsoft Macintosh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2023-03-10T19:15:37Z</dcterms:modified>
</cp:coreProperties>
</file>