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102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4">
            <a:extLst>
              <a:ext uri="{FF2B5EF4-FFF2-40B4-BE49-F238E27FC236}">
                <a16:creationId xmlns:a16="http://schemas.microsoft.com/office/drawing/2014/main" id="{AD22FE82-A880-1519-7371-B6732A711960}"/>
              </a:ext>
            </a:extLst>
          </p:cNvPr>
          <p:cNvSpPr txBox="1">
            <a:spLocks/>
          </p:cNvSpPr>
          <p:nvPr/>
        </p:nvSpPr>
        <p:spPr>
          <a:xfrm>
            <a:off x="266220" y="216502"/>
            <a:ext cx="8620792" cy="77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dirty="0"/>
              <a:t>0.3</a:t>
            </a:r>
            <a:r>
              <a:rPr lang="en-CA" dirty="0"/>
              <a:t> </a:t>
            </a:r>
            <a:r>
              <a:rPr lang="es-CO" sz="2000" dirty="0">
                <a:latin typeface="Roboto" panose="02000000000000000000" pitchFamily="2" charset="0"/>
              </a:rPr>
              <a:t>O</a:t>
            </a:r>
            <a:r>
              <a:rPr lang="es-CO" sz="2000" b="0" i="0" u="none" strike="noStrike" dirty="0">
                <a:effectLst/>
                <a:latin typeface="Roboto" panose="02000000000000000000" pitchFamily="2" charset="0"/>
              </a:rPr>
              <a:t>tras maneras de abordar el uso de la evidencia: 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lang="es-CO" sz="2000" b="1" i="0" u="none" strike="noStrike" dirty="0">
                <a:effectLst/>
                <a:latin typeface="Roboto" panose="02000000000000000000" pitchFamily="2" charset="0"/>
              </a:rPr>
              <a:t>Incorpore la evidencia en ciclos de aprendizaje rápido y mejoramiento</a:t>
            </a:r>
            <a:r>
              <a:rPr lang="en-CA" sz="1400" b="1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 </a:t>
            </a:r>
            <a:r>
              <a:rPr lang="en-CA" sz="16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es-CO" sz="16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por ejemplo, para adaptación al clima, educación y salud)</a:t>
            </a:r>
            <a:endParaRPr lang="en-US" sz="16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BBE87F6-762C-8653-003F-C76A16D76465}"/>
              </a:ext>
            </a:extLst>
          </p:cNvPr>
          <p:cNvSpPr/>
          <p:nvPr/>
        </p:nvSpPr>
        <p:spPr>
          <a:xfrm>
            <a:off x="364127" y="6347100"/>
            <a:ext cx="10218528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Las primeras dos columnas son adaptadas de</a:t>
            </a:r>
            <a:r>
              <a:rPr lang="en-US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: </a:t>
            </a:r>
            <a:r>
              <a:rPr kumimoji="0" lang="en-US" sz="1000" b="0" i="1" u="none" strike="noStrike" kern="1200" cap="none" spc="0" normalizeH="0" baseline="0" noProof="0" dirty="0">
                <a:ln w="0"/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Reid R, Wodchis W, Lee-Foon N, and 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 w="0"/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Institute for Better Health-Trillium Health Partners (2022) 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07E710-465E-A015-1449-3A897F837D9B}"/>
              </a:ext>
            </a:extLst>
          </p:cNvPr>
          <p:cNvSpPr txBox="1"/>
          <p:nvPr/>
        </p:nvSpPr>
        <p:spPr>
          <a:xfrm>
            <a:off x="8090030" y="1053055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8E799D1-6CED-3911-DC44-E8CE1F913DCD}"/>
              </a:ext>
            </a:extLst>
          </p:cNvPr>
          <p:cNvSpPr/>
          <p:nvPr/>
        </p:nvSpPr>
        <p:spPr>
          <a:xfrm>
            <a:off x="1606629" y="4769993"/>
            <a:ext cx="9783602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FFE44FE-2933-4807-D076-943F5306CE7E}"/>
              </a:ext>
            </a:extLst>
          </p:cNvPr>
          <p:cNvSpPr/>
          <p:nvPr/>
        </p:nvSpPr>
        <p:spPr>
          <a:xfrm>
            <a:off x="1609345" y="3164586"/>
            <a:ext cx="9792955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6512AB06-E4F9-1A2D-5740-A3407FEA4E80}"/>
              </a:ext>
            </a:extLst>
          </p:cNvPr>
          <p:cNvSpPr/>
          <p:nvPr/>
        </p:nvSpPr>
        <p:spPr>
          <a:xfrm>
            <a:off x="1609345" y="1559178"/>
            <a:ext cx="9792955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1502A3D-5D2B-E73F-6D07-9796B85A8FB7}"/>
              </a:ext>
            </a:extLst>
          </p:cNvPr>
          <p:cNvSpPr txBox="1"/>
          <p:nvPr/>
        </p:nvSpPr>
        <p:spPr>
          <a:xfrm>
            <a:off x="6352042" y="4833447"/>
            <a:ext cx="2164464" cy="13739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Investigación de</a:t>
            </a: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comportamiento/de</a:t>
            </a: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Implementación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Métodos</a:t>
            </a: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CA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cualitativos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Síntesis</a:t>
            </a:r>
            <a:r>
              <a:rPr kumimoji="0" lang="en-CA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</a:t>
            </a:r>
            <a:r>
              <a:rPr kumimoji="0" lang="en-CA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evidencia</a:t>
            </a:r>
            <a:endParaRPr kumimoji="0" lang="en-CA" sz="12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E6A0914-9FC0-4592-E82B-2CF0BCEC487D}"/>
              </a:ext>
            </a:extLst>
          </p:cNvPr>
          <p:cNvSpPr txBox="1"/>
          <p:nvPr/>
        </p:nvSpPr>
        <p:spPr>
          <a:xfrm>
            <a:off x="8498413" y="4810364"/>
            <a:ext cx="3441289" cy="128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500" b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Circulación</a:t>
            </a:r>
            <a:r>
              <a:rPr kumimoji="0" lang="en-CA" sz="15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</a:t>
            </a:r>
            <a:r>
              <a:rPr kumimoji="0" lang="en-CA" sz="1500" b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nueva</a:t>
            </a:r>
            <a:r>
              <a:rPr kumimoji="0" lang="en-CA" sz="15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CA" sz="1500" b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evidencia</a:t>
            </a:r>
            <a:r>
              <a:rPr kumimoji="0" lang="en-CA" sz="15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  <a:endParaRPr kumimoji="0" lang="en-CA" sz="150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90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50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            </a:t>
            </a:r>
            <a:r>
              <a:rPr kumimoji="0" lang="en-CA" sz="120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Análítica</a:t>
            </a:r>
            <a:r>
              <a:rPr kumimoji="0" lang="en-CA" sz="120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</a:t>
            </a:r>
            <a:r>
              <a:rPr kumimoji="0" lang="en-CA" sz="120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datos</a:t>
            </a:r>
            <a:endParaRPr kumimoji="0" lang="en-CA" sz="120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CA" sz="1200" dirty="0">
                <a:solidFill>
                  <a:srgbClr val="254776"/>
                </a:solidFill>
                <a:latin typeface="Arial" panose="020B0604020202020204"/>
              </a:rPr>
              <a:t>              </a:t>
            </a:r>
            <a:r>
              <a:rPr kumimoji="0" lang="en-CA" sz="1200" b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Evaluación</a:t>
            </a:r>
            <a:r>
              <a:rPr kumimoji="0" lang="en-CA" sz="12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C55432F-7E9B-0C32-743B-50FB2F722FE7}"/>
              </a:ext>
            </a:extLst>
          </p:cNvPr>
          <p:cNvGrpSpPr/>
          <p:nvPr/>
        </p:nvGrpSpPr>
        <p:grpSpPr>
          <a:xfrm>
            <a:off x="789700" y="1308679"/>
            <a:ext cx="1760582" cy="1760582"/>
            <a:chOff x="319139" y="261883"/>
            <a:chExt cx="2794855" cy="2794855"/>
          </a:xfrm>
          <a:solidFill>
            <a:srgbClr val="DADFE2"/>
          </a:solidFill>
        </p:grpSpPr>
        <p:sp>
          <p:nvSpPr>
            <p:cNvPr id="40" name="Shape 39">
              <a:extLst>
                <a:ext uri="{FF2B5EF4-FFF2-40B4-BE49-F238E27FC236}">
                  <a16:creationId xmlns:a16="http://schemas.microsoft.com/office/drawing/2014/main" id="{8BB4A652-60CD-3EB4-7CAA-D22CF6EC2612}"/>
                </a:ext>
              </a:extLst>
            </p:cNvPr>
            <p:cNvSpPr/>
            <p:nvPr/>
          </p:nvSpPr>
          <p:spPr>
            <a:xfrm>
              <a:off x="319139" y="261883"/>
              <a:ext cx="2794855" cy="2794855"/>
            </a:xfrm>
            <a:prstGeom prst="gear9">
              <a:avLst/>
            </a:prstGeom>
            <a:grpFill/>
            <a:ln>
              <a:solidFill>
                <a:srgbClr val="C3C7CD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43" name="Shape 4">
              <a:extLst>
                <a:ext uri="{FF2B5EF4-FFF2-40B4-BE49-F238E27FC236}">
                  <a16:creationId xmlns:a16="http://schemas.microsoft.com/office/drawing/2014/main" id="{3DB77ADA-AE25-9546-B167-CB0EA745F490}"/>
                </a:ext>
              </a:extLst>
            </p:cNvPr>
            <p:cNvSpPr txBox="1"/>
            <p:nvPr/>
          </p:nvSpPr>
          <p:spPr>
            <a:xfrm>
              <a:off x="896806" y="980325"/>
              <a:ext cx="1671076" cy="1436614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Asimilar</a:t>
              </a:r>
              <a:r>
                <a: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en-US" sz="1300" i="0" u="none" strike="noStrike" kern="120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el</a:t>
              </a:r>
              <a:r>
                <a: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‘mercado’ y la población</a:t>
              </a: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, </a:t>
              </a:r>
              <a:r>
                <a:rPr lang="en-US" sz="1300" b="1" dirty="0">
                  <a:solidFill>
                    <a:srgbClr val="254776"/>
                  </a:solidFill>
                  <a:latin typeface="Arial" panose="020B0604020202020204"/>
                </a:rPr>
                <a:t>y luego </a:t>
              </a:r>
              <a:r>
                <a:rPr lang="en-US" sz="1300" b="1" dirty="0" err="1">
                  <a:solidFill>
                    <a:srgbClr val="254776"/>
                  </a:solidFill>
                  <a:latin typeface="Arial" panose="020B0604020202020204"/>
                </a:rPr>
                <a:t>priorizarlo</a:t>
              </a:r>
              <a:endPara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46" name="Shape 45">
            <a:extLst>
              <a:ext uri="{FF2B5EF4-FFF2-40B4-BE49-F238E27FC236}">
                <a16:creationId xmlns:a16="http://schemas.microsoft.com/office/drawing/2014/main" id="{58BAD6AF-A8F5-083D-DFC3-3B67F94B8525}"/>
              </a:ext>
            </a:extLst>
          </p:cNvPr>
          <p:cNvSpPr/>
          <p:nvPr/>
        </p:nvSpPr>
        <p:spPr>
          <a:xfrm>
            <a:off x="789700" y="2929811"/>
            <a:ext cx="1760582" cy="1760582"/>
          </a:xfrm>
          <a:prstGeom prst="gear9">
            <a:avLst/>
          </a:prstGeom>
          <a:solidFill>
            <a:srgbClr val="DADFE2"/>
          </a:solidFill>
          <a:ln>
            <a:solidFill>
              <a:srgbClr val="C3C7CD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1" name="Shape 50">
            <a:extLst>
              <a:ext uri="{FF2B5EF4-FFF2-40B4-BE49-F238E27FC236}">
                <a16:creationId xmlns:a16="http://schemas.microsoft.com/office/drawing/2014/main" id="{9C9C09CF-D537-E6BB-683E-18A7D2D86D05}"/>
              </a:ext>
            </a:extLst>
          </p:cNvPr>
          <p:cNvSpPr/>
          <p:nvPr/>
        </p:nvSpPr>
        <p:spPr>
          <a:xfrm>
            <a:off x="789700" y="4551951"/>
            <a:ext cx="1760582" cy="1760582"/>
          </a:xfrm>
          <a:prstGeom prst="gear9">
            <a:avLst/>
          </a:prstGeom>
          <a:solidFill>
            <a:srgbClr val="DADFE2"/>
          </a:solidFill>
          <a:ln>
            <a:solidFill>
              <a:srgbClr val="C3C7CD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40AF78A-C7C2-E6FC-8156-ECEDA9036A9C}"/>
              </a:ext>
            </a:extLst>
          </p:cNvPr>
          <p:cNvSpPr txBox="1"/>
          <p:nvPr/>
        </p:nvSpPr>
        <p:spPr>
          <a:xfrm>
            <a:off x="2689254" y="1763300"/>
            <a:ext cx="3035024" cy="10926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¿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Dónde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están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las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brechas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del Sistema y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cuál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es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causa? ¿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Dónde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están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las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inequidades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? ¿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Qué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prioridades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se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están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abordando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(o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qué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problemas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estamos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resolviendo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)?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6" name="Shape 4">
            <a:extLst>
              <a:ext uri="{FF2B5EF4-FFF2-40B4-BE49-F238E27FC236}">
                <a16:creationId xmlns:a16="http://schemas.microsoft.com/office/drawing/2014/main" id="{B6F410A3-AE56-A461-7540-CAEAD1F2A2C4}"/>
              </a:ext>
            </a:extLst>
          </p:cNvPr>
          <p:cNvSpPr txBox="1"/>
          <p:nvPr/>
        </p:nvSpPr>
        <p:spPr>
          <a:xfrm>
            <a:off x="1065149" y="3358001"/>
            <a:ext cx="1267615" cy="9049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Diseñar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conjuntamente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nuevos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servicios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y </a:t>
            </a:r>
            <a:r>
              <a:rPr kumimoji="0" lang="en-US" sz="13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modelos</a:t>
            </a:r>
            <a:endParaRPr kumimoji="0" lang="en-CA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7" name="Shape 4">
            <a:extLst>
              <a:ext uri="{FF2B5EF4-FFF2-40B4-BE49-F238E27FC236}">
                <a16:creationId xmlns:a16="http://schemas.microsoft.com/office/drawing/2014/main" id="{377F812B-5DF5-F7FE-878E-85399897432C}"/>
              </a:ext>
            </a:extLst>
          </p:cNvPr>
          <p:cNvSpPr txBox="1"/>
          <p:nvPr/>
        </p:nvSpPr>
        <p:spPr>
          <a:xfrm>
            <a:off x="1007215" y="4979754"/>
            <a:ext cx="1325549" cy="9049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Implementar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dirty="0">
                <a:solidFill>
                  <a:srgbClr val="254776"/>
                </a:solidFill>
                <a:latin typeface="Arial" panose="020B0604020202020204"/>
              </a:rPr>
              <a:t>y 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luego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adaptar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usando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monitorización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y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evaluación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sistemática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2A45021-631A-C673-4577-607DF707F75B}"/>
              </a:ext>
            </a:extLst>
          </p:cNvPr>
          <p:cNvSpPr txBox="1"/>
          <p:nvPr/>
        </p:nvSpPr>
        <p:spPr>
          <a:xfrm>
            <a:off x="2689254" y="3447415"/>
            <a:ext cx="3035024" cy="10926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¿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Qué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soluciones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informadas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evidencia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existen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? ¿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Cómo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se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adaptarán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/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diseñarán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las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soluciones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con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los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aportes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usuarios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del Sistema y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comunidades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?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C2AE47F-BB10-853A-05E2-A9238580D8C0}"/>
              </a:ext>
            </a:extLst>
          </p:cNvPr>
          <p:cNvSpPr txBox="1"/>
          <p:nvPr/>
        </p:nvSpPr>
        <p:spPr>
          <a:xfrm>
            <a:off x="2689254" y="5096686"/>
            <a:ext cx="3035024" cy="89255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¿Este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modelo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funciona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? </a:t>
            </a:r>
            <a:b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¿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Cómo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y para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quién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? ¿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Qué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adaptaciones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se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requieren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para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consolidar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 y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/>
              </a:rPr>
              <a:t>escalar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?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3B301E2-94D9-7945-3356-647C00B13FAB}"/>
              </a:ext>
            </a:extLst>
          </p:cNvPr>
          <p:cNvSpPr txBox="1"/>
          <p:nvPr/>
        </p:nvSpPr>
        <p:spPr>
          <a:xfrm>
            <a:off x="5830305" y="1213389"/>
            <a:ext cx="41463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Reservorios</a:t>
            </a:r>
            <a:r>
              <a:rPr kumimoji="0" lang="en-CA" sz="18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</a:t>
            </a:r>
            <a:r>
              <a:rPr kumimoji="0" lang="en-CA" sz="18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evidencia</a:t>
            </a:r>
            <a:r>
              <a:rPr kumimoji="0" lang="en-CA" sz="18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CA" sz="18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existente</a:t>
            </a:r>
            <a:r>
              <a:rPr kumimoji="0" lang="en-CA" sz="18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4796ECE-53E4-7FA9-59B0-9E2AC9A14854}"/>
              </a:ext>
            </a:extLst>
          </p:cNvPr>
          <p:cNvSpPr txBox="1"/>
          <p:nvPr/>
        </p:nvSpPr>
        <p:spPr>
          <a:xfrm>
            <a:off x="2689254" y="1227037"/>
            <a:ext cx="41463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6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Preguntas</a:t>
            </a:r>
            <a:endParaRPr kumimoji="0" lang="en-CA" sz="16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0C91FF9-7303-6F05-446C-ACB03571BC99}"/>
              </a:ext>
            </a:extLst>
          </p:cNvPr>
          <p:cNvSpPr txBox="1"/>
          <p:nvPr/>
        </p:nvSpPr>
        <p:spPr>
          <a:xfrm>
            <a:off x="6352042" y="1872797"/>
            <a:ext cx="1977572" cy="84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Analítica</a:t>
            </a:r>
            <a:r>
              <a:rPr kumimoji="0" lang="en-CA" sz="12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</a:t>
            </a:r>
            <a:r>
              <a:rPr kumimoji="0" lang="en-CA" sz="12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datos</a:t>
            </a:r>
            <a:endParaRPr kumimoji="0" lang="en-CA" sz="12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Modelamiento</a:t>
            </a:r>
            <a:endParaRPr kumimoji="0" lang="en-CA" sz="12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3F598E6-1DEC-25BA-AFB2-434C8C82BD1E}"/>
              </a:ext>
            </a:extLst>
          </p:cNvPr>
          <p:cNvSpPr txBox="1"/>
          <p:nvPr/>
        </p:nvSpPr>
        <p:spPr>
          <a:xfrm>
            <a:off x="6352043" y="3212427"/>
            <a:ext cx="2164464" cy="1373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Evaluación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Modelamiento</a:t>
            </a:r>
            <a:endParaRPr kumimoji="0" lang="en-CA" sz="12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9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Métodos</a:t>
            </a: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CA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cualitativos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2C87CFF-401C-8161-0C4C-870E56C626DF}"/>
              </a:ext>
            </a:extLst>
          </p:cNvPr>
          <p:cNvSpPr txBox="1"/>
          <p:nvPr/>
        </p:nvSpPr>
        <p:spPr>
          <a:xfrm>
            <a:off x="9144272" y="3261256"/>
            <a:ext cx="2902907" cy="1350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Síntesis</a:t>
            </a:r>
            <a:r>
              <a:rPr kumimoji="0" lang="en-CA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</a:t>
            </a:r>
            <a:r>
              <a:rPr kumimoji="0" lang="en-CA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evidencia</a:t>
            </a:r>
            <a:endParaRPr kumimoji="0" lang="en-CA" sz="12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</a:rPr>
              <a:t>Evaluaciones</a:t>
            </a:r>
            <a:r>
              <a:rPr kumimoji="0" lang="en-CA" sz="12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</a:rPr>
              <a:t> de </a:t>
            </a:r>
            <a:r>
              <a:rPr kumimoji="0" lang="en-CA" sz="1200" b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</a:rPr>
              <a:t>tecnol</a:t>
            </a:r>
            <a:r>
              <a:rPr lang="en-CA" sz="1200" dirty="0" err="1">
                <a:solidFill>
                  <a:srgbClr val="254776"/>
                </a:solidFill>
                <a:latin typeface="Arial" panose="020B0604020202020204"/>
              </a:rPr>
              <a:t>ogías</a:t>
            </a:r>
            <a:endParaRPr lang="en-CA" sz="1200" dirty="0">
              <a:solidFill>
                <a:srgbClr val="254776"/>
              </a:solidFill>
              <a:latin typeface="Arial" panose="020B0604020202020204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CA" sz="900" dirty="0">
              <a:solidFill>
                <a:srgbClr val="254776"/>
              </a:solidFill>
              <a:latin typeface="Arial" panose="020B0604020202020204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</a:rPr>
              <a:t>Guías</a:t>
            </a:r>
            <a:endParaRPr kumimoji="0" lang="en-CA" sz="1200" b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36F4324-BD86-F586-82F9-1A50C566FA49}"/>
              </a:ext>
            </a:extLst>
          </p:cNvPr>
          <p:cNvSpPr txBox="1"/>
          <p:nvPr/>
        </p:nvSpPr>
        <p:spPr>
          <a:xfrm>
            <a:off x="9131407" y="1872797"/>
            <a:ext cx="2175303" cy="842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Métodos</a:t>
            </a: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CA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cualitativos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Síntesis</a:t>
            </a:r>
            <a:r>
              <a:rPr kumimoji="0" lang="en-CA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</a:t>
            </a:r>
            <a:r>
              <a:rPr kumimoji="0" lang="en-CA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evidencia</a:t>
            </a:r>
            <a:endParaRPr kumimoji="0" lang="en-CA" sz="12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0F2A5608-3D93-4AFF-9FCF-0717A5B80D3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866401" y="4798219"/>
            <a:ext cx="476991" cy="47699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709BDEAF-70AD-CED0-31FB-547200CAC01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875051" y="1810995"/>
            <a:ext cx="476991" cy="476991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7B446E63-E8B3-5120-DBF8-037A1443F42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875051" y="2324513"/>
            <a:ext cx="476991" cy="47699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1AB79135-5E46-3D0C-901A-CAB32DD9D71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654416" y="1818877"/>
            <a:ext cx="476991" cy="476991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F45F3D6E-5BD5-A70F-E149-82483AA7F88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654416" y="2332395"/>
            <a:ext cx="476991" cy="476991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F91F6118-8805-7986-2D19-BF2BFB0095A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875051" y="3181473"/>
            <a:ext cx="476991" cy="476991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70F31901-7BA0-B2E2-1EA3-00874FF263E0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654416" y="3690841"/>
            <a:ext cx="476991" cy="476991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80CBE052-BDC5-0092-EC9E-F24775991A57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654416" y="4157505"/>
            <a:ext cx="476991" cy="476991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F5D96DAE-1CE3-FAB8-B583-05A70B778A8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654415" y="3194406"/>
            <a:ext cx="476991" cy="476991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7BF8CD53-CF2B-85B0-3740-C760C6ABA39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871073" y="5766563"/>
            <a:ext cx="476991" cy="476991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54ED79F3-A27F-2014-4F3A-7F41C31B4A9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873062" y="5281846"/>
            <a:ext cx="476991" cy="476991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5BB11299-DC3C-3AB5-5FFE-99F096BFD64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871073" y="3669028"/>
            <a:ext cx="476991" cy="476991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72C3A5B9-EF30-E9CC-3F3A-DF3728652CA9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650171" y="5723674"/>
            <a:ext cx="476991" cy="476991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980E1889-9062-3F1C-A544-20DCE0107F4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650172" y="5272492"/>
            <a:ext cx="476991" cy="476991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2BEF2DC9-9661-4758-EE80-DD6D39677855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t="3670" b="3670"/>
          <a:stretch/>
        </p:blipFill>
        <p:spPr>
          <a:xfrm>
            <a:off x="512030" y="1421111"/>
            <a:ext cx="512017" cy="502342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059749BF-F3D4-6C77-FA39-336D4CEE6A9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871073" y="4149622"/>
            <a:ext cx="476991" cy="476991"/>
          </a:xfrm>
          <a:prstGeom prst="rect">
            <a:avLst/>
          </a:prstGeom>
        </p:spPr>
      </p:pic>
      <p:sp>
        <p:nvSpPr>
          <p:cNvPr id="85" name="TextBox 84">
            <a:extLst>
              <a:ext uri="{FF2B5EF4-FFF2-40B4-BE49-F238E27FC236}">
                <a16:creationId xmlns:a16="http://schemas.microsoft.com/office/drawing/2014/main" id="{07A542EB-6DF1-FF7A-05AA-DC4B914DD89D}"/>
              </a:ext>
            </a:extLst>
          </p:cNvPr>
          <p:cNvSpPr txBox="1"/>
          <p:nvPr/>
        </p:nvSpPr>
        <p:spPr>
          <a:xfrm rot="1887855" flipH="1" flipV="1">
            <a:off x="683996" y="3427629"/>
            <a:ext cx="215786" cy="955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AACCFB8-376D-CA40-2A2A-268444796950}"/>
              </a:ext>
            </a:extLst>
          </p:cNvPr>
          <p:cNvSpPr txBox="1"/>
          <p:nvPr/>
        </p:nvSpPr>
        <p:spPr>
          <a:xfrm rot="18880491" flipV="1">
            <a:off x="658191" y="4572144"/>
            <a:ext cx="106062" cy="1271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2C3A096F-ECF0-B6CC-4836-59B22DD716BE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3670" b="3670"/>
          <a:stretch/>
        </p:blipFill>
        <p:spPr>
          <a:xfrm>
            <a:off x="518629" y="3050070"/>
            <a:ext cx="512017" cy="502342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1C896B55-1867-C821-BA92-BB71652C265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3670" b="3670"/>
          <a:stretch/>
        </p:blipFill>
        <p:spPr>
          <a:xfrm>
            <a:off x="511123" y="4668284"/>
            <a:ext cx="512017" cy="502342"/>
          </a:xfrm>
          <a:prstGeom prst="rect">
            <a:avLst/>
          </a:prstGeom>
        </p:spPr>
      </p:pic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9900D1E3-DA9E-7208-6A5E-F109DFEFF7C8}"/>
              </a:ext>
            </a:extLst>
          </p:cNvPr>
          <p:cNvSpPr/>
          <p:nvPr/>
        </p:nvSpPr>
        <p:spPr>
          <a:xfrm>
            <a:off x="8319782" y="4774734"/>
            <a:ext cx="3070449" cy="1432615"/>
          </a:xfrm>
          <a:prstGeom prst="roundRect">
            <a:avLst/>
          </a:prstGeom>
          <a:noFill/>
          <a:ln w="25400">
            <a:solidFill>
              <a:srgbClr val="25477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61BB69-005A-22A9-8F82-79251610AF3D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978931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33706</TotalTime>
  <Words>253</Words>
  <Application>Microsoft Macintosh PowerPoint</Application>
  <PresentationFormat>Widescreen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409</cp:revision>
  <cp:lastPrinted>2017-06-06T20:04:49Z</cp:lastPrinted>
  <dcterms:created xsi:type="dcterms:W3CDTF">2017-04-21T15:41:45Z</dcterms:created>
  <dcterms:modified xsi:type="dcterms:W3CDTF">2023-03-10T19:14:50Z</dcterms:modified>
</cp:coreProperties>
</file>