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1100" r:id="rId2"/>
    <p:sldId id="1101" r:id="rId3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8DD2E5"/>
    <a:srgbClr val="99CC66"/>
    <a:srgbClr val="CC76A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746" autoAdjust="0"/>
    <p:restoredTop sz="91429" autoAdjust="0"/>
  </p:normalViewPr>
  <p:slideViewPr>
    <p:cSldViewPr snapToGrid="0" snapToObjects="1">
      <p:cViewPr varScale="1">
        <p:scale>
          <a:sx n="114" d="100"/>
          <a:sy n="114" d="100"/>
        </p:scale>
        <p:origin x="176" y="232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3/10/23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268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11621C-3EA7-C342-A130-13C6D43C8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899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2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4">
            <a:extLst>
              <a:ext uri="{FF2B5EF4-FFF2-40B4-BE49-F238E27FC236}">
                <a16:creationId xmlns:a16="http://schemas.microsoft.com/office/drawing/2014/main" id="{EE1EC868-7126-878C-C76B-592D410FF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926" y="266653"/>
            <a:ext cx="8977228" cy="772930"/>
          </a:xfrm>
        </p:spPr>
        <p:txBody>
          <a:bodyPr>
            <a:noAutofit/>
          </a:bodyPr>
          <a:lstStyle/>
          <a:p>
            <a:pPr defTabSz="914400" hangingPunct="0">
              <a:spcBef>
                <a:spcPts val="0"/>
              </a:spcBef>
              <a:defRPr/>
            </a:pPr>
            <a:r>
              <a:rPr kumimoji="0" lang="en-CA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0.2</a:t>
            </a:r>
            <a:r>
              <a:rPr kumimoji="0" lang="en-CA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s-CO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Responder</a:t>
            </a:r>
            <a:r>
              <a:rPr kumimoji="0" lang="es-CO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a las preguntas de los tomadores de decisiones con la combinación adecuada de formas de evidencia</a:t>
            </a:r>
            <a:b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234776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3EAF05-DD38-7441-A385-F32DDAB0703B}"/>
              </a:ext>
            </a:extLst>
          </p:cNvPr>
          <p:cNvSpPr txBox="1"/>
          <p:nvPr/>
        </p:nvSpPr>
        <p:spPr>
          <a:xfrm>
            <a:off x="187661" y="839398"/>
            <a:ext cx="8801582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7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s-CO" sz="17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lugar de seleccionar formas de evidencia que actualmente reciben mucha atención</a:t>
            </a:r>
            <a:r>
              <a:rPr lang="en-CA" sz="17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17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0FF202-1E2A-B7D9-BA3F-D4596204A4AF}"/>
              </a:ext>
            </a:extLst>
          </p:cNvPr>
          <p:cNvSpPr txBox="1"/>
          <p:nvPr/>
        </p:nvSpPr>
        <p:spPr>
          <a:xfrm>
            <a:off x="8159240" y="1086083"/>
            <a:ext cx="405110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50" i="1" dirty="0">
                <a:solidFill>
                  <a:srgbClr val="254776"/>
                </a:solidFill>
              </a:rPr>
              <a:t>Nota: La versión complete está disponible en Actualización 2023</a:t>
            </a:r>
          </a:p>
        </p:txBody>
      </p:sp>
      <p:pic>
        <p:nvPicPr>
          <p:cNvPr id="4" name="Picture 3" descr="Shape&#10;&#10;Description automatically generated">
            <a:extLst>
              <a:ext uri="{FF2B5EF4-FFF2-40B4-BE49-F238E27FC236}">
                <a16:creationId xmlns:a16="http://schemas.microsoft.com/office/drawing/2014/main" id="{F23FEC1D-F1C0-8780-3C17-1EF4C51055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734" y="1168088"/>
            <a:ext cx="3885239" cy="503529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EB41F4B-67E8-CCA3-19C9-860424037C75}"/>
              </a:ext>
            </a:extLst>
          </p:cNvPr>
          <p:cNvSpPr txBox="1"/>
          <p:nvPr/>
        </p:nvSpPr>
        <p:spPr>
          <a:xfrm>
            <a:off x="7069054" y="1719121"/>
            <a:ext cx="1246995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s-CO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Modelamiento</a:t>
            </a:r>
            <a:endParaRPr lang="es-CO" sz="10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AD085B-7124-BC30-E3C9-29E3C287DAA5}"/>
              </a:ext>
            </a:extLst>
          </p:cNvPr>
          <p:cNvSpPr txBox="1"/>
          <p:nvPr/>
        </p:nvSpPr>
        <p:spPr>
          <a:xfrm>
            <a:off x="7069055" y="2123474"/>
            <a:ext cx="1305636" cy="5539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s-ES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Investigación de</a:t>
            </a:r>
          </a:p>
          <a:p>
            <a:pPr algn="l"/>
            <a:r>
              <a:rPr lang="es-ES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comportamiento/de</a:t>
            </a:r>
          </a:p>
          <a:p>
            <a:pPr algn="l"/>
            <a:r>
              <a:rPr lang="es-ES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Implementación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1155D9-6287-5EA4-4C51-CACEF8177F85}"/>
              </a:ext>
            </a:extLst>
          </p:cNvPr>
          <p:cNvSpPr txBox="1"/>
          <p:nvPr/>
        </p:nvSpPr>
        <p:spPr>
          <a:xfrm>
            <a:off x="7055866" y="2740837"/>
            <a:ext cx="1103374" cy="400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Métodos cualitativos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976ACB-661F-6EC6-C2D0-13E6245B707E}"/>
              </a:ext>
            </a:extLst>
          </p:cNvPr>
          <p:cNvSpPr txBox="1"/>
          <p:nvPr/>
        </p:nvSpPr>
        <p:spPr>
          <a:xfrm>
            <a:off x="7121163" y="3285625"/>
            <a:ext cx="1009782" cy="400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000" dirty="0">
                <a:solidFill>
                  <a:srgbClr val="254776"/>
                </a:solidFill>
                <a:latin typeface="Helvetica" pitchFamily="2" charset="0"/>
              </a:rPr>
              <a:t> </a:t>
            </a:r>
            <a:r>
              <a:rPr lang="es-CO" sz="1000" dirty="0">
                <a:solidFill>
                  <a:srgbClr val="254776"/>
                </a:solidFill>
                <a:latin typeface="Helvetica" pitchFamily="2" charset="0"/>
              </a:rPr>
              <a:t>Síntesis de evidencia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9CDF54-AAA4-D144-FB65-928B89EE3901}"/>
              </a:ext>
            </a:extLst>
          </p:cNvPr>
          <p:cNvSpPr txBox="1"/>
          <p:nvPr/>
        </p:nvSpPr>
        <p:spPr>
          <a:xfrm>
            <a:off x="7237867" y="3861763"/>
            <a:ext cx="1112580" cy="400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1000" dirty="0">
                <a:solidFill>
                  <a:srgbClr val="254776"/>
                </a:solidFill>
                <a:latin typeface="Helvetica" pitchFamily="2" charset="0"/>
              </a:rPr>
              <a:t>Evaluación de tecnologías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793865-B706-F56B-A4F3-3F0761026470}"/>
              </a:ext>
            </a:extLst>
          </p:cNvPr>
          <p:cNvSpPr txBox="1"/>
          <p:nvPr/>
        </p:nvSpPr>
        <p:spPr>
          <a:xfrm>
            <a:off x="7327403" y="4473980"/>
            <a:ext cx="1204638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s-CO" sz="1000" dirty="0">
                <a:solidFill>
                  <a:srgbClr val="254776"/>
                </a:solidFill>
                <a:latin typeface="Helvetica" pitchFamily="2" charset="0"/>
              </a:rPr>
              <a:t>Guías</a:t>
            </a:r>
            <a:endParaRPr lang="es-CO" sz="10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4777D24-54BF-248E-CC36-03DE79C4A5BB}"/>
              </a:ext>
            </a:extLst>
          </p:cNvPr>
          <p:cNvSpPr txBox="1"/>
          <p:nvPr/>
        </p:nvSpPr>
        <p:spPr>
          <a:xfrm>
            <a:off x="4526555" y="5397507"/>
            <a:ext cx="983256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s-CO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Evaluación</a:t>
            </a:r>
            <a:endParaRPr lang="es-CO" sz="10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10BA5FB-C0F5-EA79-9139-F55203CA9525}"/>
              </a:ext>
            </a:extLst>
          </p:cNvPr>
          <p:cNvSpPr txBox="1"/>
          <p:nvPr/>
        </p:nvSpPr>
        <p:spPr>
          <a:xfrm>
            <a:off x="4743540" y="4545579"/>
            <a:ext cx="766270" cy="400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Ana</a:t>
            </a:r>
            <a:r>
              <a:rPr lang="es-CO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lítica</a:t>
            </a:r>
            <a:r>
              <a:rPr lang="es-CO" sz="1000" b="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 datos</a:t>
            </a:r>
          </a:p>
        </p:txBody>
      </p:sp>
      <p:pic>
        <p:nvPicPr>
          <p:cNvPr id="16" name="Picture 15" descr="Icon&#10;&#10;Description automatically generated">
            <a:extLst>
              <a:ext uri="{FF2B5EF4-FFF2-40B4-BE49-F238E27FC236}">
                <a16:creationId xmlns:a16="http://schemas.microsoft.com/office/drawing/2014/main" id="{9DE8D1D8-BE03-7DCA-8655-B9030A7B3E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3867" y="5212250"/>
            <a:ext cx="576000" cy="576000"/>
          </a:xfrm>
          <a:prstGeom prst="rect">
            <a:avLst/>
          </a:prstGeom>
        </p:spPr>
      </p:pic>
      <p:pic>
        <p:nvPicPr>
          <p:cNvPr id="17" name="Picture 16" descr="Icon&#10;&#10;Description automatically generated">
            <a:extLst>
              <a:ext uri="{FF2B5EF4-FFF2-40B4-BE49-F238E27FC236}">
                <a16:creationId xmlns:a16="http://schemas.microsoft.com/office/drawing/2014/main" id="{0F7838A4-BE03-1EF6-EABC-5AC800B750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2651" y="4217629"/>
            <a:ext cx="998432" cy="998432"/>
          </a:xfrm>
          <a:prstGeom prst="rect">
            <a:avLst/>
          </a:prstGeom>
        </p:spPr>
      </p:pic>
      <p:pic>
        <p:nvPicPr>
          <p:cNvPr id="24" name="Picture 23" descr="Logo, icon&#10;&#10;Description automatically generated">
            <a:extLst>
              <a:ext uri="{FF2B5EF4-FFF2-40B4-BE49-F238E27FC236}">
                <a16:creationId xmlns:a16="http://schemas.microsoft.com/office/drawing/2014/main" id="{9723AAE6-859A-5123-B0DF-11D1D173F5D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43442" y="1540257"/>
            <a:ext cx="576000" cy="5760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B75729C-FA5B-94F6-6DAF-6ED329949C7D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543442" y="3736593"/>
            <a:ext cx="576000" cy="576000"/>
          </a:xfrm>
          <a:prstGeom prst="rect">
            <a:avLst/>
          </a:prstGeom>
        </p:spPr>
      </p:pic>
      <p:pic>
        <p:nvPicPr>
          <p:cNvPr id="27" name="Picture 26" descr="Icon&#10;&#10;Description automatically generated">
            <a:extLst>
              <a:ext uri="{FF2B5EF4-FFF2-40B4-BE49-F238E27FC236}">
                <a16:creationId xmlns:a16="http://schemas.microsoft.com/office/drawing/2014/main" id="{2182A303-8D2C-499A-0AA9-1E1E0EEEE49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43442" y="2638425"/>
            <a:ext cx="576000" cy="5760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AE576AB-5331-35B2-6A9D-50CA513EED14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543442" y="3187509"/>
            <a:ext cx="576000" cy="576000"/>
          </a:xfrm>
          <a:prstGeom prst="rect">
            <a:avLst/>
          </a:prstGeom>
        </p:spPr>
      </p:pic>
      <p:pic>
        <p:nvPicPr>
          <p:cNvPr id="29" name="Picture 28" descr="Icon&#10;&#10;Description automatically generated">
            <a:extLst>
              <a:ext uri="{FF2B5EF4-FFF2-40B4-BE49-F238E27FC236}">
                <a16:creationId xmlns:a16="http://schemas.microsoft.com/office/drawing/2014/main" id="{73850353-231E-F79B-4015-BFFDB339ACE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43442" y="2089341"/>
            <a:ext cx="576000" cy="5760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A507EE46-AAF1-C0BF-0883-5F2DBC23ED47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6543442" y="4285676"/>
            <a:ext cx="576000" cy="576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7F0744B-6611-FD04-029D-752E3AD5850B}"/>
              </a:ext>
            </a:extLst>
          </p:cNvPr>
          <p:cNvSpPr txBox="1"/>
          <p:nvPr/>
        </p:nvSpPr>
        <p:spPr>
          <a:xfrm>
            <a:off x="8254635" y="6325161"/>
            <a:ext cx="3937365" cy="5786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s-CO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 los derechos reservados. Este trabajo está licenciado bajo la licencia 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546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4303084B-1AD6-1780-3F0F-29F858384E4E}"/>
              </a:ext>
            </a:extLst>
          </p:cNvPr>
          <p:cNvSpPr txBox="1"/>
          <p:nvPr/>
        </p:nvSpPr>
        <p:spPr>
          <a:xfrm>
            <a:off x="244866" y="710607"/>
            <a:ext cx="87851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combinar la evidencia local </a:t>
            </a:r>
            <a:r>
              <a:rPr lang="es-CO" sz="12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(lo que se ha aprendido en nuestro país) con</a:t>
            </a:r>
            <a:r>
              <a:rPr lang="es-CO" sz="12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evidencia global </a:t>
            </a:r>
            <a:r>
              <a:rPr lang="es-CO" sz="12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(lo que se ha </a:t>
            </a:r>
          </a:p>
          <a:p>
            <a:r>
              <a:rPr lang="es-CO" sz="12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aprendido alrededor del mundo, incluyendo la forma en la que varía según grupos y contextos</a:t>
            </a:r>
            <a:r>
              <a:rPr lang="en-US" sz="12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8" name="Title 14">
            <a:extLst>
              <a:ext uri="{FF2B5EF4-FFF2-40B4-BE49-F238E27FC236}">
                <a16:creationId xmlns:a16="http://schemas.microsoft.com/office/drawing/2014/main" id="{9ADB7F12-76E0-6766-E428-4961E4989092}"/>
              </a:ext>
            </a:extLst>
          </p:cNvPr>
          <p:cNvSpPr txBox="1">
            <a:spLocks/>
          </p:cNvSpPr>
          <p:nvPr/>
        </p:nvSpPr>
        <p:spPr>
          <a:xfrm>
            <a:off x="244866" y="330283"/>
            <a:ext cx="9112998" cy="2319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CA" sz="2000" b="1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0</a:t>
            </a:r>
            <a:r>
              <a:rPr kumimoji="0" lang="en-CA" sz="2000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.2</a:t>
            </a:r>
            <a:r>
              <a:rPr kumimoji="0" lang="en-CA" sz="2000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s-CO" sz="1600" i="0" u="none" strike="noStrike" kern="0" cap="none" spc="0" normalizeH="0" baseline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(continuación) </a:t>
            </a:r>
            <a:r>
              <a:rPr kumimoji="0" lang="es-CO" sz="2000" i="0" u="none" strike="noStrike" kern="0" cap="none" spc="0" normalizeH="0" baseline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Responder a las preguntas de los tomadores de decisiones </a:t>
            </a:r>
          </a:p>
          <a:p>
            <a:pPr defTabSz="914400" hangingPunct="0">
              <a:spcBef>
                <a:spcPts val="0"/>
              </a:spcBef>
              <a:defRPr/>
            </a:pPr>
            <a:r>
              <a:rPr kumimoji="0" lang="es-CO" sz="2000" i="0" u="none" strike="noStrike" kern="0" cap="none" spc="0" normalizeH="0" baseline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con la combinación adecuada de formas de evidencia</a:t>
            </a:r>
            <a:endParaRPr lang="es-CO" sz="2000" kern="0" dirty="0">
              <a:solidFill>
                <a:srgbClr val="23477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C7F77C-9149-A186-95F6-DAA8271D2BE1}"/>
              </a:ext>
            </a:extLst>
          </p:cNvPr>
          <p:cNvSpPr txBox="1"/>
          <p:nvPr/>
        </p:nvSpPr>
        <p:spPr>
          <a:xfrm>
            <a:off x="8065011" y="1057298"/>
            <a:ext cx="405110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50" i="1" dirty="0">
                <a:solidFill>
                  <a:srgbClr val="254776"/>
                </a:solidFill>
              </a:rPr>
              <a:t>Nota: La versión complete está disponible en Actualización 2023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5D0E8F2-2BBD-28AA-640E-E6ABE7E938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176430"/>
              </p:ext>
            </p:extLst>
          </p:nvPr>
        </p:nvGraphicFramePr>
        <p:xfrm>
          <a:off x="744053" y="1589309"/>
          <a:ext cx="10703893" cy="3345180"/>
        </p:xfrm>
        <a:graphic>
          <a:graphicData uri="http://schemas.openxmlformats.org/drawingml/2006/table">
            <a:tbl>
              <a:tblPr firstRow="1" firstCol="1" bandRow="1"/>
              <a:tblGrid>
                <a:gridCol w="1621458">
                  <a:extLst>
                    <a:ext uri="{9D8B030D-6E8A-4147-A177-3AD203B41FA5}">
                      <a16:colId xmlns:a16="http://schemas.microsoft.com/office/drawing/2014/main" val="2438151703"/>
                    </a:ext>
                  </a:extLst>
                </a:gridCol>
                <a:gridCol w="951699">
                  <a:extLst>
                    <a:ext uri="{9D8B030D-6E8A-4147-A177-3AD203B41FA5}">
                      <a16:colId xmlns:a16="http://schemas.microsoft.com/office/drawing/2014/main" val="1941796730"/>
                    </a:ext>
                  </a:extLst>
                </a:gridCol>
                <a:gridCol w="344114">
                  <a:extLst>
                    <a:ext uri="{9D8B030D-6E8A-4147-A177-3AD203B41FA5}">
                      <a16:colId xmlns:a16="http://schemas.microsoft.com/office/drawing/2014/main" val="4159614164"/>
                    </a:ext>
                  </a:extLst>
                </a:gridCol>
                <a:gridCol w="1685143">
                  <a:extLst>
                    <a:ext uri="{9D8B030D-6E8A-4147-A177-3AD203B41FA5}">
                      <a16:colId xmlns:a16="http://schemas.microsoft.com/office/drawing/2014/main" val="3417789404"/>
                    </a:ext>
                  </a:extLst>
                </a:gridCol>
                <a:gridCol w="6101479">
                  <a:extLst>
                    <a:ext uri="{9D8B030D-6E8A-4147-A177-3AD203B41FA5}">
                      <a16:colId xmlns:a16="http://schemas.microsoft.com/office/drawing/2014/main" val="4259270599"/>
                    </a:ext>
                  </a:extLst>
                </a:gridCol>
              </a:tblGrid>
              <a:tr h="21869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</a:t>
                      </a:r>
                      <a:r>
                        <a:rPr lang="es-CO" sz="1400" noProof="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Punto estratégico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7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7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BAD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</a:t>
                      </a:r>
                      <a:r>
                        <a:rPr lang="es-CO" sz="1400" noProof="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Formas de evidencia</a:t>
                      </a: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97868899"/>
                  </a:ext>
                </a:extLst>
              </a:tr>
              <a:tr h="1319459">
                <a:tc>
                  <a:txBody>
                    <a:bodyPr/>
                    <a:lstStyle/>
                    <a:p>
                      <a:pPr algn="r">
                        <a:tabLst>
                          <a:tab pos="87313" algn="l"/>
                        </a:tabLst>
                      </a:pPr>
                      <a:r>
                        <a:rPr lang="es-CO" sz="1200" noProof="0" dirty="0">
                          <a:solidFill>
                            <a:srgbClr val="254776"/>
                          </a:solidFill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Evidencia global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1300" dirty="0">
                        <a:solidFill>
                          <a:srgbClr val="254776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0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noProof="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Síntesis de evidencia</a:t>
                      </a:r>
                      <a:endParaRPr lang="es-CO" sz="1000" noProof="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>
                          <a:solidFill>
                            <a:srgbClr val="254776"/>
                          </a:solidFill>
                        </a:rPr>
                        <a:t>Una </a:t>
                      </a:r>
                      <a:r>
                        <a:rPr lang="en-US" sz="1100" dirty="0" err="1">
                          <a:solidFill>
                            <a:srgbClr val="254776"/>
                          </a:solidFill>
                        </a:rPr>
                        <a:t>síntesis</a:t>
                      </a:r>
                      <a:r>
                        <a:rPr lang="en-US" sz="1100" dirty="0">
                          <a:solidFill>
                            <a:srgbClr val="254776"/>
                          </a:solidFill>
                        </a:rPr>
                        <a:t> de </a:t>
                      </a:r>
                      <a:r>
                        <a:rPr lang="en-US" sz="1100" dirty="0" err="1">
                          <a:solidFill>
                            <a:srgbClr val="254776"/>
                          </a:solidFill>
                        </a:rPr>
                        <a:t>evidencia</a:t>
                      </a:r>
                      <a:r>
                        <a:rPr lang="en-US" sz="1100" dirty="0">
                          <a:solidFill>
                            <a:srgbClr val="254776"/>
                          </a:solidFill>
                        </a:rPr>
                        <a:t>: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identifica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de forma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sistemática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y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transparente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,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selecciona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,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evalúa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y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sintetiza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la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evidencia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sobre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una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pregunta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específica</a:t>
                      </a:r>
                      <a:endParaRPr lang="en-US" sz="1050" dirty="0">
                        <a:solidFill>
                          <a:srgbClr val="254776"/>
                        </a:solidFill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Incluye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evaluación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explícita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de la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calidad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(y no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acepta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la revision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por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pares de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una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revista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como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sinónimo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de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calidad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) y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puede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ser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evaluada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en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calidad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(y las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calificaciones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de la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calidad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se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incluyen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en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muchas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bases de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datos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de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síntesis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de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evidencia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como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i="1" dirty="0">
                          <a:solidFill>
                            <a:srgbClr val="254776"/>
                          </a:solidFill>
                        </a:rPr>
                        <a:t>Social Systems Evidence</a:t>
                      </a:r>
                      <a:r>
                        <a:rPr lang="en-US" sz="1050" i="0" dirty="0">
                          <a:solidFill>
                            <a:srgbClr val="254776"/>
                          </a:solidFill>
                        </a:rPr>
                        <a:t>)</a:t>
                      </a:r>
                      <a:endParaRPr lang="en-US" sz="1050" dirty="0">
                        <a:solidFill>
                          <a:srgbClr val="254776"/>
                        </a:solidFill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puede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abordar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cualquier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pregunta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y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sintetizar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cualquier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tipo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de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evidencia</a:t>
                      </a:r>
                      <a:endParaRPr lang="en-US" sz="1050" dirty="0">
                        <a:solidFill>
                          <a:srgbClr val="254776"/>
                        </a:solidFill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también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puede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describer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qué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tanta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certeza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temenos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sobre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hallazgos</a:t>
                      </a:r>
                      <a:r>
                        <a:rPr lang="en-US" sz="1050" dirty="0">
                          <a:solidFill>
                            <a:srgbClr val="254776"/>
                          </a:solidFill>
                        </a:rPr>
                        <a:t> </a:t>
                      </a:r>
                      <a:r>
                        <a:rPr lang="en-US" sz="1050" dirty="0" err="1">
                          <a:solidFill>
                            <a:srgbClr val="254776"/>
                          </a:solidFill>
                        </a:rPr>
                        <a:t>particulares</a:t>
                      </a:r>
                      <a:endParaRPr lang="en-CA" sz="10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411749"/>
                  </a:ext>
                </a:extLst>
              </a:tr>
              <a:tr h="144408">
                <a:tc>
                  <a:txBody>
                    <a:bodyPr/>
                    <a:lstStyle/>
                    <a:p>
                      <a:pPr algn="ctr"/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588197"/>
                  </a:ext>
                </a:extLst>
              </a:tr>
              <a:tr h="22825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</a:t>
                      </a:r>
                      <a:r>
                        <a:rPr lang="es-CO" sz="1400" noProof="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Punto estratégico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D2E5">
                        <a:alpha val="8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</a:t>
                      </a:r>
                      <a:r>
                        <a:rPr lang="es-CO" sz="1400" noProof="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Formas de evidencia </a:t>
                      </a: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07101436"/>
                  </a:ext>
                </a:extLst>
              </a:tr>
              <a:tr h="487680">
                <a:tc rowSpan="2">
                  <a:txBody>
                    <a:bodyPr/>
                    <a:lstStyle/>
                    <a:p>
                      <a:pPr algn="r"/>
                      <a:endParaRPr lang="en-CA" sz="400" dirty="0">
                        <a:solidFill>
                          <a:srgbClr val="254776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/>
                      <a:r>
                        <a:rPr lang="es-CO" sz="1100" noProof="0" dirty="0">
                          <a:solidFill>
                            <a:srgbClr val="254776"/>
                          </a:solidFill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Recomendaciones locales o apoyo al uso de la evidencia informado por la evidencia local y global</a:t>
                      </a:r>
                      <a:endParaRPr lang="es-CO" sz="500" noProof="0" dirty="0">
                        <a:solidFill>
                          <a:srgbClr val="254776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endParaRPr lang="en-CA" sz="1300" dirty="0">
                        <a:solidFill>
                          <a:srgbClr val="254776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0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ts val="11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100" noProof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Evaluación de tecnologías/análisis de costoefectividad</a:t>
                      </a:r>
                      <a:endParaRPr lang="es-CO" sz="1000" noProof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43558113"/>
                  </a:ext>
                </a:extLst>
              </a:tr>
              <a:tr h="487680">
                <a:tc vMerge="1">
                  <a:txBody>
                    <a:bodyPr/>
                    <a:lstStyle/>
                    <a:p>
                      <a:pPr algn="ctr"/>
                      <a:endParaRPr lang="en-CA" sz="1400" dirty="0">
                        <a:solidFill>
                          <a:srgbClr val="254776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0B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F0F6">
                        <a:alpha val="45098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es-CO" sz="100" noProof="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  <a:p>
                      <a:pPr algn="l"/>
                      <a:r>
                        <a:rPr lang="es-CO" sz="1100" noProof="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Guía</a:t>
                      </a:r>
                      <a:endParaRPr lang="es-CO" sz="1000" b="0" noProof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41412472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1A566BF6-5EA4-3A37-F761-C318B3A589E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454306" y="2173241"/>
            <a:ext cx="731352" cy="7313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D1D258D-1F26-2C3E-60C7-D336ABCE1A9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454306" y="3955687"/>
            <a:ext cx="731352" cy="7313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4B05728-911D-9718-E415-7DF08879072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363875" y="3860388"/>
            <a:ext cx="303988" cy="30398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78AFE6B-7311-4EC9-EFE1-48B58E09F02E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3368715" y="4479580"/>
            <a:ext cx="299148" cy="29914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AD7A9B1-73C2-821B-FD3D-F543A81FAF24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3363875" y="2422391"/>
            <a:ext cx="303988" cy="303988"/>
          </a:xfrm>
          <a:prstGeom prst="rect">
            <a:avLst/>
          </a:prstGeom>
        </p:spPr>
      </p:pic>
      <p:graphicFrame>
        <p:nvGraphicFramePr>
          <p:cNvPr id="14" name="Table 6">
            <a:extLst>
              <a:ext uri="{FF2B5EF4-FFF2-40B4-BE49-F238E27FC236}">
                <a16:creationId xmlns:a16="http://schemas.microsoft.com/office/drawing/2014/main" id="{C3E5896E-CA2B-46B8-F4D1-B66C4CF2F4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001523"/>
              </p:ext>
            </p:extLst>
          </p:nvPr>
        </p:nvGraphicFramePr>
        <p:xfrm>
          <a:off x="5378116" y="1994450"/>
          <a:ext cx="5959948" cy="1596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89987">
                  <a:extLst>
                    <a:ext uri="{9D8B030D-6E8A-4147-A177-3AD203B41FA5}">
                      <a16:colId xmlns:a16="http://schemas.microsoft.com/office/drawing/2014/main" val="2992671412"/>
                    </a:ext>
                  </a:extLst>
                </a:gridCol>
                <a:gridCol w="1489987">
                  <a:extLst>
                    <a:ext uri="{9D8B030D-6E8A-4147-A177-3AD203B41FA5}">
                      <a16:colId xmlns:a16="http://schemas.microsoft.com/office/drawing/2014/main" val="597148921"/>
                    </a:ext>
                  </a:extLst>
                </a:gridCol>
                <a:gridCol w="1489987">
                  <a:extLst>
                    <a:ext uri="{9D8B030D-6E8A-4147-A177-3AD203B41FA5}">
                      <a16:colId xmlns:a16="http://schemas.microsoft.com/office/drawing/2014/main" val="1162182459"/>
                    </a:ext>
                  </a:extLst>
                </a:gridCol>
                <a:gridCol w="1489987">
                  <a:extLst>
                    <a:ext uri="{9D8B030D-6E8A-4147-A177-3AD203B41FA5}">
                      <a16:colId xmlns:a16="http://schemas.microsoft.com/office/drawing/2014/main" val="3570964566"/>
                    </a:ext>
                  </a:extLst>
                </a:gridCol>
              </a:tblGrid>
              <a:tr h="319340">
                <a:tc>
                  <a:txBody>
                    <a:bodyPr/>
                    <a:lstStyle/>
                    <a:p>
                      <a:pPr algn="ctr"/>
                      <a:endParaRPr lang="es-CO" sz="9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90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90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90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9413739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ctr"/>
                      <a:endParaRPr lang="es-CO" sz="9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90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90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90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7635577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ctr"/>
                      <a:endParaRPr lang="es-CO" sz="90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9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90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90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6252501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ctr"/>
                      <a:endParaRPr lang="es-CO" sz="90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90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90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9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388347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6386504"/>
                  </a:ext>
                </a:extLst>
              </a:tr>
            </a:tbl>
          </a:graphicData>
        </a:graphic>
      </p:graphicFrame>
      <p:sp>
        <p:nvSpPr>
          <p:cNvPr id="15" name="Oval 14">
            <a:extLst>
              <a:ext uri="{FF2B5EF4-FFF2-40B4-BE49-F238E27FC236}">
                <a16:creationId xmlns:a16="http://schemas.microsoft.com/office/drawing/2014/main" id="{E7B5791E-B160-D54A-6C1F-51E68E7B205D}"/>
              </a:ext>
            </a:extLst>
          </p:cNvPr>
          <p:cNvSpPr/>
          <p:nvPr/>
        </p:nvSpPr>
        <p:spPr>
          <a:xfrm>
            <a:off x="2463084" y="3958980"/>
            <a:ext cx="721895" cy="724766"/>
          </a:xfrm>
          <a:prstGeom prst="ellipse">
            <a:avLst/>
          </a:prstGeom>
          <a:noFill/>
          <a:ln w="66675">
            <a:solidFill>
              <a:srgbClr val="4195C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64128F1-8627-C20F-D6AD-9D3700EAEE21}"/>
              </a:ext>
            </a:extLst>
          </p:cNvPr>
          <p:cNvSpPr/>
          <p:nvPr/>
        </p:nvSpPr>
        <p:spPr>
          <a:xfrm>
            <a:off x="2463763" y="2176534"/>
            <a:ext cx="721895" cy="724766"/>
          </a:xfrm>
          <a:prstGeom prst="ellipse">
            <a:avLst/>
          </a:prstGeom>
          <a:noFill/>
          <a:ln w="66675">
            <a:solidFill>
              <a:srgbClr val="0E539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A63EEE-CBC3-9A95-140F-37BD35861773}"/>
              </a:ext>
            </a:extLst>
          </p:cNvPr>
          <p:cNvSpPr txBox="1"/>
          <p:nvPr/>
        </p:nvSpPr>
        <p:spPr>
          <a:xfrm>
            <a:off x="8254635" y="6325161"/>
            <a:ext cx="3937365" cy="5786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derechos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trabajo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bajo la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770735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33706</TotalTime>
  <Words>324</Words>
  <Application>Microsoft Macintosh PowerPoint</Application>
  <PresentationFormat>Widescreen</PresentationFormat>
  <Paragraphs>37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Courier New</vt:lpstr>
      <vt:lpstr>Helvetica</vt:lpstr>
      <vt:lpstr>Roboto</vt:lpstr>
      <vt:lpstr>McMaster Brighter World Theme</vt:lpstr>
      <vt:lpstr>0.2 Responder a las preguntas de los tomadores de decisiones con la combinación adecuada de formas de evidencia 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409</cp:revision>
  <cp:lastPrinted>2017-06-06T20:04:49Z</cp:lastPrinted>
  <dcterms:created xsi:type="dcterms:W3CDTF">2017-04-21T15:41:45Z</dcterms:created>
  <dcterms:modified xsi:type="dcterms:W3CDTF">2023-03-10T19:13:54Z</dcterms:modified>
</cp:coreProperties>
</file>