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4"/>
  </p:notesMasterIdLst>
  <p:sldIdLst>
    <p:sldId id="1098" r:id="rId2"/>
    <p:sldId id="1099" r:id="rId3"/>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004155-0BE5-983B-240A-7F579D944F20}" name="Lavis, John" initials="LJ" userId="S::lavisj@mcmaster.ca::8625103c-d98b-4845-814c-6cf45bf9f2ec" providerId="AD"/>
  <p188:author id="{CB079C5A-0D4E-BE37-2D8A-87824B504FDA}" name="Sue Johnston" initials="SJ" userId="26f1e46323adff1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8DD2E5"/>
    <a:srgbClr val="99CC66"/>
    <a:srgbClr val="CC76A6"/>
    <a:srgbClr val="FEB714"/>
    <a:srgbClr val="FFC057"/>
    <a:srgbClr val="6AA855"/>
    <a:srgbClr val="6FC0D3"/>
    <a:srgbClr val="8DC758"/>
    <a:srgbClr val="99CC6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746" autoAdjust="0"/>
    <p:restoredTop sz="91429" autoAdjust="0"/>
  </p:normalViewPr>
  <p:slideViewPr>
    <p:cSldViewPr snapToGrid="0" snapToObjects="1">
      <p:cViewPr varScale="1">
        <p:scale>
          <a:sx n="114" d="100"/>
          <a:sy n="114" d="100"/>
        </p:scale>
        <p:origin x="176" y="232"/>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3/10/23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402689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872338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2" r:id="rId4"/>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14.emf"/><Relationship Id="rId7" Type="http://schemas.openxmlformats.org/officeDocument/2006/relationships/image" Target="../media/image11.png"/><Relationship Id="rId12" Type="http://schemas.openxmlformats.org/officeDocument/2006/relationships/image" Target="../media/image19.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0.png"/><Relationship Id="rId10" Type="http://schemas.openxmlformats.org/officeDocument/2006/relationships/image" Target="../media/image17.png"/><Relationship Id="rId4" Type="http://schemas.openxmlformats.org/officeDocument/2006/relationships/image" Target="../media/image15.png"/><Relationship Id="rId9"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4">
            <a:extLst>
              <a:ext uri="{FF2B5EF4-FFF2-40B4-BE49-F238E27FC236}">
                <a16:creationId xmlns:a16="http://schemas.microsoft.com/office/drawing/2014/main" id="{EE1EC868-7126-878C-C76B-592D410FF7EC}"/>
              </a:ext>
            </a:extLst>
          </p:cNvPr>
          <p:cNvSpPr>
            <a:spLocks noGrp="1"/>
          </p:cNvSpPr>
          <p:nvPr>
            <p:ph type="title"/>
          </p:nvPr>
        </p:nvSpPr>
        <p:spPr>
          <a:xfrm>
            <a:off x="266219" y="391002"/>
            <a:ext cx="8324326" cy="772930"/>
          </a:xfrm>
        </p:spPr>
        <p:txBody>
          <a:bodyPr>
            <a:noAutofit/>
          </a:bodyPr>
          <a:lstStyle/>
          <a:p>
            <a:pPr defTabSz="914400" hangingPunct="0">
              <a:spcBef>
                <a:spcPts val="0"/>
              </a:spcBef>
              <a:defRPr/>
            </a:pPr>
            <a:r>
              <a:rPr kumimoji="0" lang="en-CA" sz="2000" b="1" i="0" u="none" strike="noStrike" kern="0" cap="none" spc="0" normalizeH="0" baseline="0" noProof="0" dirty="0">
                <a:ln>
                  <a:noFill/>
                </a:ln>
                <a:solidFill>
                  <a:srgbClr val="234776"/>
                </a:solidFill>
                <a:effectLst/>
                <a:uLnTx/>
                <a:uFillTx/>
                <a:latin typeface="Arial"/>
                <a:cs typeface="Arial" panose="020B0604020202020204" pitchFamily="34" charset="0"/>
                <a:sym typeface="Arial"/>
              </a:rPr>
              <a:t>0.1</a:t>
            </a:r>
            <a:r>
              <a:rPr kumimoji="0" lang="en-CA" sz="2000" i="0" u="none" strike="noStrike" kern="0" cap="none" spc="0" normalizeH="0" baseline="0" noProof="0" dirty="0">
                <a:ln>
                  <a:noFill/>
                </a:ln>
                <a:solidFill>
                  <a:srgbClr val="234776"/>
                </a:solidFill>
                <a:effectLst/>
                <a:uLnTx/>
                <a:uFillTx/>
                <a:latin typeface="Arial"/>
                <a:cs typeface="Arial" panose="020B0604020202020204" pitchFamily="34" charset="0"/>
                <a:sym typeface="Arial"/>
              </a:rPr>
              <a:t> Responder a las </a:t>
            </a:r>
            <a:r>
              <a:rPr kumimoji="0" lang="es-CO" sz="2000" i="0" u="none" strike="noStrike" kern="0" cap="none" spc="0" normalizeH="0" baseline="0" noProof="0" dirty="0">
                <a:ln>
                  <a:noFill/>
                </a:ln>
                <a:solidFill>
                  <a:srgbClr val="234776"/>
                </a:solidFill>
                <a:effectLst/>
                <a:uLnTx/>
                <a:uFillTx/>
                <a:latin typeface="Arial"/>
                <a:cs typeface="Arial" panose="020B0604020202020204" pitchFamily="34" charset="0"/>
                <a:sym typeface="Arial"/>
              </a:rPr>
              <a:t>preguntas de los tomadores de decisiones con la combinación adecuada de formas de evidencia</a:t>
            </a:r>
            <a:r>
              <a:rPr kumimoji="0" lang="es-CO" sz="1800" i="0" u="none" strike="noStrike" kern="0" cap="none" spc="0" normalizeH="0" baseline="0" noProof="0" dirty="0">
                <a:ln>
                  <a:noFill/>
                </a:ln>
                <a:solidFill>
                  <a:srgbClr val="0F447C"/>
                </a:solidFill>
                <a:effectLst/>
                <a:uLnTx/>
                <a:uFillTx/>
                <a:latin typeface="Arial" panose="020B0604020202020204" pitchFamily="34" charset="0"/>
                <a:cs typeface="Arial" panose="020B0604020202020204" pitchFamily="34" charset="0"/>
                <a:sym typeface="Arial"/>
              </a:rPr>
              <a:t> </a:t>
            </a:r>
            <a:r>
              <a:rPr lang="es-CO" sz="300" dirty="0">
                <a:solidFill>
                  <a:srgbClr val="0F447C"/>
                </a:solidFill>
                <a:latin typeface="Arial" panose="020B0604020202020204" pitchFamily="34" charset="0"/>
                <a:cs typeface="Arial" panose="020B0604020202020204" pitchFamily="34" charset="0"/>
              </a:rPr>
              <a:t>  </a:t>
            </a:r>
            <a:br>
              <a:rPr lang="en-CA" sz="300" dirty="0">
                <a:solidFill>
                  <a:srgbClr val="0F447C"/>
                </a:solidFill>
                <a:latin typeface="Arial" panose="020B0604020202020204" pitchFamily="34" charset="0"/>
                <a:cs typeface="Arial" panose="020B0604020202020204" pitchFamily="34" charset="0"/>
              </a:rPr>
            </a:br>
            <a:r>
              <a:rPr lang="en-US" sz="1200" b="1" dirty="0">
                <a:solidFill>
                  <a:srgbClr val="0F447C"/>
                </a:solidFill>
                <a:latin typeface="Arial" panose="020B0604020202020204" pitchFamily="34" charset="0"/>
                <a:cs typeface="Arial" panose="020B0604020202020204" pitchFamily="34" charset="0"/>
              </a:rPr>
              <a:t>(</a:t>
            </a:r>
            <a:r>
              <a:rPr lang="es-CO" sz="1200" b="1" dirty="0">
                <a:solidFill>
                  <a:srgbClr val="0F447C"/>
                </a:solidFill>
                <a:latin typeface="Arial" panose="020B0604020202020204" pitchFamily="34" charset="0"/>
                <a:cs typeface="Arial" panose="020B0604020202020204" pitchFamily="34" charset="0"/>
              </a:rPr>
              <a:t>y hacer que las formas de evidencia local correspondan al paso adecuado en el proceso de toma de decisiones</a:t>
            </a:r>
            <a:r>
              <a:rPr lang="en-US" sz="1200" b="1" dirty="0">
                <a:solidFill>
                  <a:srgbClr val="0F447C"/>
                </a:solidFill>
                <a:latin typeface="Arial" panose="020B0604020202020204" pitchFamily="34" charset="0"/>
                <a:cs typeface="Arial" panose="020B0604020202020204" pitchFamily="34" charset="0"/>
              </a:rPr>
              <a:t>)</a:t>
            </a:r>
            <a:br>
              <a:rPr lang="en-CA" dirty="0">
                <a:solidFill>
                  <a:srgbClr val="0F447C"/>
                </a:solidFill>
                <a:latin typeface="Arial" panose="020B0604020202020204" pitchFamily="34" charset="0"/>
                <a:cs typeface="Arial" panose="020B0604020202020204" pitchFamily="34" charset="0"/>
              </a:rPr>
            </a:br>
            <a:endParaRPr kumimoji="0" lang="en-US" i="0" u="none" strike="noStrike" kern="0" cap="none" spc="0" normalizeH="0" baseline="0" noProof="0" dirty="0">
              <a:ln>
                <a:noFill/>
              </a:ln>
              <a:solidFill>
                <a:srgbClr val="234776"/>
              </a:solidFill>
              <a:effectLst/>
              <a:uLnTx/>
              <a:uFillTx/>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endParaRPr>
          </a:p>
        </p:txBody>
      </p:sp>
      <p:sp>
        <p:nvSpPr>
          <p:cNvPr id="4" name="TextBox 3">
            <a:extLst>
              <a:ext uri="{FF2B5EF4-FFF2-40B4-BE49-F238E27FC236}">
                <a16:creationId xmlns:a16="http://schemas.microsoft.com/office/drawing/2014/main" id="{4E472618-B2C5-5D32-BD9C-C6705687C3E7}"/>
              </a:ext>
            </a:extLst>
          </p:cNvPr>
          <p:cNvSpPr txBox="1"/>
          <p:nvPr/>
        </p:nvSpPr>
        <p:spPr>
          <a:xfrm>
            <a:off x="8100101" y="1061649"/>
            <a:ext cx="4051109" cy="253916"/>
          </a:xfrm>
          <a:prstGeom prst="rect">
            <a:avLst/>
          </a:prstGeom>
          <a:noFill/>
        </p:spPr>
        <p:txBody>
          <a:bodyPr wrap="none" rtlCol="0">
            <a:spAutoFit/>
          </a:bodyPr>
          <a:lstStyle/>
          <a:p>
            <a:r>
              <a:rPr lang="es-CO" sz="1050" i="1" dirty="0">
                <a:solidFill>
                  <a:srgbClr val="254776"/>
                </a:solidFill>
              </a:rPr>
              <a:t>Nota: La versión complete está disponible en Actualización 2023</a:t>
            </a:r>
          </a:p>
        </p:txBody>
      </p:sp>
      <p:grpSp>
        <p:nvGrpSpPr>
          <p:cNvPr id="53" name="Group 52">
            <a:extLst>
              <a:ext uri="{FF2B5EF4-FFF2-40B4-BE49-F238E27FC236}">
                <a16:creationId xmlns:a16="http://schemas.microsoft.com/office/drawing/2014/main" id="{D9891B08-5A1B-1B67-4E1B-0C5D9FB96758}"/>
              </a:ext>
            </a:extLst>
          </p:cNvPr>
          <p:cNvGrpSpPr/>
          <p:nvPr/>
        </p:nvGrpSpPr>
        <p:grpSpPr>
          <a:xfrm rot="10800000">
            <a:off x="7242189" y="4678892"/>
            <a:ext cx="1716048" cy="319995"/>
            <a:chOff x="101017" y="2582243"/>
            <a:chExt cx="1716048" cy="319995"/>
          </a:xfrm>
        </p:grpSpPr>
        <p:pic>
          <p:nvPicPr>
            <p:cNvPr id="55" name="Picture 54">
              <a:extLst>
                <a:ext uri="{FF2B5EF4-FFF2-40B4-BE49-F238E27FC236}">
                  <a16:creationId xmlns:a16="http://schemas.microsoft.com/office/drawing/2014/main" id="{82400FF6-A6D1-E756-8BD6-F0B96EE916D1}"/>
                </a:ext>
              </a:extLst>
            </p:cNvPr>
            <p:cNvPicPr>
              <a:picLocks noChangeAspect="1"/>
            </p:cNvPicPr>
            <p:nvPr/>
          </p:nvPicPr>
          <p:blipFill rotWithShape="1">
            <a:blip r:embed="rId3"/>
            <a:srcRect r="29907"/>
            <a:stretch/>
          </p:blipFill>
          <p:spPr>
            <a:xfrm>
              <a:off x="101017" y="2582243"/>
              <a:ext cx="1716048" cy="319995"/>
            </a:xfrm>
            <a:prstGeom prst="rect">
              <a:avLst/>
            </a:prstGeom>
          </p:spPr>
        </p:pic>
        <p:pic>
          <p:nvPicPr>
            <p:cNvPr id="72" name="Picture 71">
              <a:extLst>
                <a:ext uri="{FF2B5EF4-FFF2-40B4-BE49-F238E27FC236}">
                  <a16:creationId xmlns:a16="http://schemas.microsoft.com/office/drawing/2014/main" id="{10651172-2C37-D77B-B0CD-BDAA7832EC39}"/>
                </a:ext>
              </a:extLst>
            </p:cNvPr>
            <p:cNvPicPr>
              <a:picLocks noChangeAspect="1"/>
            </p:cNvPicPr>
            <p:nvPr/>
          </p:nvPicPr>
          <p:blipFill rotWithShape="1">
            <a:blip r:embed="rId3"/>
            <a:srcRect r="29907"/>
            <a:stretch/>
          </p:blipFill>
          <p:spPr>
            <a:xfrm>
              <a:off x="101017" y="2582243"/>
              <a:ext cx="1716048" cy="319995"/>
            </a:xfrm>
            <a:prstGeom prst="rect">
              <a:avLst/>
            </a:prstGeom>
          </p:spPr>
        </p:pic>
      </p:grpSp>
      <p:grpSp>
        <p:nvGrpSpPr>
          <p:cNvPr id="73" name="Group 72">
            <a:extLst>
              <a:ext uri="{FF2B5EF4-FFF2-40B4-BE49-F238E27FC236}">
                <a16:creationId xmlns:a16="http://schemas.microsoft.com/office/drawing/2014/main" id="{FCE7ACDD-9803-2CEB-3A9C-681EB3B2C0EE}"/>
              </a:ext>
            </a:extLst>
          </p:cNvPr>
          <p:cNvGrpSpPr/>
          <p:nvPr/>
        </p:nvGrpSpPr>
        <p:grpSpPr>
          <a:xfrm>
            <a:off x="2587769" y="4682450"/>
            <a:ext cx="1716048" cy="319995"/>
            <a:chOff x="101017" y="2582243"/>
            <a:chExt cx="1716048" cy="319995"/>
          </a:xfrm>
        </p:grpSpPr>
        <p:pic>
          <p:nvPicPr>
            <p:cNvPr id="74" name="Picture 73">
              <a:extLst>
                <a:ext uri="{FF2B5EF4-FFF2-40B4-BE49-F238E27FC236}">
                  <a16:creationId xmlns:a16="http://schemas.microsoft.com/office/drawing/2014/main" id="{E67CA59E-5349-EC51-C412-8FC0EE998BDF}"/>
                </a:ext>
              </a:extLst>
            </p:cNvPr>
            <p:cNvPicPr>
              <a:picLocks noChangeAspect="1"/>
            </p:cNvPicPr>
            <p:nvPr/>
          </p:nvPicPr>
          <p:blipFill rotWithShape="1">
            <a:blip r:embed="rId3"/>
            <a:srcRect r="29907"/>
            <a:stretch/>
          </p:blipFill>
          <p:spPr>
            <a:xfrm>
              <a:off x="101017" y="2582243"/>
              <a:ext cx="1716048" cy="319995"/>
            </a:xfrm>
            <a:prstGeom prst="rect">
              <a:avLst/>
            </a:prstGeom>
          </p:spPr>
        </p:pic>
        <p:pic>
          <p:nvPicPr>
            <p:cNvPr id="78" name="Picture 77">
              <a:extLst>
                <a:ext uri="{FF2B5EF4-FFF2-40B4-BE49-F238E27FC236}">
                  <a16:creationId xmlns:a16="http://schemas.microsoft.com/office/drawing/2014/main" id="{87089BBF-2798-146E-A041-A2CF50CE66F6}"/>
                </a:ext>
              </a:extLst>
            </p:cNvPr>
            <p:cNvPicPr>
              <a:picLocks noChangeAspect="1"/>
            </p:cNvPicPr>
            <p:nvPr/>
          </p:nvPicPr>
          <p:blipFill rotWithShape="1">
            <a:blip r:embed="rId3"/>
            <a:srcRect r="29907"/>
            <a:stretch/>
          </p:blipFill>
          <p:spPr>
            <a:xfrm>
              <a:off x="101017" y="2582243"/>
              <a:ext cx="1716048" cy="319995"/>
            </a:xfrm>
            <a:prstGeom prst="rect">
              <a:avLst/>
            </a:prstGeom>
          </p:spPr>
        </p:pic>
      </p:grpSp>
      <p:grpSp>
        <p:nvGrpSpPr>
          <p:cNvPr id="83" name="Group 82">
            <a:extLst>
              <a:ext uri="{FF2B5EF4-FFF2-40B4-BE49-F238E27FC236}">
                <a16:creationId xmlns:a16="http://schemas.microsoft.com/office/drawing/2014/main" id="{7741294B-B88A-986D-D6BF-ED0D653EF501}"/>
              </a:ext>
            </a:extLst>
          </p:cNvPr>
          <p:cNvGrpSpPr/>
          <p:nvPr/>
        </p:nvGrpSpPr>
        <p:grpSpPr>
          <a:xfrm rot="10800000">
            <a:off x="7271678" y="2179903"/>
            <a:ext cx="1716048" cy="319995"/>
            <a:chOff x="101017" y="2582243"/>
            <a:chExt cx="1716048" cy="319995"/>
          </a:xfrm>
        </p:grpSpPr>
        <p:pic>
          <p:nvPicPr>
            <p:cNvPr id="84" name="Picture 83">
              <a:extLst>
                <a:ext uri="{FF2B5EF4-FFF2-40B4-BE49-F238E27FC236}">
                  <a16:creationId xmlns:a16="http://schemas.microsoft.com/office/drawing/2014/main" id="{B5DF34BA-2692-E24A-85B4-337CB9B4EAEC}"/>
                </a:ext>
              </a:extLst>
            </p:cNvPr>
            <p:cNvPicPr>
              <a:picLocks noChangeAspect="1"/>
            </p:cNvPicPr>
            <p:nvPr/>
          </p:nvPicPr>
          <p:blipFill rotWithShape="1">
            <a:blip r:embed="rId3"/>
            <a:srcRect r="29907"/>
            <a:stretch/>
          </p:blipFill>
          <p:spPr>
            <a:xfrm>
              <a:off x="101017" y="2582243"/>
              <a:ext cx="1716048" cy="319995"/>
            </a:xfrm>
            <a:prstGeom prst="rect">
              <a:avLst/>
            </a:prstGeom>
          </p:spPr>
        </p:pic>
        <p:pic>
          <p:nvPicPr>
            <p:cNvPr id="85" name="Picture 84">
              <a:extLst>
                <a:ext uri="{FF2B5EF4-FFF2-40B4-BE49-F238E27FC236}">
                  <a16:creationId xmlns:a16="http://schemas.microsoft.com/office/drawing/2014/main" id="{51841347-E310-8D4D-B884-7E74BF3713B4}"/>
                </a:ext>
              </a:extLst>
            </p:cNvPr>
            <p:cNvPicPr>
              <a:picLocks noChangeAspect="1"/>
            </p:cNvPicPr>
            <p:nvPr/>
          </p:nvPicPr>
          <p:blipFill rotWithShape="1">
            <a:blip r:embed="rId3"/>
            <a:srcRect r="29907"/>
            <a:stretch/>
          </p:blipFill>
          <p:spPr>
            <a:xfrm>
              <a:off x="101017" y="2582243"/>
              <a:ext cx="1716048" cy="319995"/>
            </a:xfrm>
            <a:prstGeom prst="rect">
              <a:avLst/>
            </a:prstGeom>
          </p:spPr>
        </p:pic>
      </p:grpSp>
      <p:graphicFrame>
        <p:nvGraphicFramePr>
          <p:cNvPr id="86" name="Table 85">
            <a:extLst>
              <a:ext uri="{FF2B5EF4-FFF2-40B4-BE49-F238E27FC236}">
                <a16:creationId xmlns:a16="http://schemas.microsoft.com/office/drawing/2014/main" id="{C8587DD1-2530-EE7C-27C9-851B0E68C800}"/>
              </a:ext>
            </a:extLst>
          </p:cNvPr>
          <p:cNvGraphicFramePr>
            <a:graphicFrameLocks noGrp="1"/>
          </p:cNvGraphicFramePr>
          <p:nvPr>
            <p:extLst>
              <p:ext uri="{D42A27DB-BD31-4B8C-83A1-F6EECF244321}">
                <p14:modId xmlns:p14="http://schemas.microsoft.com/office/powerpoint/2010/main" val="4212862387"/>
              </p:ext>
            </p:extLst>
          </p:nvPr>
        </p:nvGraphicFramePr>
        <p:xfrm>
          <a:off x="2508811" y="4669160"/>
          <a:ext cx="1842709" cy="1423627"/>
        </p:xfrm>
        <a:graphic>
          <a:graphicData uri="http://schemas.openxmlformats.org/drawingml/2006/table">
            <a:tbl>
              <a:tblPr firstRow="1" firstCol="1" bandRow="1"/>
              <a:tblGrid>
                <a:gridCol w="312480">
                  <a:extLst>
                    <a:ext uri="{9D8B030D-6E8A-4147-A177-3AD203B41FA5}">
                      <a16:colId xmlns:a16="http://schemas.microsoft.com/office/drawing/2014/main" val="1026761990"/>
                    </a:ext>
                  </a:extLst>
                </a:gridCol>
                <a:gridCol w="1530229">
                  <a:extLst>
                    <a:ext uri="{9D8B030D-6E8A-4147-A177-3AD203B41FA5}">
                      <a16:colId xmlns:a16="http://schemas.microsoft.com/office/drawing/2014/main" val="2835784650"/>
                    </a:ext>
                  </a:extLst>
                </a:gridCol>
              </a:tblGrid>
              <a:tr h="296221">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dirty="0">
                          <a:solidFill>
                            <a:srgbClr val="254776"/>
                          </a:solidFill>
                          <a:latin typeface="Helvetica" pitchFamily="2" charset="0"/>
                        </a:rPr>
                        <a:t> </a:t>
                      </a:r>
                      <a:r>
                        <a:rPr lang="es-CO" sz="1300" noProof="0" dirty="0">
                          <a:solidFill>
                            <a:srgbClr val="254776"/>
                          </a:solidFill>
                          <a:latin typeface="Helvetica" pitchFamily="2" charset="0"/>
                        </a:rPr>
                        <a:t>Formas de evidencia</a:t>
                      </a:r>
                    </a:p>
                  </a:txBody>
                  <a:tcPr marL="105352" marR="105352" marT="52676" marB="52676"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extLst>
                  <a:ext uri="{0D108BD9-81ED-4DB2-BD59-A6C34878D82A}">
                    <a16:rowId xmlns:a16="http://schemas.microsoft.com/office/drawing/2014/main" val="244175131"/>
                  </a:ext>
                </a:extLst>
              </a:tr>
              <a:tr h="373385">
                <a:tc>
                  <a:txBody>
                    <a:bodyPr/>
                    <a:lstStyle/>
                    <a:p>
                      <a:endParaRPr lang="en-US" sz="1600"/>
                    </a:p>
                  </a:txBody>
                  <a:tcPr marL="30667" marR="3066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s-CO" sz="1050" b="0" noProof="0">
                          <a:solidFill>
                            <a:srgbClr val="254776"/>
                          </a:solidFill>
                          <a:effectLst/>
                          <a:latin typeface="Arial" panose="020B0604020202020204" pitchFamily="34" charset="0"/>
                          <a:cs typeface="Arial" panose="020B0604020202020204" pitchFamily="34" charset="0"/>
                        </a:rPr>
                        <a:t>    Analítica de datos</a:t>
                      </a:r>
                      <a:endParaRPr lang="es-CO" sz="700" b="0" noProof="0">
                        <a:solidFill>
                          <a:srgbClr val="254776"/>
                        </a:solidFill>
                        <a:effectLst/>
                        <a:latin typeface="Arial" panose="020B0604020202020204" pitchFamily="34" charset="0"/>
                        <a:cs typeface="Arial" panose="020B0604020202020204" pitchFamily="34" charset="0"/>
                      </a:endParaRPr>
                    </a:p>
                  </a:txBody>
                  <a:tcPr marL="30667" marR="3066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6810612"/>
                  </a:ext>
                </a:extLst>
              </a:tr>
              <a:tr h="373385">
                <a:tc>
                  <a:txBody>
                    <a:bodyPr/>
                    <a:lstStyle/>
                    <a:p>
                      <a:endParaRPr lang="en-US" sz="1600" dirty="0"/>
                    </a:p>
                  </a:txBody>
                  <a:tcPr marL="30667" marR="3066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s-CO" sz="1050" b="0" noProof="0">
                          <a:solidFill>
                            <a:srgbClr val="254776"/>
                          </a:solidFill>
                          <a:effectLst/>
                          <a:latin typeface="Arial" panose="020B0604020202020204" pitchFamily="34" charset="0"/>
                          <a:cs typeface="Arial" panose="020B0604020202020204" pitchFamily="34" charset="0"/>
                        </a:rPr>
                        <a:t>    Evaluación</a:t>
                      </a:r>
                      <a:endParaRPr lang="es-CO" sz="700" b="0" noProof="0">
                        <a:solidFill>
                          <a:srgbClr val="254776"/>
                        </a:solidFill>
                        <a:effectLst/>
                        <a:latin typeface="+mj-lt"/>
                        <a:ea typeface="Times New Roman" panose="02020603050405020304" pitchFamily="18" charset="0"/>
                        <a:cs typeface="Times New Roman" panose="02020603050405020304" pitchFamily="18" charset="0"/>
                      </a:endParaRPr>
                    </a:p>
                  </a:txBody>
                  <a:tcPr marL="30667" marR="3066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02531840"/>
                  </a:ext>
                </a:extLst>
              </a:tr>
              <a:tr h="373385">
                <a:tc>
                  <a:txBody>
                    <a:bodyPr/>
                    <a:lstStyle/>
                    <a:p>
                      <a:endParaRPr lang="en-US" sz="1600" dirty="0"/>
                    </a:p>
                  </a:txBody>
                  <a:tcPr marL="30667" marR="3066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s-CO" sz="1050" b="0" noProof="0" dirty="0">
                          <a:solidFill>
                            <a:srgbClr val="254776"/>
                          </a:solidFill>
                          <a:effectLst/>
                          <a:latin typeface="Arial" panose="020B0604020202020204" pitchFamily="34" charset="0"/>
                          <a:cs typeface="Arial" panose="020B0604020202020204" pitchFamily="34" charset="0"/>
                        </a:rPr>
                        <a:t>    Métodos cualitativos</a:t>
                      </a:r>
                      <a:endParaRPr lang="es-CO" sz="700" b="0" noProof="0" dirty="0">
                        <a:solidFill>
                          <a:srgbClr val="254776"/>
                        </a:solidFill>
                        <a:effectLst/>
                        <a:latin typeface="Arial" panose="020B0604020202020204" pitchFamily="34" charset="0"/>
                        <a:cs typeface="Arial" panose="020B0604020202020204" pitchFamily="34" charset="0"/>
                      </a:endParaRPr>
                    </a:p>
                  </a:txBody>
                  <a:tcPr marL="30667" marR="3066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34959641"/>
                  </a:ext>
                </a:extLst>
              </a:tr>
            </a:tbl>
          </a:graphicData>
        </a:graphic>
      </p:graphicFrame>
      <p:graphicFrame>
        <p:nvGraphicFramePr>
          <p:cNvPr id="87" name="Table 86">
            <a:extLst>
              <a:ext uri="{FF2B5EF4-FFF2-40B4-BE49-F238E27FC236}">
                <a16:creationId xmlns:a16="http://schemas.microsoft.com/office/drawing/2014/main" id="{1B3E790B-EA89-D100-BDE6-BB5DE4B3B602}"/>
              </a:ext>
            </a:extLst>
          </p:cNvPr>
          <p:cNvGraphicFramePr>
            <a:graphicFrameLocks noGrp="1"/>
          </p:cNvGraphicFramePr>
          <p:nvPr>
            <p:extLst>
              <p:ext uri="{D42A27DB-BD31-4B8C-83A1-F6EECF244321}">
                <p14:modId xmlns:p14="http://schemas.microsoft.com/office/powerpoint/2010/main" val="3678759674"/>
              </p:ext>
            </p:extLst>
          </p:nvPr>
        </p:nvGraphicFramePr>
        <p:xfrm>
          <a:off x="7306480" y="2189832"/>
          <a:ext cx="1842709" cy="1423627"/>
        </p:xfrm>
        <a:graphic>
          <a:graphicData uri="http://schemas.openxmlformats.org/drawingml/2006/table">
            <a:tbl>
              <a:tblPr firstRow="1" firstCol="1" bandRow="1"/>
              <a:tblGrid>
                <a:gridCol w="312480">
                  <a:extLst>
                    <a:ext uri="{9D8B030D-6E8A-4147-A177-3AD203B41FA5}">
                      <a16:colId xmlns:a16="http://schemas.microsoft.com/office/drawing/2014/main" val="1026761990"/>
                    </a:ext>
                  </a:extLst>
                </a:gridCol>
                <a:gridCol w="1530229">
                  <a:extLst>
                    <a:ext uri="{9D8B030D-6E8A-4147-A177-3AD203B41FA5}">
                      <a16:colId xmlns:a16="http://schemas.microsoft.com/office/drawing/2014/main" val="2835784650"/>
                    </a:ext>
                  </a:extLst>
                </a:gridCol>
              </a:tblGrid>
              <a:tr h="296221">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dirty="0">
                          <a:solidFill>
                            <a:srgbClr val="254776"/>
                          </a:solidFill>
                          <a:latin typeface="Helvetica" pitchFamily="2" charset="0"/>
                        </a:rPr>
                        <a:t> </a:t>
                      </a:r>
                      <a:r>
                        <a:rPr lang="es-CO" sz="1300" noProof="0" dirty="0">
                          <a:solidFill>
                            <a:srgbClr val="254776"/>
                          </a:solidFill>
                          <a:latin typeface="Helvetica" pitchFamily="2" charset="0"/>
                        </a:rPr>
                        <a:t>Formas de  evidencia</a:t>
                      </a:r>
                    </a:p>
                  </a:txBody>
                  <a:tcPr marL="105352" marR="105352" marT="52676" marB="52676"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extLst>
                  <a:ext uri="{0D108BD9-81ED-4DB2-BD59-A6C34878D82A}">
                    <a16:rowId xmlns:a16="http://schemas.microsoft.com/office/drawing/2014/main" val="244175131"/>
                  </a:ext>
                </a:extLst>
              </a:tr>
              <a:tr h="373385">
                <a:tc>
                  <a:txBody>
                    <a:bodyPr/>
                    <a:lstStyle/>
                    <a:p>
                      <a:endParaRPr lang="en-US" sz="1600"/>
                    </a:p>
                  </a:txBody>
                  <a:tcPr marL="30667" marR="3066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s-CO" sz="1050" b="0" noProof="0">
                          <a:solidFill>
                            <a:srgbClr val="254776"/>
                          </a:solidFill>
                          <a:effectLst/>
                          <a:latin typeface="Arial" panose="020B0604020202020204" pitchFamily="34" charset="0"/>
                          <a:cs typeface="Arial" panose="020B0604020202020204" pitchFamily="34" charset="0"/>
                        </a:rPr>
                        <a:t>   Modelamiento</a:t>
                      </a:r>
                      <a:endParaRPr lang="es-CO" sz="700" b="0" noProof="0">
                        <a:solidFill>
                          <a:srgbClr val="254776"/>
                        </a:solidFill>
                        <a:effectLst/>
                        <a:latin typeface="Arial" panose="020B0604020202020204" pitchFamily="34" charset="0"/>
                        <a:cs typeface="Arial" panose="020B0604020202020204" pitchFamily="34" charset="0"/>
                      </a:endParaRPr>
                    </a:p>
                  </a:txBody>
                  <a:tcPr marL="30667" marR="3066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6810612"/>
                  </a:ext>
                </a:extLst>
              </a:tr>
              <a:tr h="373385">
                <a:tc>
                  <a:txBody>
                    <a:bodyPr/>
                    <a:lstStyle/>
                    <a:p>
                      <a:endParaRPr lang="en-US" sz="1600" dirty="0"/>
                    </a:p>
                  </a:txBody>
                  <a:tcPr marL="30667" marR="3066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s-CO" sz="1050" b="0" noProof="0">
                          <a:solidFill>
                            <a:srgbClr val="254776"/>
                          </a:solidFill>
                          <a:effectLst/>
                          <a:latin typeface="Arial" panose="020B0604020202020204" pitchFamily="34" charset="0"/>
                          <a:cs typeface="Arial" panose="020B0604020202020204" pitchFamily="34" charset="0"/>
                        </a:rPr>
                        <a:t>   Evaluación</a:t>
                      </a:r>
                      <a:endParaRPr lang="es-CO" sz="700" b="0" noProof="0">
                        <a:solidFill>
                          <a:srgbClr val="254776"/>
                        </a:solidFill>
                        <a:effectLst/>
                        <a:latin typeface="+mj-lt"/>
                        <a:ea typeface="Times New Roman" panose="02020603050405020304" pitchFamily="18" charset="0"/>
                        <a:cs typeface="Times New Roman" panose="02020603050405020304" pitchFamily="18" charset="0"/>
                      </a:endParaRPr>
                    </a:p>
                  </a:txBody>
                  <a:tcPr marL="30667" marR="3066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02531840"/>
                  </a:ext>
                </a:extLst>
              </a:tr>
              <a:tr h="373385">
                <a:tc>
                  <a:txBody>
                    <a:bodyPr/>
                    <a:lstStyle/>
                    <a:p>
                      <a:endParaRPr lang="en-US" sz="1600"/>
                    </a:p>
                  </a:txBody>
                  <a:tcPr marL="30667" marR="3066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s-CO" sz="1050" b="0" noProof="0" dirty="0">
                          <a:solidFill>
                            <a:srgbClr val="254776"/>
                          </a:solidFill>
                          <a:effectLst/>
                          <a:latin typeface="Arial" panose="020B0604020202020204" pitchFamily="34" charset="0"/>
                          <a:cs typeface="Arial" panose="020B0604020202020204" pitchFamily="34" charset="0"/>
                        </a:rPr>
                        <a:t>   Métodos cualitativos</a:t>
                      </a:r>
                      <a:endParaRPr lang="es-CO" sz="700" b="0" noProof="0" dirty="0">
                        <a:solidFill>
                          <a:srgbClr val="254776"/>
                        </a:solidFill>
                        <a:effectLst/>
                        <a:latin typeface="Arial" panose="020B0604020202020204" pitchFamily="34" charset="0"/>
                        <a:cs typeface="Arial" panose="020B0604020202020204" pitchFamily="34" charset="0"/>
                      </a:endParaRPr>
                    </a:p>
                  </a:txBody>
                  <a:tcPr marL="30667" marR="3066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34959641"/>
                  </a:ext>
                </a:extLst>
              </a:tr>
            </a:tbl>
          </a:graphicData>
        </a:graphic>
      </p:graphicFrame>
      <p:graphicFrame>
        <p:nvGraphicFramePr>
          <p:cNvPr id="88" name="Table 87">
            <a:extLst>
              <a:ext uri="{FF2B5EF4-FFF2-40B4-BE49-F238E27FC236}">
                <a16:creationId xmlns:a16="http://schemas.microsoft.com/office/drawing/2014/main" id="{3DF45667-141A-0640-13C0-508A2A2B4DF3}"/>
              </a:ext>
            </a:extLst>
          </p:cNvPr>
          <p:cNvGraphicFramePr>
            <a:graphicFrameLocks noGrp="1"/>
          </p:cNvGraphicFramePr>
          <p:nvPr>
            <p:extLst>
              <p:ext uri="{D42A27DB-BD31-4B8C-83A1-F6EECF244321}">
                <p14:modId xmlns:p14="http://schemas.microsoft.com/office/powerpoint/2010/main" val="4030954926"/>
              </p:ext>
            </p:extLst>
          </p:nvPr>
        </p:nvGraphicFramePr>
        <p:xfrm>
          <a:off x="7271678" y="4681875"/>
          <a:ext cx="2280606" cy="1530302"/>
        </p:xfrm>
        <a:graphic>
          <a:graphicData uri="http://schemas.openxmlformats.org/drawingml/2006/table">
            <a:tbl>
              <a:tblPr firstRow="1" firstCol="1" bandRow="1"/>
              <a:tblGrid>
                <a:gridCol w="386737">
                  <a:extLst>
                    <a:ext uri="{9D8B030D-6E8A-4147-A177-3AD203B41FA5}">
                      <a16:colId xmlns:a16="http://schemas.microsoft.com/office/drawing/2014/main" val="1026761990"/>
                    </a:ext>
                  </a:extLst>
                </a:gridCol>
                <a:gridCol w="1893869">
                  <a:extLst>
                    <a:ext uri="{9D8B030D-6E8A-4147-A177-3AD203B41FA5}">
                      <a16:colId xmlns:a16="http://schemas.microsoft.com/office/drawing/2014/main" val="2835784650"/>
                    </a:ext>
                  </a:extLst>
                </a:gridCol>
              </a:tblGrid>
              <a:tr h="296221">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dirty="0">
                          <a:solidFill>
                            <a:srgbClr val="254776"/>
                          </a:solidFill>
                          <a:latin typeface="Helvetica" pitchFamily="2" charset="0"/>
                        </a:rPr>
                        <a:t> </a:t>
                      </a:r>
                      <a:r>
                        <a:rPr lang="es-CO" sz="1300" noProof="0" dirty="0">
                          <a:solidFill>
                            <a:srgbClr val="254776"/>
                          </a:solidFill>
                          <a:latin typeface="Helvetica" pitchFamily="2" charset="0"/>
                        </a:rPr>
                        <a:t>Formas de evidencia</a:t>
                      </a:r>
                    </a:p>
                  </a:txBody>
                  <a:tcPr marL="105352" marR="105352" marT="52676" marB="52676"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extLst>
                  <a:ext uri="{0D108BD9-81ED-4DB2-BD59-A6C34878D82A}">
                    <a16:rowId xmlns:a16="http://schemas.microsoft.com/office/drawing/2014/main" val="244175131"/>
                  </a:ext>
                </a:extLst>
              </a:tr>
              <a:tr h="373385">
                <a:tc>
                  <a:txBody>
                    <a:bodyPr/>
                    <a:lstStyle/>
                    <a:p>
                      <a:endParaRPr lang="en-US" sz="1600"/>
                    </a:p>
                  </a:txBody>
                  <a:tcPr marL="30667" marR="3066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s-ES" sz="1050" b="0" dirty="0">
                          <a:solidFill>
                            <a:srgbClr val="254776"/>
                          </a:solidFill>
                          <a:effectLst/>
                          <a:latin typeface="Arial" panose="020B0604020202020204" pitchFamily="34" charset="0"/>
                          <a:cs typeface="Arial" panose="020B0604020202020204" pitchFamily="34" charset="0"/>
                        </a:rPr>
                        <a:t>Investigación de</a:t>
                      </a:r>
                    </a:p>
                    <a:p>
                      <a:pPr algn="l"/>
                      <a:r>
                        <a:rPr lang="es-ES" sz="1050" b="0" dirty="0">
                          <a:solidFill>
                            <a:srgbClr val="254776"/>
                          </a:solidFill>
                          <a:effectLst/>
                          <a:latin typeface="Arial" panose="020B0604020202020204" pitchFamily="34" charset="0"/>
                          <a:cs typeface="Arial" panose="020B0604020202020204" pitchFamily="34" charset="0"/>
                        </a:rPr>
                        <a:t>comportamiento/de</a:t>
                      </a:r>
                    </a:p>
                    <a:p>
                      <a:pPr algn="l"/>
                      <a:r>
                        <a:rPr lang="es-ES" sz="1050" b="0" dirty="0">
                          <a:solidFill>
                            <a:srgbClr val="254776"/>
                          </a:solidFill>
                          <a:effectLst/>
                          <a:latin typeface="Arial" panose="020B0604020202020204" pitchFamily="34" charset="0"/>
                          <a:cs typeface="Arial" panose="020B0604020202020204" pitchFamily="34" charset="0"/>
                        </a:rPr>
                        <a:t>Implementación</a:t>
                      </a:r>
                    </a:p>
                  </a:txBody>
                  <a:tcPr marL="30667" marR="3066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6810612"/>
                  </a:ext>
                </a:extLst>
              </a:tr>
              <a:tr h="373385">
                <a:tc>
                  <a:txBody>
                    <a:bodyPr/>
                    <a:lstStyle/>
                    <a:p>
                      <a:endParaRPr lang="en-US" sz="1600" dirty="0"/>
                    </a:p>
                  </a:txBody>
                  <a:tcPr marL="30667" marR="3066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CA" sz="1050" b="0" dirty="0">
                          <a:solidFill>
                            <a:srgbClr val="254776"/>
                          </a:solidFill>
                          <a:effectLst/>
                          <a:latin typeface="Arial" panose="020B0604020202020204" pitchFamily="34" charset="0"/>
                          <a:cs typeface="Arial" panose="020B0604020202020204" pitchFamily="34" charset="0"/>
                        </a:rPr>
                        <a:t> </a:t>
                      </a:r>
                      <a:r>
                        <a:rPr lang="es-CO" sz="1050" b="0" noProof="0" dirty="0">
                          <a:solidFill>
                            <a:srgbClr val="254776"/>
                          </a:solidFill>
                          <a:effectLst/>
                          <a:latin typeface="Arial" panose="020B0604020202020204" pitchFamily="34" charset="0"/>
                          <a:cs typeface="Arial" panose="020B0604020202020204" pitchFamily="34" charset="0"/>
                        </a:rPr>
                        <a:t>Métodos cualitativos</a:t>
                      </a:r>
                      <a:endParaRPr lang="es-CO" sz="700" b="0" noProof="0" dirty="0">
                        <a:solidFill>
                          <a:srgbClr val="254776"/>
                        </a:solidFill>
                        <a:effectLst/>
                        <a:latin typeface="+mj-lt"/>
                        <a:ea typeface="Times New Roman" panose="02020603050405020304" pitchFamily="18" charset="0"/>
                        <a:cs typeface="Times New Roman" panose="02020603050405020304" pitchFamily="18" charset="0"/>
                      </a:endParaRPr>
                    </a:p>
                  </a:txBody>
                  <a:tcPr marL="30667" marR="3066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02531840"/>
                  </a:ext>
                </a:extLst>
              </a:tr>
              <a:tr h="373385">
                <a:tc>
                  <a:txBody>
                    <a:bodyPr/>
                    <a:lstStyle/>
                    <a:p>
                      <a:endParaRPr lang="en-US" sz="1600"/>
                    </a:p>
                  </a:txBody>
                  <a:tcPr marL="30667" marR="3066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endParaRPr lang="en-CA" sz="900" b="0" dirty="0">
                        <a:solidFill>
                          <a:srgbClr val="254776"/>
                        </a:solidFill>
                        <a:effectLst/>
                        <a:latin typeface="Arial" panose="020B0604020202020204" pitchFamily="34" charset="0"/>
                        <a:cs typeface="Arial" panose="020B0604020202020204" pitchFamily="34" charset="0"/>
                      </a:endParaRPr>
                    </a:p>
                  </a:txBody>
                  <a:tcPr marL="30667" marR="3066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34959641"/>
                  </a:ext>
                </a:extLst>
              </a:tr>
            </a:tbl>
          </a:graphicData>
        </a:graphic>
      </p:graphicFrame>
      <p:grpSp>
        <p:nvGrpSpPr>
          <p:cNvPr id="89" name="Group 88">
            <a:extLst>
              <a:ext uri="{FF2B5EF4-FFF2-40B4-BE49-F238E27FC236}">
                <a16:creationId xmlns:a16="http://schemas.microsoft.com/office/drawing/2014/main" id="{5F61C796-0E4D-14C9-641A-7CBBD9223637}"/>
              </a:ext>
            </a:extLst>
          </p:cNvPr>
          <p:cNvGrpSpPr/>
          <p:nvPr/>
        </p:nvGrpSpPr>
        <p:grpSpPr>
          <a:xfrm>
            <a:off x="2572142" y="2179903"/>
            <a:ext cx="1716048" cy="319995"/>
            <a:chOff x="101017" y="2582243"/>
            <a:chExt cx="1716048" cy="319995"/>
          </a:xfrm>
        </p:grpSpPr>
        <p:pic>
          <p:nvPicPr>
            <p:cNvPr id="90" name="Picture 89">
              <a:extLst>
                <a:ext uri="{FF2B5EF4-FFF2-40B4-BE49-F238E27FC236}">
                  <a16:creationId xmlns:a16="http://schemas.microsoft.com/office/drawing/2014/main" id="{07D6F2FA-8B20-7885-3E97-8DC45F9F35E6}"/>
                </a:ext>
              </a:extLst>
            </p:cNvPr>
            <p:cNvPicPr>
              <a:picLocks noChangeAspect="1"/>
            </p:cNvPicPr>
            <p:nvPr/>
          </p:nvPicPr>
          <p:blipFill rotWithShape="1">
            <a:blip r:embed="rId3"/>
            <a:srcRect r="29907"/>
            <a:stretch/>
          </p:blipFill>
          <p:spPr>
            <a:xfrm>
              <a:off x="101017" y="2582243"/>
              <a:ext cx="1716048" cy="319995"/>
            </a:xfrm>
            <a:prstGeom prst="rect">
              <a:avLst/>
            </a:prstGeom>
          </p:spPr>
        </p:pic>
        <p:pic>
          <p:nvPicPr>
            <p:cNvPr id="91" name="Picture 90">
              <a:extLst>
                <a:ext uri="{FF2B5EF4-FFF2-40B4-BE49-F238E27FC236}">
                  <a16:creationId xmlns:a16="http://schemas.microsoft.com/office/drawing/2014/main" id="{07DD633B-FA5C-10AC-1655-F67835F43C7C}"/>
                </a:ext>
              </a:extLst>
            </p:cNvPr>
            <p:cNvPicPr>
              <a:picLocks noChangeAspect="1"/>
            </p:cNvPicPr>
            <p:nvPr/>
          </p:nvPicPr>
          <p:blipFill rotWithShape="1">
            <a:blip r:embed="rId3"/>
            <a:srcRect r="29907"/>
            <a:stretch/>
          </p:blipFill>
          <p:spPr>
            <a:xfrm>
              <a:off x="101017" y="2582243"/>
              <a:ext cx="1716048" cy="319995"/>
            </a:xfrm>
            <a:prstGeom prst="rect">
              <a:avLst/>
            </a:prstGeom>
          </p:spPr>
        </p:pic>
      </p:grpSp>
      <p:graphicFrame>
        <p:nvGraphicFramePr>
          <p:cNvPr id="92" name="Table 91">
            <a:extLst>
              <a:ext uri="{FF2B5EF4-FFF2-40B4-BE49-F238E27FC236}">
                <a16:creationId xmlns:a16="http://schemas.microsoft.com/office/drawing/2014/main" id="{3B10D728-3711-28F0-33CF-FCA1FB978D63}"/>
              </a:ext>
            </a:extLst>
          </p:cNvPr>
          <p:cNvGraphicFramePr>
            <a:graphicFrameLocks noGrp="1"/>
          </p:cNvGraphicFramePr>
          <p:nvPr>
            <p:extLst>
              <p:ext uri="{D42A27DB-BD31-4B8C-83A1-F6EECF244321}">
                <p14:modId xmlns:p14="http://schemas.microsoft.com/office/powerpoint/2010/main" val="2690871707"/>
              </p:ext>
            </p:extLst>
          </p:nvPr>
        </p:nvGraphicFramePr>
        <p:xfrm>
          <a:off x="2521438" y="2189832"/>
          <a:ext cx="1842709" cy="1423627"/>
        </p:xfrm>
        <a:graphic>
          <a:graphicData uri="http://schemas.openxmlformats.org/drawingml/2006/table">
            <a:tbl>
              <a:tblPr firstRow="1" firstCol="1" bandRow="1"/>
              <a:tblGrid>
                <a:gridCol w="312480">
                  <a:extLst>
                    <a:ext uri="{9D8B030D-6E8A-4147-A177-3AD203B41FA5}">
                      <a16:colId xmlns:a16="http://schemas.microsoft.com/office/drawing/2014/main" val="1026761990"/>
                    </a:ext>
                  </a:extLst>
                </a:gridCol>
                <a:gridCol w="1530229">
                  <a:extLst>
                    <a:ext uri="{9D8B030D-6E8A-4147-A177-3AD203B41FA5}">
                      <a16:colId xmlns:a16="http://schemas.microsoft.com/office/drawing/2014/main" val="2835784650"/>
                    </a:ext>
                  </a:extLst>
                </a:gridCol>
              </a:tblGrid>
              <a:tr h="296221">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dirty="0">
                          <a:solidFill>
                            <a:srgbClr val="254776"/>
                          </a:solidFill>
                          <a:latin typeface="Helvetica" pitchFamily="2" charset="0"/>
                        </a:rPr>
                        <a:t> </a:t>
                      </a:r>
                      <a:r>
                        <a:rPr lang="es-CO" sz="1300" noProof="0" dirty="0">
                          <a:solidFill>
                            <a:srgbClr val="254776"/>
                          </a:solidFill>
                          <a:latin typeface="Helvetica" pitchFamily="2" charset="0"/>
                        </a:rPr>
                        <a:t>Formas de evidencia</a:t>
                      </a:r>
                    </a:p>
                  </a:txBody>
                  <a:tcPr marL="105352" marR="105352" marT="52676" marB="52676"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extLst>
                  <a:ext uri="{0D108BD9-81ED-4DB2-BD59-A6C34878D82A}">
                    <a16:rowId xmlns:a16="http://schemas.microsoft.com/office/drawing/2014/main" val="244175131"/>
                  </a:ext>
                </a:extLst>
              </a:tr>
              <a:tr h="373385">
                <a:tc>
                  <a:txBody>
                    <a:bodyPr/>
                    <a:lstStyle/>
                    <a:p>
                      <a:endParaRPr lang="en-US" sz="1600"/>
                    </a:p>
                  </a:txBody>
                  <a:tcPr marL="30667" marR="3066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s-CO" sz="1050" b="0" noProof="0">
                          <a:solidFill>
                            <a:srgbClr val="254776"/>
                          </a:solidFill>
                          <a:effectLst/>
                          <a:latin typeface="Arial" panose="020B0604020202020204" pitchFamily="34" charset="0"/>
                          <a:cs typeface="Arial" panose="020B0604020202020204" pitchFamily="34" charset="0"/>
                        </a:rPr>
                        <a:t>   Analítica de datos</a:t>
                      </a:r>
                      <a:endParaRPr lang="es-CO" sz="700" b="0" noProof="0">
                        <a:solidFill>
                          <a:srgbClr val="254776"/>
                        </a:solidFill>
                        <a:effectLst/>
                        <a:latin typeface="Arial" panose="020B0604020202020204" pitchFamily="34" charset="0"/>
                        <a:cs typeface="Arial" panose="020B0604020202020204" pitchFamily="34" charset="0"/>
                      </a:endParaRPr>
                    </a:p>
                  </a:txBody>
                  <a:tcPr marL="30667" marR="3066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6810612"/>
                  </a:ext>
                </a:extLst>
              </a:tr>
              <a:tr h="373385">
                <a:tc>
                  <a:txBody>
                    <a:bodyPr/>
                    <a:lstStyle/>
                    <a:p>
                      <a:endParaRPr lang="en-US" sz="1600" dirty="0"/>
                    </a:p>
                  </a:txBody>
                  <a:tcPr marL="30667" marR="3066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s-CO" sz="1050" b="0" noProof="0">
                          <a:solidFill>
                            <a:srgbClr val="254776"/>
                          </a:solidFill>
                          <a:effectLst/>
                          <a:latin typeface="Arial" panose="020B0604020202020204" pitchFamily="34" charset="0"/>
                          <a:cs typeface="Arial" panose="020B0604020202020204" pitchFamily="34" charset="0"/>
                        </a:rPr>
                        <a:t>   Modelamiento</a:t>
                      </a:r>
                      <a:endParaRPr lang="es-CO" sz="700" b="0" noProof="0">
                        <a:solidFill>
                          <a:srgbClr val="254776"/>
                        </a:solidFill>
                        <a:effectLst/>
                        <a:latin typeface="+mj-lt"/>
                        <a:ea typeface="Times New Roman" panose="02020603050405020304" pitchFamily="18" charset="0"/>
                        <a:cs typeface="Times New Roman" panose="02020603050405020304" pitchFamily="18" charset="0"/>
                      </a:endParaRPr>
                    </a:p>
                  </a:txBody>
                  <a:tcPr marL="30667" marR="3066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02531840"/>
                  </a:ext>
                </a:extLst>
              </a:tr>
              <a:tr h="373385">
                <a:tc>
                  <a:txBody>
                    <a:bodyPr/>
                    <a:lstStyle/>
                    <a:p>
                      <a:endParaRPr lang="en-US" sz="1600"/>
                    </a:p>
                  </a:txBody>
                  <a:tcPr marL="30667" marR="3066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s-CO" sz="1050" b="0" noProof="0" dirty="0">
                          <a:solidFill>
                            <a:srgbClr val="254776"/>
                          </a:solidFill>
                          <a:effectLst/>
                          <a:latin typeface="Arial" panose="020B0604020202020204" pitchFamily="34" charset="0"/>
                          <a:cs typeface="Arial" panose="020B0604020202020204" pitchFamily="34" charset="0"/>
                        </a:rPr>
                        <a:t>   Métodos cualitativos</a:t>
                      </a:r>
                      <a:endParaRPr lang="es-CO" sz="700" b="0" noProof="0" dirty="0">
                        <a:solidFill>
                          <a:srgbClr val="254776"/>
                        </a:solidFill>
                        <a:effectLst/>
                        <a:latin typeface="Arial" panose="020B0604020202020204" pitchFamily="34" charset="0"/>
                        <a:cs typeface="Arial" panose="020B0604020202020204" pitchFamily="34" charset="0"/>
                      </a:endParaRPr>
                    </a:p>
                  </a:txBody>
                  <a:tcPr marL="30667" marR="3066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34959641"/>
                  </a:ext>
                </a:extLst>
              </a:tr>
            </a:tbl>
          </a:graphicData>
        </a:graphic>
      </p:graphicFrame>
      <p:cxnSp>
        <p:nvCxnSpPr>
          <p:cNvPr id="93" name="Straight Connector 92">
            <a:extLst>
              <a:ext uri="{FF2B5EF4-FFF2-40B4-BE49-F238E27FC236}">
                <a16:creationId xmlns:a16="http://schemas.microsoft.com/office/drawing/2014/main" id="{C0CD641D-31F8-49BF-1FFF-33C8B8A0AEFE}"/>
              </a:ext>
            </a:extLst>
          </p:cNvPr>
          <p:cNvCxnSpPr>
            <a:cxnSpLocks/>
          </p:cNvCxnSpPr>
          <p:nvPr/>
        </p:nvCxnSpPr>
        <p:spPr>
          <a:xfrm>
            <a:off x="2815889" y="2617980"/>
            <a:ext cx="1" cy="787920"/>
          </a:xfrm>
          <a:prstGeom prst="line">
            <a:avLst/>
          </a:prstGeom>
          <a:ln w="19050">
            <a:solidFill>
              <a:srgbClr val="254776"/>
            </a:solidFill>
          </a:ln>
        </p:spPr>
        <p:style>
          <a:lnRef idx="1">
            <a:schemeClr val="accent2"/>
          </a:lnRef>
          <a:fillRef idx="0">
            <a:schemeClr val="accent2"/>
          </a:fillRef>
          <a:effectRef idx="0">
            <a:schemeClr val="accent2"/>
          </a:effectRef>
          <a:fontRef idx="minor">
            <a:schemeClr val="tx1"/>
          </a:fontRef>
        </p:style>
      </p:cxnSp>
      <p:sp>
        <p:nvSpPr>
          <p:cNvPr id="95" name="TextBox 94">
            <a:extLst>
              <a:ext uri="{FF2B5EF4-FFF2-40B4-BE49-F238E27FC236}">
                <a16:creationId xmlns:a16="http://schemas.microsoft.com/office/drawing/2014/main" id="{2F433797-80BE-ECC8-8CBF-E6B20259416A}"/>
              </a:ext>
            </a:extLst>
          </p:cNvPr>
          <p:cNvSpPr txBox="1"/>
          <p:nvPr/>
        </p:nvSpPr>
        <p:spPr>
          <a:xfrm>
            <a:off x="2169994" y="1391890"/>
            <a:ext cx="2178356" cy="5232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s-CO" sz="1400" b="1" dirty="0">
                <a:solidFill>
                  <a:srgbClr val="254776"/>
                </a:solidFill>
                <a:latin typeface="Arial" panose="020B0604020202020204" pitchFamily="34" charset="0"/>
                <a:cs typeface="Arial" panose="020B0604020202020204" pitchFamily="34" charset="0"/>
              </a:rPr>
              <a:t>Entender un problema y sus causas</a:t>
            </a:r>
            <a:endParaRPr lang="es-CO" sz="1400" b="1" dirty="0">
              <a:solidFill>
                <a:srgbClr val="254776"/>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96" name="TextBox 95">
            <a:extLst>
              <a:ext uri="{FF2B5EF4-FFF2-40B4-BE49-F238E27FC236}">
                <a16:creationId xmlns:a16="http://schemas.microsoft.com/office/drawing/2014/main" id="{4E64E5F0-A3EC-9E17-DDC0-06BAA5524FB2}"/>
              </a:ext>
            </a:extLst>
          </p:cNvPr>
          <p:cNvSpPr txBox="1"/>
          <p:nvPr/>
        </p:nvSpPr>
        <p:spPr>
          <a:xfrm>
            <a:off x="7187915" y="1391890"/>
            <a:ext cx="1910295" cy="7386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s-CO" sz="1400" b="1" dirty="0">
                <a:solidFill>
                  <a:srgbClr val="254776"/>
                </a:solidFill>
                <a:latin typeface="Arial" panose="020B0604020202020204" pitchFamily="34" charset="0"/>
                <a:cs typeface="Arial" panose="020B0604020202020204" pitchFamily="34" charset="0"/>
              </a:rPr>
              <a:t>Seleccionar una opción para abordar el problema</a:t>
            </a:r>
          </a:p>
        </p:txBody>
      </p:sp>
      <p:sp>
        <p:nvSpPr>
          <p:cNvPr id="97" name="TextBox 96">
            <a:extLst>
              <a:ext uri="{FF2B5EF4-FFF2-40B4-BE49-F238E27FC236}">
                <a16:creationId xmlns:a16="http://schemas.microsoft.com/office/drawing/2014/main" id="{8CB9FAF7-B864-FCB3-153C-FB97A0BACC04}"/>
              </a:ext>
            </a:extLst>
          </p:cNvPr>
          <p:cNvSpPr txBox="1"/>
          <p:nvPr/>
        </p:nvSpPr>
        <p:spPr>
          <a:xfrm>
            <a:off x="7190391" y="3929958"/>
            <a:ext cx="1819420" cy="7386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s-CO" sz="1400" b="1" dirty="0">
                <a:solidFill>
                  <a:srgbClr val="254776"/>
                </a:solidFill>
                <a:latin typeface="Arial" panose="020B0604020202020204" pitchFamily="34" charset="0"/>
                <a:cs typeface="Arial" panose="020B0604020202020204" pitchFamily="34" charset="0"/>
              </a:rPr>
              <a:t>Identificar consideraciones de implementación</a:t>
            </a:r>
          </a:p>
        </p:txBody>
      </p:sp>
      <p:pic>
        <p:nvPicPr>
          <p:cNvPr id="98" name="Picture 97">
            <a:extLst>
              <a:ext uri="{FF2B5EF4-FFF2-40B4-BE49-F238E27FC236}">
                <a16:creationId xmlns:a16="http://schemas.microsoft.com/office/drawing/2014/main" id="{DFAF2893-2E70-7CA2-6132-F752BD6F02C9}"/>
              </a:ext>
            </a:extLst>
          </p:cNvPr>
          <p:cNvPicPr>
            <a:picLocks noChangeAspect="1"/>
          </p:cNvPicPr>
          <p:nvPr/>
        </p:nvPicPr>
        <p:blipFill>
          <a:blip r:embed="rId4"/>
          <a:srcRect/>
          <a:stretch/>
        </p:blipFill>
        <p:spPr>
          <a:xfrm>
            <a:off x="4156434" y="1954442"/>
            <a:ext cx="3166807" cy="3254774"/>
          </a:xfrm>
          <a:prstGeom prst="rect">
            <a:avLst/>
          </a:prstGeom>
        </p:spPr>
      </p:pic>
      <p:sp>
        <p:nvSpPr>
          <p:cNvPr id="99" name="TextBox 98">
            <a:extLst>
              <a:ext uri="{FF2B5EF4-FFF2-40B4-BE49-F238E27FC236}">
                <a16:creationId xmlns:a16="http://schemas.microsoft.com/office/drawing/2014/main" id="{06FB86CA-AED0-EA6A-B59C-66D74DC4A8E7}"/>
              </a:ext>
            </a:extLst>
          </p:cNvPr>
          <p:cNvSpPr txBox="1"/>
          <p:nvPr/>
        </p:nvSpPr>
        <p:spPr>
          <a:xfrm>
            <a:off x="2169994" y="3917986"/>
            <a:ext cx="2504948" cy="7386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s-CO" sz="1400" b="1" dirty="0">
                <a:solidFill>
                  <a:srgbClr val="254776"/>
                </a:solidFill>
                <a:latin typeface="Arial" panose="020B0604020202020204" pitchFamily="34" charset="0"/>
                <a:cs typeface="Arial" panose="020B0604020202020204" pitchFamily="34" charset="0"/>
              </a:rPr>
              <a:t>Monitorización de la implementación y evaluación de impactos</a:t>
            </a:r>
          </a:p>
        </p:txBody>
      </p:sp>
      <p:pic>
        <p:nvPicPr>
          <p:cNvPr id="100" name="Picture 99">
            <a:extLst>
              <a:ext uri="{FF2B5EF4-FFF2-40B4-BE49-F238E27FC236}">
                <a16:creationId xmlns:a16="http://schemas.microsoft.com/office/drawing/2014/main" id="{B704ED5E-65CC-4AF4-63E7-47FB282F6922}"/>
              </a:ext>
            </a:extLst>
          </p:cNvPr>
          <p:cNvPicPr>
            <a:picLocks noChangeAspect="1"/>
          </p:cNvPicPr>
          <p:nvPr/>
        </p:nvPicPr>
        <p:blipFill>
          <a:blip r:embed="rId5"/>
          <a:srcRect/>
          <a:stretch/>
        </p:blipFill>
        <p:spPr>
          <a:xfrm>
            <a:off x="2642051" y="2502956"/>
            <a:ext cx="344006" cy="344006"/>
          </a:xfrm>
          <a:prstGeom prst="rect">
            <a:avLst/>
          </a:prstGeom>
        </p:spPr>
      </p:pic>
      <p:pic>
        <p:nvPicPr>
          <p:cNvPr id="101" name="Picture 100">
            <a:extLst>
              <a:ext uri="{FF2B5EF4-FFF2-40B4-BE49-F238E27FC236}">
                <a16:creationId xmlns:a16="http://schemas.microsoft.com/office/drawing/2014/main" id="{8FFAADEC-4638-2FDE-CE6A-43A35B482CE0}"/>
              </a:ext>
            </a:extLst>
          </p:cNvPr>
          <p:cNvPicPr>
            <a:picLocks noChangeAspect="1"/>
          </p:cNvPicPr>
          <p:nvPr/>
        </p:nvPicPr>
        <p:blipFill>
          <a:blip r:embed="rId6"/>
          <a:srcRect/>
          <a:stretch/>
        </p:blipFill>
        <p:spPr>
          <a:xfrm>
            <a:off x="2642051" y="2869136"/>
            <a:ext cx="344006" cy="344006"/>
          </a:xfrm>
          <a:prstGeom prst="rect">
            <a:avLst/>
          </a:prstGeom>
        </p:spPr>
      </p:pic>
      <p:pic>
        <p:nvPicPr>
          <p:cNvPr id="102" name="Picture 101">
            <a:extLst>
              <a:ext uri="{FF2B5EF4-FFF2-40B4-BE49-F238E27FC236}">
                <a16:creationId xmlns:a16="http://schemas.microsoft.com/office/drawing/2014/main" id="{EB64E32B-2BA2-F58F-4794-71BD73EB62E8}"/>
              </a:ext>
            </a:extLst>
          </p:cNvPr>
          <p:cNvPicPr>
            <a:picLocks noChangeAspect="1"/>
          </p:cNvPicPr>
          <p:nvPr/>
        </p:nvPicPr>
        <p:blipFill>
          <a:blip r:embed="rId7"/>
          <a:srcRect/>
          <a:stretch/>
        </p:blipFill>
        <p:spPr>
          <a:xfrm>
            <a:off x="2642051" y="3246047"/>
            <a:ext cx="344006" cy="344006"/>
          </a:xfrm>
          <a:prstGeom prst="rect">
            <a:avLst/>
          </a:prstGeom>
        </p:spPr>
      </p:pic>
      <p:cxnSp>
        <p:nvCxnSpPr>
          <p:cNvPr id="103" name="Straight Connector 102">
            <a:extLst>
              <a:ext uri="{FF2B5EF4-FFF2-40B4-BE49-F238E27FC236}">
                <a16:creationId xmlns:a16="http://schemas.microsoft.com/office/drawing/2014/main" id="{CDB57E40-9AA8-E37D-70A2-44BE2D9023A4}"/>
              </a:ext>
            </a:extLst>
          </p:cNvPr>
          <p:cNvCxnSpPr>
            <a:cxnSpLocks/>
          </p:cNvCxnSpPr>
          <p:nvPr/>
        </p:nvCxnSpPr>
        <p:spPr>
          <a:xfrm>
            <a:off x="7563553" y="2615063"/>
            <a:ext cx="1" cy="787920"/>
          </a:xfrm>
          <a:prstGeom prst="line">
            <a:avLst/>
          </a:prstGeom>
          <a:ln w="19050">
            <a:solidFill>
              <a:srgbClr val="254776"/>
            </a:solidFill>
          </a:ln>
        </p:spPr>
        <p:style>
          <a:lnRef idx="1">
            <a:schemeClr val="accent2"/>
          </a:lnRef>
          <a:fillRef idx="0">
            <a:schemeClr val="accent2"/>
          </a:fillRef>
          <a:effectRef idx="0">
            <a:schemeClr val="accent2"/>
          </a:effectRef>
          <a:fontRef idx="minor">
            <a:schemeClr val="tx1"/>
          </a:fontRef>
        </p:style>
      </p:cxnSp>
      <p:pic>
        <p:nvPicPr>
          <p:cNvPr id="104" name="Picture 103">
            <a:extLst>
              <a:ext uri="{FF2B5EF4-FFF2-40B4-BE49-F238E27FC236}">
                <a16:creationId xmlns:a16="http://schemas.microsoft.com/office/drawing/2014/main" id="{AEFD12DB-0D41-73D1-004C-D25B347193CA}"/>
              </a:ext>
            </a:extLst>
          </p:cNvPr>
          <p:cNvPicPr>
            <a:picLocks noChangeAspect="1"/>
          </p:cNvPicPr>
          <p:nvPr/>
        </p:nvPicPr>
        <p:blipFill>
          <a:blip r:embed="rId6"/>
          <a:srcRect/>
          <a:stretch/>
        </p:blipFill>
        <p:spPr>
          <a:xfrm>
            <a:off x="7389715" y="2500039"/>
            <a:ext cx="344006" cy="344006"/>
          </a:xfrm>
          <a:prstGeom prst="rect">
            <a:avLst/>
          </a:prstGeom>
        </p:spPr>
      </p:pic>
      <p:pic>
        <p:nvPicPr>
          <p:cNvPr id="105" name="Picture 104">
            <a:extLst>
              <a:ext uri="{FF2B5EF4-FFF2-40B4-BE49-F238E27FC236}">
                <a16:creationId xmlns:a16="http://schemas.microsoft.com/office/drawing/2014/main" id="{5E6D1B16-87DC-F3B5-7EDF-7EF8F0C2B7D8}"/>
              </a:ext>
            </a:extLst>
          </p:cNvPr>
          <p:cNvPicPr>
            <a:picLocks noChangeAspect="1"/>
          </p:cNvPicPr>
          <p:nvPr/>
        </p:nvPicPr>
        <p:blipFill>
          <a:blip r:embed="rId8"/>
          <a:srcRect/>
          <a:stretch/>
        </p:blipFill>
        <p:spPr>
          <a:xfrm>
            <a:off x="7389715" y="2866219"/>
            <a:ext cx="344006" cy="344006"/>
          </a:xfrm>
          <a:prstGeom prst="rect">
            <a:avLst/>
          </a:prstGeom>
        </p:spPr>
      </p:pic>
      <p:pic>
        <p:nvPicPr>
          <p:cNvPr id="106" name="Picture 105">
            <a:extLst>
              <a:ext uri="{FF2B5EF4-FFF2-40B4-BE49-F238E27FC236}">
                <a16:creationId xmlns:a16="http://schemas.microsoft.com/office/drawing/2014/main" id="{3150BAD8-AFDE-663E-4F9C-B3C87E61D46D}"/>
              </a:ext>
            </a:extLst>
          </p:cNvPr>
          <p:cNvPicPr>
            <a:picLocks noChangeAspect="1"/>
          </p:cNvPicPr>
          <p:nvPr/>
        </p:nvPicPr>
        <p:blipFill>
          <a:blip r:embed="rId7"/>
          <a:srcRect/>
          <a:stretch/>
        </p:blipFill>
        <p:spPr>
          <a:xfrm>
            <a:off x="7389715" y="3243130"/>
            <a:ext cx="344006" cy="344006"/>
          </a:xfrm>
          <a:prstGeom prst="rect">
            <a:avLst/>
          </a:prstGeom>
        </p:spPr>
      </p:pic>
      <p:cxnSp>
        <p:nvCxnSpPr>
          <p:cNvPr id="107" name="Straight Connector 106">
            <a:extLst>
              <a:ext uri="{FF2B5EF4-FFF2-40B4-BE49-F238E27FC236}">
                <a16:creationId xmlns:a16="http://schemas.microsoft.com/office/drawing/2014/main" id="{8078A4AB-4F91-7740-AA40-1BF8518D3DEC}"/>
              </a:ext>
            </a:extLst>
          </p:cNvPr>
          <p:cNvCxnSpPr>
            <a:cxnSpLocks/>
          </p:cNvCxnSpPr>
          <p:nvPr/>
        </p:nvCxnSpPr>
        <p:spPr>
          <a:xfrm>
            <a:off x="2829215" y="5117610"/>
            <a:ext cx="1" cy="787920"/>
          </a:xfrm>
          <a:prstGeom prst="line">
            <a:avLst/>
          </a:prstGeom>
          <a:ln w="19050">
            <a:solidFill>
              <a:srgbClr val="254776"/>
            </a:solidFill>
          </a:ln>
        </p:spPr>
        <p:style>
          <a:lnRef idx="1">
            <a:schemeClr val="accent2"/>
          </a:lnRef>
          <a:fillRef idx="0">
            <a:schemeClr val="accent2"/>
          </a:fillRef>
          <a:effectRef idx="0">
            <a:schemeClr val="accent2"/>
          </a:effectRef>
          <a:fontRef idx="minor">
            <a:schemeClr val="tx1"/>
          </a:fontRef>
        </p:style>
      </p:cxnSp>
      <p:pic>
        <p:nvPicPr>
          <p:cNvPr id="108" name="Picture 107">
            <a:extLst>
              <a:ext uri="{FF2B5EF4-FFF2-40B4-BE49-F238E27FC236}">
                <a16:creationId xmlns:a16="http://schemas.microsoft.com/office/drawing/2014/main" id="{37291296-4819-98CA-42DD-B7BC2D5DCDAF}"/>
              </a:ext>
            </a:extLst>
          </p:cNvPr>
          <p:cNvPicPr>
            <a:picLocks noChangeAspect="1"/>
          </p:cNvPicPr>
          <p:nvPr/>
        </p:nvPicPr>
        <p:blipFill>
          <a:blip r:embed="rId5"/>
          <a:srcRect/>
          <a:stretch/>
        </p:blipFill>
        <p:spPr>
          <a:xfrm>
            <a:off x="2655377" y="5002586"/>
            <a:ext cx="344006" cy="344006"/>
          </a:xfrm>
          <a:prstGeom prst="rect">
            <a:avLst/>
          </a:prstGeom>
        </p:spPr>
      </p:pic>
      <p:pic>
        <p:nvPicPr>
          <p:cNvPr id="109" name="Picture 108">
            <a:extLst>
              <a:ext uri="{FF2B5EF4-FFF2-40B4-BE49-F238E27FC236}">
                <a16:creationId xmlns:a16="http://schemas.microsoft.com/office/drawing/2014/main" id="{F22E550A-0CC4-6DC9-FC13-0AC113E68942}"/>
              </a:ext>
            </a:extLst>
          </p:cNvPr>
          <p:cNvPicPr>
            <a:picLocks noChangeAspect="1"/>
          </p:cNvPicPr>
          <p:nvPr/>
        </p:nvPicPr>
        <p:blipFill>
          <a:blip r:embed="rId8"/>
          <a:srcRect/>
          <a:stretch/>
        </p:blipFill>
        <p:spPr>
          <a:xfrm>
            <a:off x="2655377" y="5368766"/>
            <a:ext cx="344006" cy="344006"/>
          </a:xfrm>
          <a:prstGeom prst="rect">
            <a:avLst/>
          </a:prstGeom>
        </p:spPr>
      </p:pic>
      <p:pic>
        <p:nvPicPr>
          <p:cNvPr id="110" name="Picture 109">
            <a:extLst>
              <a:ext uri="{FF2B5EF4-FFF2-40B4-BE49-F238E27FC236}">
                <a16:creationId xmlns:a16="http://schemas.microsoft.com/office/drawing/2014/main" id="{EA4FE43C-C928-A6B8-0418-81CC59C28A28}"/>
              </a:ext>
            </a:extLst>
          </p:cNvPr>
          <p:cNvPicPr>
            <a:picLocks noChangeAspect="1"/>
          </p:cNvPicPr>
          <p:nvPr/>
        </p:nvPicPr>
        <p:blipFill>
          <a:blip r:embed="rId7"/>
          <a:srcRect/>
          <a:stretch/>
        </p:blipFill>
        <p:spPr>
          <a:xfrm>
            <a:off x="2655377" y="5745677"/>
            <a:ext cx="344006" cy="344006"/>
          </a:xfrm>
          <a:prstGeom prst="rect">
            <a:avLst/>
          </a:prstGeom>
        </p:spPr>
      </p:pic>
      <p:cxnSp>
        <p:nvCxnSpPr>
          <p:cNvPr id="111" name="Straight Connector 110">
            <a:extLst>
              <a:ext uri="{FF2B5EF4-FFF2-40B4-BE49-F238E27FC236}">
                <a16:creationId xmlns:a16="http://schemas.microsoft.com/office/drawing/2014/main" id="{3F281D31-3092-1D12-A931-98837ACB7C9D}"/>
              </a:ext>
            </a:extLst>
          </p:cNvPr>
          <p:cNvCxnSpPr>
            <a:cxnSpLocks/>
          </p:cNvCxnSpPr>
          <p:nvPr/>
        </p:nvCxnSpPr>
        <p:spPr>
          <a:xfrm flipH="1">
            <a:off x="7526916" y="5114693"/>
            <a:ext cx="1835" cy="475909"/>
          </a:xfrm>
          <a:prstGeom prst="line">
            <a:avLst/>
          </a:prstGeom>
          <a:ln w="19050">
            <a:solidFill>
              <a:srgbClr val="254776"/>
            </a:solidFill>
          </a:ln>
        </p:spPr>
        <p:style>
          <a:lnRef idx="1">
            <a:schemeClr val="accent2"/>
          </a:lnRef>
          <a:fillRef idx="0">
            <a:schemeClr val="accent2"/>
          </a:fillRef>
          <a:effectRef idx="0">
            <a:schemeClr val="accent2"/>
          </a:effectRef>
          <a:fontRef idx="minor">
            <a:schemeClr val="tx1"/>
          </a:fontRef>
        </p:style>
      </p:cxnSp>
      <p:pic>
        <p:nvPicPr>
          <p:cNvPr id="112" name="Picture 111">
            <a:extLst>
              <a:ext uri="{FF2B5EF4-FFF2-40B4-BE49-F238E27FC236}">
                <a16:creationId xmlns:a16="http://schemas.microsoft.com/office/drawing/2014/main" id="{DF62C404-9607-926D-831C-E7B62CF26DAC}"/>
              </a:ext>
            </a:extLst>
          </p:cNvPr>
          <p:cNvPicPr>
            <a:picLocks noChangeAspect="1"/>
          </p:cNvPicPr>
          <p:nvPr/>
        </p:nvPicPr>
        <p:blipFill>
          <a:blip r:embed="rId5"/>
          <a:srcRect/>
          <a:stretch/>
        </p:blipFill>
        <p:spPr>
          <a:xfrm>
            <a:off x="7354913" y="4999669"/>
            <a:ext cx="344006" cy="344006"/>
          </a:xfrm>
          <a:prstGeom prst="rect">
            <a:avLst/>
          </a:prstGeom>
        </p:spPr>
      </p:pic>
      <p:pic>
        <p:nvPicPr>
          <p:cNvPr id="113" name="Picture 112">
            <a:extLst>
              <a:ext uri="{FF2B5EF4-FFF2-40B4-BE49-F238E27FC236}">
                <a16:creationId xmlns:a16="http://schemas.microsoft.com/office/drawing/2014/main" id="{6BD9A75E-9C15-3D7E-E108-FA25C7711EDC}"/>
              </a:ext>
            </a:extLst>
          </p:cNvPr>
          <p:cNvPicPr>
            <a:picLocks noChangeAspect="1"/>
          </p:cNvPicPr>
          <p:nvPr/>
        </p:nvPicPr>
        <p:blipFill>
          <a:blip r:embed="rId7"/>
          <a:srcRect/>
          <a:stretch/>
        </p:blipFill>
        <p:spPr>
          <a:xfrm>
            <a:off x="7354913" y="5393688"/>
            <a:ext cx="344006" cy="344006"/>
          </a:xfrm>
          <a:prstGeom prst="rect">
            <a:avLst/>
          </a:prstGeom>
        </p:spPr>
      </p:pic>
      <p:sp>
        <p:nvSpPr>
          <p:cNvPr id="2" name="TextBox 1">
            <a:extLst>
              <a:ext uri="{FF2B5EF4-FFF2-40B4-BE49-F238E27FC236}">
                <a16:creationId xmlns:a16="http://schemas.microsoft.com/office/drawing/2014/main" id="{79110494-5A63-9DFC-58D8-C8C085240EA5}"/>
              </a:ext>
            </a:extLst>
          </p:cNvPr>
          <p:cNvSpPr txBox="1"/>
          <p:nvPr/>
        </p:nvSpPr>
        <p:spPr>
          <a:xfrm>
            <a:off x="8254635" y="6325161"/>
            <a:ext cx="3937365" cy="578620"/>
          </a:xfrm>
          <a:prstGeom prst="rect">
            <a:avLst/>
          </a:prstGeom>
          <a:solidFill>
            <a:schemeClr val="bg1"/>
          </a:solidFill>
        </p:spPr>
        <p:txBody>
          <a:bodyPr wrap="square">
            <a:spAutoFit/>
          </a:bodyPr>
          <a:lstStyle/>
          <a:p>
            <a:r>
              <a:rPr lang="en-CA" sz="790" b="0" i="1" strike="noStrike" dirty="0">
                <a:solidFill>
                  <a:schemeClr val="tx1">
                    <a:lumMod val="75000"/>
                  </a:schemeClr>
                </a:solidFill>
                <a:effectLst/>
                <a:latin typeface="Roboto" panose="020F0502020204030204" pitchFamily="34" charset="0"/>
              </a:rPr>
              <a:t>© 2023 McMaster University. </a:t>
            </a:r>
            <a:r>
              <a:rPr lang="en-CA" sz="790" b="0" i="1" strike="noStrike" dirty="0" err="1">
                <a:solidFill>
                  <a:schemeClr val="tx1">
                    <a:lumMod val="75000"/>
                  </a:schemeClr>
                </a:solidFill>
                <a:effectLst/>
                <a:latin typeface="Roboto" panose="020F0502020204030204" pitchFamily="34" charset="0"/>
              </a:rPr>
              <a:t>Todos</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los</a:t>
            </a:r>
            <a:r>
              <a:rPr lang="en-CA" sz="790" b="0" i="1" strike="noStrike" dirty="0">
                <a:solidFill>
                  <a:schemeClr val="tx1">
                    <a:lumMod val="75000"/>
                  </a:schemeClr>
                </a:solidFill>
                <a:effectLst/>
                <a:latin typeface="Roboto" panose="020F0502020204030204" pitchFamily="34" charset="0"/>
              </a:rPr>
              <a:t> derechos </a:t>
            </a:r>
            <a:r>
              <a:rPr lang="en-CA" sz="790" b="0" i="1" strike="noStrike" dirty="0" err="1">
                <a:solidFill>
                  <a:schemeClr val="tx1">
                    <a:lumMod val="75000"/>
                  </a:schemeClr>
                </a:solidFill>
                <a:effectLst/>
                <a:latin typeface="Roboto" panose="020F0502020204030204" pitchFamily="34" charset="0"/>
              </a:rPr>
              <a:t>reservados</a:t>
            </a:r>
            <a:r>
              <a:rPr lang="en-CA" sz="790" b="0" i="1" strike="noStrike" dirty="0">
                <a:solidFill>
                  <a:schemeClr val="tx1">
                    <a:lumMod val="75000"/>
                  </a:schemeClr>
                </a:solidFill>
                <a:effectLst/>
                <a:latin typeface="Roboto" panose="020F0502020204030204" pitchFamily="34" charset="0"/>
              </a:rPr>
              <a:t>. Este </a:t>
            </a:r>
            <a:r>
              <a:rPr lang="en-CA" sz="790" b="0" i="1" strike="noStrike" dirty="0" err="1">
                <a:solidFill>
                  <a:schemeClr val="tx1">
                    <a:lumMod val="75000"/>
                  </a:schemeClr>
                </a:solidFill>
                <a:effectLst/>
                <a:latin typeface="Roboto" panose="020F0502020204030204" pitchFamily="34" charset="0"/>
              </a:rPr>
              <a:t>trabajo</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esta</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licenciado</a:t>
            </a:r>
            <a:r>
              <a:rPr lang="en-CA" sz="790" b="0" i="1" strike="noStrike" dirty="0">
                <a:solidFill>
                  <a:schemeClr val="tx1">
                    <a:lumMod val="75000"/>
                  </a:schemeClr>
                </a:solidFill>
                <a:effectLst/>
                <a:latin typeface="Roboto" panose="020F0502020204030204" pitchFamily="34" charset="0"/>
              </a:rPr>
              <a:t> bajo la </a:t>
            </a:r>
            <a:r>
              <a:rPr lang="en-CA" sz="790" b="0" i="1" strike="noStrike" dirty="0" err="1">
                <a:solidFill>
                  <a:schemeClr val="tx1">
                    <a:lumMod val="75000"/>
                  </a:schemeClr>
                </a:solidFill>
                <a:effectLst/>
                <a:latin typeface="Roboto" panose="020F0502020204030204" pitchFamily="34" charset="0"/>
              </a:rPr>
              <a:t>licencia</a:t>
            </a:r>
            <a:r>
              <a:rPr lang="en-CA" sz="790" b="0" i="1" strike="noStrike" dirty="0">
                <a:solidFill>
                  <a:schemeClr val="tx1">
                    <a:lumMod val="75000"/>
                  </a:schemeClr>
                </a:solidFill>
                <a:effectLst/>
                <a:latin typeface="Roboto" panose="020F0502020204030204" pitchFamily="34" charset="0"/>
              </a:rPr>
              <a:t> Creative Commons Attribution- </a:t>
            </a:r>
            <a:r>
              <a:rPr lang="en-CA" sz="790" b="0" i="1" strike="noStrike" dirty="0" err="1">
                <a:solidFill>
                  <a:schemeClr val="tx1">
                    <a:lumMod val="75000"/>
                  </a:schemeClr>
                </a:solidFill>
                <a:effectLst/>
                <a:latin typeface="Roboto" panose="020F0502020204030204" pitchFamily="34" charset="0"/>
              </a:rPr>
              <a:t>NonCommercial-ShareAlike</a:t>
            </a:r>
            <a:r>
              <a:rPr lang="en-CA" sz="790" b="0" i="1" strike="noStrike" dirty="0">
                <a:solidFill>
                  <a:schemeClr val="tx1">
                    <a:lumMod val="75000"/>
                  </a:schemeClr>
                </a:solidFill>
                <a:effectLst/>
                <a:latin typeface="Roboto" panose="020F0502020204030204" pitchFamily="34" charset="0"/>
              </a:rPr>
              <a:t> 4.0 International License.. </a:t>
            </a:r>
          </a:p>
          <a:p>
            <a:endParaRPr lang="en-US" sz="790" i="1" dirty="0">
              <a:solidFill>
                <a:schemeClr val="tx1">
                  <a:lumMod val="75000"/>
                </a:schemeClr>
              </a:solidFill>
            </a:endParaRPr>
          </a:p>
        </p:txBody>
      </p:sp>
    </p:spTree>
    <p:extLst>
      <p:ext uri="{BB962C8B-B14F-4D97-AF65-F5344CB8AC3E}">
        <p14:creationId xmlns:p14="http://schemas.microsoft.com/office/powerpoint/2010/main" val="2905631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E472618-B2C5-5D32-BD9C-C6705687C3E7}"/>
              </a:ext>
            </a:extLst>
          </p:cNvPr>
          <p:cNvSpPr txBox="1"/>
          <p:nvPr/>
        </p:nvSpPr>
        <p:spPr>
          <a:xfrm>
            <a:off x="8140891" y="1034309"/>
            <a:ext cx="4051109" cy="253916"/>
          </a:xfrm>
          <a:prstGeom prst="rect">
            <a:avLst/>
          </a:prstGeom>
          <a:noFill/>
        </p:spPr>
        <p:txBody>
          <a:bodyPr wrap="none" rtlCol="0">
            <a:spAutoFit/>
          </a:bodyPr>
          <a:lstStyle/>
          <a:p>
            <a:r>
              <a:rPr lang="es-CO" sz="1050" i="1" dirty="0">
                <a:solidFill>
                  <a:srgbClr val="254776"/>
                </a:solidFill>
              </a:rPr>
              <a:t>Nota: La versión complete está disponible en Actualización 2023</a:t>
            </a:r>
          </a:p>
        </p:txBody>
      </p:sp>
      <p:sp>
        <p:nvSpPr>
          <p:cNvPr id="8" name="Title 14">
            <a:extLst>
              <a:ext uri="{FF2B5EF4-FFF2-40B4-BE49-F238E27FC236}">
                <a16:creationId xmlns:a16="http://schemas.microsoft.com/office/drawing/2014/main" id="{EF84735D-4D64-BD03-B0EF-1409D1A19C9F}"/>
              </a:ext>
            </a:extLst>
          </p:cNvPr>
          <p:cNvSpPr>
            <a:spLocks noGrp="1"/>
          </p:cNvSpPr>
          <p:nvPr>
            <p:ph type="title"/>
          </p:nvPr>
        </p:nvSpPr>
        <p:spPr>
          <a:xfrm>
            <a:off x="266219" y="391002"/>
            <a:ext cx="8324326" cy="772930"/>
          </a:xfrm>
        </p:spPr>
        <p:txBody>
          <a:bodyPr>
            <a:noAutofit/>
          </a:bodyPr>
          <a:lstStyle/>
          <a:p>
            <a:pPr defTabSz="914400" hangingPunct="0">
              <a:spcBef>
                <a:spcPts val="0"/>
              </a:spcBef>
              <a:defRPr/>
            </a:pPr>
            <a:r>
              <a:rPr kumimoji="0" lang="en-CA" sz="2000" b="1" i="0" u="none" strike="noStrike" kern="0" cap="none" spc="0" normalizeH="0" baseline="0" noProof="0" dirty="0">
                <a:ln>
                  <a:noFill/>
                </a:ln>
                <a:solidFill>
                  <a:srgbClr val="234776"/>
                </a:solidFill>
                <a:effectLst/>
                <a:uLnTx/>
                <a:uFillTx/>
                <a:latin typeface="Arial"/>
                <a:cs typeface="Arial" panose="020B0604020202020204" pitchFamily="34" charset="0"/>
                <a:sym typeface="Arial"/>
              </a:rPr>
              <a:t>0.1</a:t>
            </a:r>
            <a:r>
              <a:rPr kumimoji="0" lang="en-CA" sz="2000" i="0" u="none"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kumimoji="0" lang="en-CA" sz="1600" i="0" u="none" strike="noStrike" kern="0" cap="none" spc="0" normalizeH="0" baseline="0" noProof="0" dirty="0">
                <a:ln>
                  <a:noFill/>
                </a:ln>
                <a:solidFill>
                  <a:srgbClr val="234776"/>
                </a:solidFill>
                <a:effectLst/>
                <a:uLnTx/>
                <a:uFillTx/>
                <a:latin typeface="Arial"/>
                <a:cs typeface="Arial" panose="020B0604020202020204" pitchFamily="34" charset="0"/>
                <a:sym typeface="Arial"/>
              </a:rPr>
              <a:t>(</a:t>
            </a:r>
            <a:r>
              <a:rPr kumimoji="0" lang="es-CO" sz="1600" i="0" u="none" strike="noStrike" kern="0" cap="none" spc="0" normalizeH="0" baseline="0" dirty="0">
                <a:ln>
                  <a:noFill/>
                </a:ln>
                <a:solidFill>
                  <a:srgbClr val="234776"/>
                </a:solidFill>
                <a:effectLst/>
                <a:uLnTx/>
                <a:uFillTx/>
                <a:latin typeface="Arial"/>
                <a:cs typeface="Arial" panose="020B0604020202020204" pitchFamily="34" charset="0"/>
                <a:sym typeface="Arial"/>
              </a:rPr>
              <a:t>continuación</a:t>
            </a:r>
            <a:r>
              <a:rPr kumimoji="0" lang="en-CA" sz="1600" i="0" u="none"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kumimoji="0" lang="en-CA" sz="2000" i="0" u="none" strike="noStrike" kern="0" cap="none" spc="0" normalizeH="0" baseline="0" noProof="0" dirty="0">
                <a:ln>
                  <a:noFill/>
                </a:ln>
                <a:solidFill>
                  <a:srgbClr val="234776"/>
                </a:solidFill>
                <a:effectLst/>
                <a:uLnTx/>
                <a:uFillTx/>
                <a:latin typeface="Arial"/>
                <a:cs typeface="Arial" panose="020B0604020202020204" pitchFamily="34" charset="0"/>
                <a:sym typeface="Arial"/>
              </a:rPr>
              <a:t>Responder a las </a:t>
            </a:r>
            <a:r>
              <a:rPr kumimoji="0" lang="es-CO" sz="2000" i="0" u="none" strike="noStrike" kern="0" cap="none" spc="0" normalizeH="0" baseline="0" noProof="0" dirty="0">
                <a:ln>
                  <a:noFill/>
                </a:ln>
                <a:solidFill>
                  <a:srgbClr val="234776"/>
                </a:solidFill>
                <a:effectLst/>
                <a:uLnTx/>
                <a:uFillTx/>
                <a:latin typeface="Arial"/>
                <a:cs typeface="Arial" panose="020B0604020202020204" pitchFamily="34" charset="0"/>
                <a:sym typeface="Arial"/>
              </a:rPr>
              <a:t>preguntas de los tomadores de decisiones con la combinación adecuada de formas de evidencia</a:t>
            </a:r>
            <a:r>
              <a:rPr kumimoji="0" lang="es-CO" sz="1800" i="0" u="none" strike="noStrike" kern="0" cap="none" spc="0" normalizeH="0" baseline="0" noProof="0" dirty="0">
                <a:ln>
                  <a:noFill/>
                </a:ln>
                <a:solidFill>
                  <a:srgbClr val="0F447C"/>
                </a:solidFill>
                <a:effectLst/>
                <a:uLnTx/>
                <a:uFillTx/>
                <a:latin typeface="Arial" panose="020B0604020202020204" pitchFamily="34" charset="0"/>
                <a:cs typeface="Arial" panose="020B0604020202020204" pitchFamily="34" charset="0"/>
                <a:sym typeface="Arial"/>
              </a:rPr>
              <a:t> </a:t>
            </a:r>
            <a:r>
              <a:rPr lang="es-CO" sz="300" dirty="0">
                <a:solidFill>
                  <a:srgbClr val="0F447C"/>
                </a:solidFill>
                <a:latin typeface="Arial" panose="020B0604020202020204" pitchFamily="34" charset="0"/>
                <a:cs typeface="Arial" panose="020B0604020202020204" pitchFamily="34" charset="0"/>
              </a:rPr>
              <a:t>  </a:t>
            </a:r>
            <a:br>
              <a:rPr lang="en-CA" sz="300" dirty="0">
                <a:solidFill>
                  <a:srgbClr val="0F447C"/>
                </a:solidFill>
                <a:latin typeface="Arial" panose="020B0604020202020204" pitchFamily="34" charset="0"/>
                <a:cs typeface="Arial" panose="020B0604020202020204" pitchFamily="34" charset="0"/>
              </a:rPr>
            </a:br>
            <a:r>
              <a:rPr lang="en-US" sz="1200" b="1" dirty="0">
                <a:solidFill>
                  <a:srgbClr val="0F447C"/>
                </a:solidFill>
                <a:latin typeface="Arial" panose="020B0604020202020204" pitchFamily="34" charset="0"/>
                <a:cs typeface="Arial" panose="020B0604020202020204" pitchFamily="34" charset="0"/>
              </a:rPr>
              <a:t>(y </a:t>
            </a:r>
            <a:r>
              <a:rPr lang="es-CO" sz="1200" b="1" dirty="0">
                <a:solidFill>
                  <a:srgbClr val="0F447C"/>
                </a:solidFill>
                <a:latin typeface="Arial" panose="020B0604020202020204" pitchFamily="34" charset="0"/>
                <a:cs typeface="Arial" panose="020B0604020202020204" pitchFamily="34" charset="0"/>
              </a:rPr>
              <a:t>hacer que las formas de evidencia local correspondan al paso adecuado en el proceso de toma de decisiones</a:t>
            </a:r>
            <a:r>
              <a:rPr lang="en-US" sz="1200" b="1" dirty="0">
                <a:solidFill>
                  <a:srgbClr val="0F447C"/>
                </a:solidFill>
                <a:latin typeface="Arial" panose="020B0604020202020204" pitchFamily="34" charset="0"/>
                <a:cs typeface="Arial" panose="020B0604020202020204" pitchFamily="34" charset="0"/>
              </a:rPr>
              <a:t>)</a:t>
            </a:r>
            <a:br>
              <a:rPr lang="en-CA" dirty="0">
                <a:solidFill>
                  <a:srgbClr val="0F447C"/>
                </a:solidFill>
                <a:latin typeface="Arial" panose="020B0604020202020204" pitchFamily="34" charset="0"/>
                <a:cs typeface="Arial" panose="020B0604020202020204" pitchFamily="34" charset="0"/>
              </a:rPr>
            </a:br>
            <a:endParaRPr kumimoji="0" lang="en-US" i="0" u="none" strike="noStrike" kern="0" cap="none" spc="0" normalizeH="0" baseline="0" noProof="0" dirty="0">
              <a:ln>
                <a:noFill/>
              </a:ln>
              <a:solidFill>
                <a:srgbClr val="234776"/>
              </a:solidFill>
              <a:effectLst/>
              <a:uLnTx/>
              <a:uFillTx/>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endParaRPr>
          </a:p>
        </p:txBody>
      </p:sp>
      <p:graphicFrame>
        <p:nvGraphicFramePr>
          <p:cNvPr id="49" name="Table 48">
            <a:extLst>
              <a:ext uri="{FF2B5EF4-FFF2-40B4-BE49-F238E27FC236}">
                <a16:creationId xmlns:a16="http://schemas.microsoft.com/office/drawing/2014/main" id="{2FF92C60-7DCE-03DE-8561-7F734D2C4171}"/>
              </a:ext>
            </a:extLst>
          </p:cNvPr>
          <p:cNvGraphicFramePr>
            <a:graphicFrameLocks noGrp="1"/>
          </p:cNvGraphicFramePr>
          <p:nvPr>
            <p:extLst>
              <p:ext uri="{D42A27DB-BD31-4B8C-83A1-F6EECF244321}">
                <p14:modId xmlns:p14="http://schemas.microsoft.com/office/powerpoint/2010/main" val="1340787790"/>
              </p:ext>
            </p:extLst>
          </p:nvPr>
        </p:nvGraphicFramePr>
        <p:xfrm>
          <a:off x="744053" y="1672262"/>
          <a:ext cx="10703893" cy="2015792"/>
        </p:xfrm>
        <a:graphic>
          <a:graphicData uri="http://schemas.openxmlformats.org/drawingml/2006/table">
            <a:tbl>
              <a:tblPr firstRow="1" firstCol="1" bandRow="1"/>
              <a:tblGrid>
                <a:gridCol w="1621458">
                  <a:extLst>
                    <a:ext uri="{9D8B030D-6E8A-4147-A177-3AD203B41FA5}">
                      <a16:colId xmlns:a16="http://schemas.microsoft.com/office/drawing/2014/main" val="2438151703"/>
                    </a:ext>
                  </a:extLst>
                </a:gridCol>
                <a:gridCol w="951699">
                  <a:extLst>
                    <a:ext uri="{9D8B030D-6E8A-4147-A177-3AD203B41FA5}">
                      <a16:colId xmlns:a16="http://schemas.microsoft.com/office/drawing/2014/main" val="1941796730"/>
                    </a:ext>
                  </a:extLst>
                </a:gridCol>
                <a:gridCol w="344114">
                  <a:extLst>
                    <a:ext uri="{9D8B030D-6E8A-4147-A177-3AD203B41FA5}">
                      <a16:colId xmlns:a16="http://schemas.microsoft.com/office/drawing/2014/main" val="4159614164"/>
                    </a:ext>
                  </a:extLst>
                </a:gridCol>
                <a:gridCol w="1685143">
                  <a:extLst>
                    <a:ext uri="{9D8B030D-6E8A-4147-A177-3AD203B41FA5}">
                      <a16:colId xmlns:a16="http://schemas.microsoft.com/office/drawing/2014/main" val="3417789404"/>
                    </a:ext>
                  </a:extLst>
                </a:gridCol>
                <a:gridCol w="6101479">
                  <a:extLst>
                    <a:ext uri="{9D8B030D-6E8A-4147-A177-3AD203B41FA5}">
                      <a16:colId xmlns:a16="http://schemas.microsoft.com/office/drawing/2014/main" val="4259270599"/>
                    </a:ext>
                  </a:extLst>
                </a:gridCol>
              </a:tblGrid>
              <a:tr h="218695">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254776"/>
                          </a:solidFill>
                          <a:latin typeface="Helvetica" pitchFamily="2" charset="0"/>
                        </a:rPr>
                        <a:t> </a:t>
                      </a:r>
                      <a:r>
                        <a:rPr lang="es-CO" sz="1400" noProof="0" dirty="0">
                          <a:solidFill>
                            <a:srgbClr val="254776"/>
                          </a:solidFill>
                          <a:latin typeface="Helvetica" pitchFamily="2" charset="0"/>
                        </a:rPr>
                        <a:t>Punto estratégico</a:t>
                      </a:r>
                    </a:p>
                  </a:txBody>
                  <a:tcPr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rgbClr val="DADFE2"/>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500" dirty="0">
                        <a:solidFill>
                          <a:srgbClr val="254776"/>
                        </a:solidFill>
                        <a:latin typeface="Helvetica" pitchFamily="2" charset="0"/>
                      </a:endParaRPr>
                    </a:p>
                  </a:txBody>
                  <a:tcPr marL="24669" marR="24669" marT="0" marB="0" anchor="ctr">
                    <a:lnL w="12700" cap="flat" cmpd="sng" algn="ctr">
                      <a:solidFill>
                        <a:srgbClr val="C3C7CD"/>
                      </a:solidFill>
                      <a:prstDash val="solid"/>
                      <a:round/>
                      <a:headEnd type="none" w="med" len="med"/>
                      <a:tailEnd type="none" w="med" len="med"/>
                    </a:lnL>
                    <a:lnR w="12700" cap="flat" cmpd="sng" algn="ctr">
                      <a:solidFill>
                        <a:srgbClr val="99CC66"/>
                      </a:solidFill>
                      <a:prstDash val="solid"/>
                      <a:round/>
                      <a:headEnd type="none" w="med" len="med"/>
                      <a:tailEnd type="none" w="med" len="med"/>
                    </a:lnR>
                    <a:lnT w="12700" cap="flat" cmpd="sng" algn="ctr">
                      <a:solidFill>
                        <a:srgbClr val="99CC66"/>
                      </a:solidFill>
                      <a:prstDash val="solid"/>
                      <a:round/>
                      <a:headEnd type="none" w="med" len="med"/>
                      <a:tailEnd type="none" w="med" len="med"/>
                    </a:lnT>
                    <a:lnB w="12700" cap="flat" cmpd="sng" algn="ctr">
                      <a:solidFill>
                        <a:srgbClr val="99CC66"/>
                      </a:solidFill>
                      <a:prstDash val="solid"/>
                      <a:round/>
                      <a:headEnd type="none" w="med" len="med"/>
                      <a:tailEnd type="none" w="med" len="med"/>
                    </a:lnB>
                    <a:lnTlToBr w="12700" cmpd="sng">
                      <a:noFill/>
                      <a:prstDash val="solid"/>
                    </a:lnTlToBr>
                    <a:lnBlToTr w="12700" cmpd="sng">
                      <a:noFill/>
                      <a:prstDash val="solid"/>
                    </a:lnBlToTr>
                    <a:solidFill>
                      <a:srgbClr val="CCE5B2"/>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254776"/>
                          </a:solidFill>
                          <a:latin typeface="Helvetica" pitchFamily="2" charset="0"/>
                        </a:rPr>
                        <a:t> </a:t>
                      </a:r>
                      <a:r>
                        <a:rPr lang="es-CO" sz="1400" noProof="0" dirty="0">
                          <a:solidFill>
                            <a:srgbClr val="254776"/>
                          </a:solidFill>
                          <a:latin typeface="Helvetica" pitchFamily="2" charset="0"/>
                        </a:rPr>
                        <a:t>Formas de evidencia</a:t>
                      </a:r>
                    </a:p>
                  </a:txBody>
                  <a:tcPr marL="24669" marR="24669" marT="0" marB="0"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rgbClr val="DADFE2"/>
                    </a:solidFill>
                  </a:tcPr>
                </a:tc>
                <a:tc hMerge="1">
                  <a:txBody>
                    <a:bodyPr/>
                    <a:lstStyle/>
                    <a:p>
                      <a:endParaRPr 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400" b="0" i="0" dirty="0">
                          <a:solidFill>
                            <a:srgbClr val="254776"/>
                          </a:solidFill>
                          <a:effectLst/>
                          <a:latin typeface="Arial" panose="020B0604020202020204" pitchFamily="34" charset="0"/>
                          <a:cs typeface="Arial" panose="020B0604020202020204" pitchFamily="34" charset="0"/>
                        </a:rPr>
                        <a:t> </a:t>
                      </a:r>
                      <a:r>
                        <a:rPr lang="es-CO" sz="1400" b="0" i="0" noProof="0" dirty="0">
                          <a:solidFill>
                            <a:srgbClr val="254776"/>
                          </a:solidFill>
                          <a:effectLst/>
                          <a:latin typeface="Arial" panose="020B0604020202020204" pitchFamily="34" charset="0"/>
                          <a:cs typeface="Arial" panose="020B0604020202020204" pitchFamily="34" charset="0"/>
                        </a:rPr>
                        <a:t>Pasos donde agrega mayor valor</a:t>
                      </a:r>
                      <a:endParaRPr lang="es-CO" sz="1400" noProof="0" dirty="0">
                        <a:solidFill>
                          <a:srgbClr val="254776"/>
                        </a:solidFill>
                        <a:latin typeface="Helvetica" pitchFamily="2" charset="0"/>
                      </a:endParaRPr>
                    </a:p>
                  </a:txBody>
                  <a:tcPr marL="24669" marR="24669" marT="0" marB="0"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rgbClr val="DADFE2"/>
                    </a:solidFill>
                  </a:tcPr>
                </a:tc>
                <a:extLst>
                  <a:ext uri="{0D108BD9-81ED-4DB2-BD59-A6C34878D82A}">
                    <a16:rowId xmlns:a16="http://schemas.microsoft.com/office/drawing/2014/main" val="1033804439"/>
                  </a:ext>
                </a:extLst>
              </a:tr>
              <a:tr h="322973">
                <a:tc rowSpan="5">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s-CO" sz="1200" b="0" i="0" u="none" strike="noStrike" cap="none" spc="0" baseline="0" noProof="0" dirty="0">
                          <a:solidFill>
                            <a:srgbClr val="254776"/>
                          </a:solidFill>
                          <a:effectLst/>
                          <a:uFillTx/>
                          <a:latin typeface="Helvetica" panose="020B0604020202020204" pitchFamily="34" charset="0"/>
                          <a:ea typeface="+mn-ea"/>
                          <a:cs typeface="Helvetica" panose="020B0604020202020204" pitchFamily="34" charset="0"/>
                          <a:sym typeface="Arial"/>
                        </a:rPr>
                        <a:t>Evidencia local</a:t>
                      </a:r>
                    </a:p>
                  </a:txBody>
                  <a:tcPr anchor="ctr">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rgbClr val="DADFE2">
                        <a:alpha val="50000"/>
                      </a:srgbClr>
                    </a:solidFill>
                  </a:tcPr>
                </a:tc>
                <a:tc rowSpan="5">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CA" sz="1300" b="0" i="0" u="none" strike="noStrike" cap="none" spc="0" baseline="0" dirty="0">
                        <a:solidFill>
                          <a:srgbClr val="254776"/>
                        </a:solidFill>
                        <a:effectLst/>
                        <a:uFillTx/>
                        <a:latin typeface="+mn-lt"/>
                        <a:ea typeface="+mn-ea"/>
                        <a:cs typeface="+mn-cs"/>
                        <a:sym typeface="Arial"/>
                      </a:endParaRPr>
                    </a:p>
                  </a:txBody>
                  <a:tcPr marL="26617" marR="26617" marT="0" marB="0"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rgbClr val="DADFE2">
                        <a:alpha val="50000"/>
                      </a:srgbClr>
                    </a:solidFill>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endParaRPr lang="en-CA" sz="1000" b="0" dirty="0">
                        <a:solidFill>
                          <a:srgbClr val="254776"/>
                        </a:solidFill>
                        <a:effectLst/>
                        <a:latin typeface="Arial" panose="020B0604020202020204" pitchFamily="34" charset="0"/>
                        <a:cs typeface="Arial" panose="020B0604020202020204" pitchFamily="34" charset="0"/>
                      </a:endParaRPr>
                    </a:p>
                  </a:txBody>
                  <a:tcPr marL="26617" marR="26617" marT="0" marB="0">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s-CO" sz="1100" b="0" noProof="0">
                          <a:solidFill>
                            <a:srgbClr val="254776"/>
                          </a:solidFill>
                          <a:effectLst/>
                          <a:latin typeface="Arial" panose="020B0604020202020204" pitchFamily="34" charset="0"/>
                          <a:cs typeface="Arial" panose="020B0604020202020204" pitchFamily="34" charset="0"/>
                        </a:rPr>
                        <a:t>Analítica de datos</a:t>
                      </a:r>
                      <a:endParaRPr lang="es-CO" sz="1000" b="0" noProof="0">
                        <a:solidFill>
                          <a:srgbClr val="254776"/>
                        </a:solidFill>
                        <a:effectLst/>
                        <a:latin typeface="Arial" panose="020B0604020202020204" pitchFamily="34" charset="0"/>
                        <a:cs typeface="Arial" panose="020B0604020202020204" pitchFamily="34" charset="0"/>
                      </a:endParaRPr>
                    </a:p>
                  </a:txBody>
                  <a:tcPr marL="26617" marR="26617" marT="0" marB="0"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endParaRPr lang="en-CA" sz="1000" b="0" dirty="0">
                        <a:solidFill>
                          <a:srgbClr val="254776"/>
                        </a:solidFill>
                        <a:effectLst/>
                        <a:latin typeface="Arial" panose="020B0604020202020204" pitchFamily="34" charset="0"/>
                        <a:cs typeface="Arial" panose="020B0604020202020204" pitchFamily="34" charset="0"/>
                      </a:endParaRPr>
                    </a:p>
                  </a:txBody>
                  <a:tcPr marL="26617" marR="26617" marT="0" marB="0">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34133599"/>
                  </a:ext>
                </a:extLst>
              </a:tr>
              <a:tr h="322973">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400" b="0" i="0" u="none" strike="noStrike" cap="none" spc="0" baseline="0" dirty="0">
                        <a:solidFill>
                          <a:srgbClr val="254776"/>
                        </a:solidFill>
                        <a:effectLst/>
                        <a:uFillTx/>
                        <a:latin typeface="+mn-lt"/>
                        <a:ea typeface="+mn-ea"/>
                        <a:cs typeface="+mn-cs"/>
                        <a:sym typeface="Arial"/>
                      </a:endParaRPr>
                    </a:p>
                  </a:txBody>
                  <a:tcPr marL="26617" marR="26617" marT="0" marB="0">
                    <a:lnL w="12700" cap="flat" cmpd="sng" algn="ctr">
                      <a:solidFill>
                        <a:srgbClr val="99CC66"/>
                      </a:solidFill>
                      <a:prstDash val="solid"/>
                      <a:round/>
                      <a:headEnd type="none" w="med" len="med"/>
                      <a:tailEnd type="none" w="med" len="med"/>
                    </a:lnL>
                    <a:lnR w="12700" cap="flat" cmpd="sng" algn="ctr">
                      <a:solidFill>
                        <a:srgbClr val="99CC66"/>
                      </a:solidFill>
                      <a:prstDash val="solid"/>
                      <a:round/>
                      <a:headEnd type="none" w="med" len="med"/>
                      <a:tailEnd type="none" w="med" len="med"/>
                    </a:lnR>
                    <a:lnT w="12700" cap="flat" cmpd="sng" algn="ctr">
                      <a:solidFill>
                        <a:srgbClr val="99CC66"/>
                      </a:solidFill>
                      <a:prstDash val="solid"/>
                      <a:round/>
                      <a:headEnd type="none" w="med" len="med"/>
                      <a:tailEnd type="none" w="med" len="med"/>
                    </a:lnT>
                    <a:lnB w="12700" cap="flat" cmpd="sng" algn="ctr">
                      <a:solidFill>
                        <a:srgbClr val="99CC66"/>
                      </a:solidFill>
                      <a:prstDash val="solid"/>
                      <a:round/>
                      <a:headEnd type="none" w="med" len="med"/>
                      <a:tailEnd type="none" w="med" len="med"/>
                    </a:lnB>
                    <a:lnTlToBr w="12700" cmpd="sng">
                      <a:noFill/>
                      <a:prstDash val="solid"/>
                    </a:lnTlToBr>
                    <a:lnBlToTr w="12700" cmpd="sng">
                      <a:noFill/>
                      <a:prstDash val="solid"/>
                    </a:lnBlToTr>
                    <a:solidFill>
                      <a:srgbClr val="CCE5B2">
                        <a:alpha val="50196"/>
                      </a:srgbClr>
                    </a:solidFill>
                  </a:tcPr>
                </a:tc>
                <a:tc vMerge="1">
                  <a:txBody>
                    <a:bodyPr/>
                    <a:lstStyle/>
                    <a:p>
                      <a:endParaRPr lang="en-US"/>
                    </a:p>
                  </a:txBody>
                  <a:tcPr/>
                </a:tc>
                <a:tc>
                  <a:txBody>
                    <a:bodyPr/>
                    <a:lstStyle/>
                    <a:p>
                      <a:pPr algn="l"/>
                      <a:endParaRPr lang="en-CA" sz="1000" b="0" dirty="0">
                        <a:solidFill>
                          <a:srgbClr val="254776"/>
                        </a:solidFill>
                        <a:effectLst/>
                        <a:latin typeface="+mj-lt"/>
                        <a:ea typeface="Times New Roman" panose="02020603050405020304" pitchFamily="18" charset="0"/>
                        <a:cs typeface="Times New Roman" panose="02020603050405020304" pitchFamily="18" charset="0"/>
                      </a:endParaRPr>
                    </a:p>
                  </a:txBody>
                  <a:tcPr marL="26617" marR="26617" marT="0" marB="0">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s-CO" sz="1100" b="0" noProof="0">
                          <a:solidFill>
                            <a:srgbClr val="254776"/>
                          </a:solidFill>
                          <a:effectLst/>
                          <a:latin typeface="Arial" panose="020B0604020202020204" pitchFamily="34" charset="0"/>
                          <a:cs typeface="Arial" panose="020B0604020202020204" pitchFamily="34" charset="0"/>
                        </a:rPr>
                        <a:t>Modelamiento</a:t>
                      </a:r>
                      <a:endParaRPr lang="es-CO" sz="1000" b="0" noProof="0">
                        <a:solidFill>
                          <a:srgbClr val="254776"/>
                        </a:solidFill>
                        <a:effectLst/>
                        <a:latin typeface="+mj-lt"/>
                        <a:ea typeface="Times New Roman" panose="02020603050405020304" pitchFamily="18" charset="0"/>
                        <a:cs typeface="Times New Roman" panose="02020603050405020304" pitchFamily="18" charset="0"/>
                      </a:endParaRPr>
                    </a:p>
                  </a:txBody>
                  <a:tcPr marL="26617" marR="26617" marT="0" marB="0"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CA" sz="1000" b="0" dirty="0">
                        <a:solidFill>
                          <a:srgbClr val="254776"/>
                        </a:solidFill>
                        <a:effectLst/>
                        <a:latin typeface="+mj-lt"/>
                        <a:ea typeface="Times New Roman" panose="02020603050405020304" pitchFamily="18" charset="0"/>
                        <a:cs typeface="Times New Roman" panose="02020603050405020304" pitchFamily="18" charset="0"/>
                      </a:endParaRPr>
                    </a:p>
                  </a:txBody>
                  <a:tcPr marL="26617" marR="26617" marT="0" marB="0">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1223415"/>
                  </a:ext>
                </a:extLst>
              </a:tr>
              <a:tr h="322973">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400" b="0" i="0" u="none" strike="noStrike" cap="none" spc="0" baseline="0" dirty="0">
                        <a:solidFill>
                          <a:srgbClr val="254776"/>
                        </a:solidFill>
                        <a:effectLst/>
                        <a:uFillTx/>
                        <a:latin typeface="+mn-lt"/>
                        <a:ea typeface="+mn-ea"/>
                        <a:cs typeface="+mn-cs"/>
                        <a:sym typeface="Arial"/>
                      </a:endParaRPr>
                    </a:p>
                  </a:txBody>
                  <a:tcPr marL="26617" marR="26617" marT="0" marB="0">
                    <a:lnL w="12700" cap="flat" cmpd="sng" algn="ctr">
                      <a:solidFill>
                        <a:srgbClr val="99CC66"/>
                      </a:solidFill>
                      <a:prstDash val="solid"/>
                      <a:round/>
                      <a:headEnd type="none" w="med" len="med"/>
                      <a:tailEnd type="none" w="med" len="med"/>
                    </a:lnL>
                    <a:lnR w="12700" cap="flat" cmpd="sng" algn="ctr">
                      <a:solidFill>
                        <a:srgbClr val="99CC66"/>
                      </a:solidFill>
                      <a:prstDash val="solid"/>
                      <a:round/>
                      <a:headEnd type="none" w="med" len="med"/>
                      <a:tailEnd type="none" w="med" len="med"/>
                    </a:lnR>
                    <a:lnT w="12700" cap="flat" cmpd="sng" algn="ctr">
                      <a:solidFill>
                        <a:srgbClr val="99CC66"/>
                      </a:solidFill>
                      <a:prstDash val="solid"/>
                      <a:round/>
                      <a:headEnd type="none" w="med" len="med"/>
                      <a:tailEnd type="none" w="med" len="med"/>
                    </a:lnT>
                    <a:lnB w="12700" cap="flat" cmpd="sng" algn="ctr">
                      <a:solidFill>
                        <a:srgbClr val="99CC66"/>
                      </a:solidFill>
                      <a:prstDash val="solid"/>
                      <a:round/>
                      <a:headEnd type="none" w="med" len="med"/>
                      <a:tailEnd type="none" w="med" len="med"/>
                    </a:lnB>
                    <a:lnTlToBr w="12700" cmpd="sng">
                      <a:noFill/>
                      <a:prstDash val="solid"/>
                    </a:lnTlToBr>
                    <a:lnBlToTr w="12700" cmpd="sng">
                      <a:noFill/>
                      <a:prstDash val="solid"/>
                    </a:lnBlToTr>
                    <a:solidFill>
                      <a:srgbClr val="CCE5B2">
                        <a:alpha val="50196"/>
                      </a:srgbClr>
                    </a:solidFill>
                  </a:tcPr>
                </a:tc>
                <a:tc vMerge="1">
                  <a:txBody>
                    <a:bodyPr/>
                    <a:lstStyle/>
                    <a:p>
                      <a:endParaRPr lang="en-US"/>
                    </a:p>
                  </a:txBody>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endParaRPr lang="en-CA" sz="1000" b="0" dirty="0">
                        <a:solidFill>
                          <a:srgbClr val="254776"/>
                        </a:solidFill>
                        <a:effectLst/>
                        <a:latin typeface="Arial" panose="020B0604020202020204" pitchFamily="34" charset="0"/>
                        <a:cs typeface="Arial" panose="020B0604020202020204" pitchFamily="34" charset="0"/>
                      </a:endParaRPr>
                    </a:p>
                  </a:txBody>
                  <a:tcPr marL="26617" marR="26617" marT="0" marB="0">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s-CO" sz="1100" b="0" noProof="0" dirty="0">
                          <a:solidFill>
                            <a:srgbClr val="254776"/>
                          </a:solidFill>
                          <a:effectLst/>
                          <a:latin typeface="Arial" panose="020B0604020202020204" pitchFamily="34" charset="0"/>
                          <a:cs typeface="Arial" panose="020B0604020202020204" pitchFamily="34" charset="0"/>
                        </a:rPr>
                        <a:t>Evaluación</a:t>
                      </a:r>
                      <a:endParaRPr lang="es-CO" sz="1000" b="0" noProof="0" dirty="0">
                        <a:solidFill>
                          <a:srgbClr val="254776"/>
                        </a:solidFill>
                        <a:effectLst/>
                        <a:latin typeface="Arial" panose="020B0604020202020204" pitchFamily="34" charset="0"/>
                        <a:cs typeface="Arial" panose="020B0604020202020204" pitchFamily="34" charset="0"/>
                      </a:endParaRPr>
                    </a:p>
                  </a:txBody>
                  <a:tcPr marL="26617" marR="26617" marT="0" marB="0"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endParaRPr lang="en-CA" sz="1000" b="0" dirty="0">
                        <a:solidFill>
                          <a:srgbClr val="254776"/>
                        </a:solidFill>
                        <a:effectLst/>
                        <a:latin typeface="Arial" panose="020B0604020202020204" pitchFamily="34" charset="0"/>
                        <a:cs typeface="Arial" panose="020B0604020202020204" pitchFamily="34" charset="0"/>
                      </a:endParaRPr>
                    </a:p>
                  </a:txBody>
                  <a:tcPr marL="26617" marR="26617" marT="0" marB="0">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35886923"/>
                  </a:ext>
                </a:extLst>
              </a:tr>
              <a:tr h="322973">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400" b="0" i="0" u="none" strike="noStrike" cap="none" spc="0" baseline="0" dirty="0">
                        <a:solidFill>
                          <a:srgbClr val="254776"/>
                        </a:solidFill>
                        <a:effectLst/>
                        <a:uFillTx/>
                        <a:latin typeface="+mn-lt"/>
                        <a:ea typeface="+mn-ea"/>
                        <a:cs typeface="+mn-cs"/>
                        <a:sym typeface="Arial"/>
                      </a:endParaRPr>
                    </a:p>
                  </a:txBody>
                  <a:tcPr marL="26617" marR="26617" marT="0" marB="0">
                    <a:lnL w="12700" cap="flat" cmpd="sng" algn="ctr">
                      <a:solidFill>
                        <a:srgbClr val="99CC66"/>
                      </a:solidFill>
                      <a:prstDash val="solid"/>
                      <a:round/>
                      <a:headEnd type="none" w="med" len="med"/>
                      <a:tailEnd type="none" w="med" len="med"/>
                    </a:lnL>
                    <a:lnR w="12700" cap="flat" cmpd="sng" algn="ctr">
                      <a:solidFill>
                        <a:srgbClr val="99CC66"/>
                      </a:solidFill>
                      <a:prstDash val="solid"/>
                      <a:round/>
                      <a:headEnd type="none" w="med" len="med"/>
                      <a:tailEnd type="none" w="med" len="med"/>
                    </a:lnR>
                    <a:lnT w="12700" cap="flat" cmpd="sng" algn="ctr">
                      <a:solidFill>
                        <a:srgbClr val="99CC66"/>
                      </a:solidFill>
                      <a:prstDash val="solid"/>
                      <a:round/>
                      <a:headEnd type="none" w="med" len="med"/>
                      <a:tailEnd type="none" w="med" len="med"/>
                    </a:lnT>
                    <a:lnB w="12700" cap="flat" cmpd="sng" algn="ctr">
                      <a:solidFill>
                        <a:srgbClr val="99CC66"/>
                      </a:solidFill>
                      <a:prstDash val="solid"/>
                      <a:round/>
                      <a:headEnd type="none" w="med" len="med"/>
                      <a:tailEnd type="none" w="med" len="med"/>
                    </a:lnB>
                    <a:lnTlToBr w="12700" cmpd="sng">
                      <a:noFill/>
                      <a:prstDash val="solid"/>
                    </a:lnTlToBr>
                    <a:lnBlToTr w="12700" cmpd="sng">
                      <a:noFill/>
                      <a:prstDash val="solid"/>
                    </a:lnBlToTr>
                    <a:solidFill>
                      <a:srgbClr val="CCE5B2">
                        <a:alpha val="50196"/>
                      </a:srgbClr>
                    </a:solidFill>
                  </a:tcPr>
                </a:tc>
                <a:tc vMerge="1">
                  <a:txBody>
                    <a:bodyPr/>
                    <a:lstStyle/>
                    <a:p>
                      <a:endParaRPr lang="en-US"/>
                    </a:p>
                  </a:txBody>
                  <a:tcPr/>
                </a:tc>
                <a:tc>
                  <a:txBody>
                    <a:bodyPr/>
                    <a:lstStyle/>
                    <a:p>
                      <a:pPr algn="l"/>
                      <a:endParaRPr lang="en-CA" sz="1000" b="0" dirty="0">
                        <a:solidFill>
                          <a:srgbClr val="254776"/>
                        </a:solidFill>
                        <a:effectLst/>
                        <a:latin typeface="Arial" panose="020B0604020202020204" pitchFamily="34" charset="0"/>
                        <a:cs typeface="Arial" panose="020B0604020202020204" pitchFamily="34" charset="0"/>
                      </a:endParaRPr>
                    </a:p>
                  </a:txBody>
                  <a:tcPr marL="26617" marR="26617" marT="0" marB="0">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1120"/>
                        </a:lnSpc>
                      </a:pPr>
                      <a:r>
                        <a:rPr lang="es-ES" sz="1100" b="0" dirty="0">
                          <a:solidFill>
                            <a:srgbClr val="254776"/>
                          </a:solidFill>
                          <a:effectLst/>
                          <a:latin typeface="Arial" panose="020B0604020202020204" pitchFamily="34" charset="0"/>
                          <a:cs typeface="Arial" panose="020B0604020202020204" pitchFamily="34" charset="0"/>
                        </a:rPr>
                        <a:t>Investigación de</a:t>
                      </a:r>
                    </a:p>
                    <a:p>
                      <a:pPr algn="l">
                        <a:lnSpc>
                          <a:spcPts val="1120"/>
                        </a:lnSpc>
                      </a:pPr>
                      <a:r>
                        <a:rPr lang="es-ES" sz="1100" b="0" dirty="0">
                          <a:solidFill>
                            <a:srgbClr val="254776"/>
                          </a:solidFill>
                          <a:effectLst/>
                          <a:latin typeface="Arial" panose="020B0604020202020204" pitchFamily="34" charset="0"/>
                          <a:cs typeface="Arial" panose="020B0604020202020204" pitchFamily="34" charset="0"/>
                        </a:rPr>
                        <a:t>comportamiento/de</a:t>
                      </a:r>
                    </a:p>
                    <a:p>
                      <a:pPr algn="l">
                        <a:lnSpc>
                          <a:spcPts val="1120"/>
                        </a:lnSpc>
                      </a:pPr>
                      <a:r>
                        <a:rPr lang="es-ES" sz="1100" b="0" dirty="0">
                          <a:solidFill>
                            <a:srgbClr val="254776"/>
                          </a:solidFill>
                          <a:effectLst/>
                          <a:latin typeface="Arial" panose="020B0604020202020204" pitchFamily="34" charset="0"/>
                          <a:cs typeface="Arial" panose="020B0604020202020204" pitchFamily="34" charset="0"/>
                        </a:rPr>
                        <a:t>Implementación</a:t>
                      </a:r>
                    </a:p>
                  </a:txBody>
                  <a:tcPr marL="26617" marR="26617" marT="0" marB="0"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lang="en-CA" sz="1000" b="0" dirty="0">
                        <a:solidFill>
                          <a:srgbClr val="254776"/>
                        </a:solidFill>
                        <a:effectLst/>
                        <a:latin typeface="Arial" panose="020B0604020202020204" pitchFamily="34" charset="0"/>
                        <a:cs typeface="Arial" panose="020B0604020202020204" pitchFamily="34" charset="0"/>
                      </a:endParaRPr>
                    </a:p>
                  </a:txBody>
                  <a:tcPr marL="26617" marR="26617" marT="0" marB="0"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37998895"/>
                  </a:ext>
                </a:extLst>
              </a:tr>
              <a:tr h="322973">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400" b="0" i="0" u="none" strike="noStrike" cap="none" spc="0" baseline="0" dirty="0">
                        <a:solidFill>
                          <a:srgbClr val="254776"/>
                        </a:solidFill>
                        <a:effectLst/>
                        <a:uFillTx/>
                        <a:latin typeface="+mn-lt"/>
                        <a:ea typeface="+mn-ea"/>
                        <a:cs typeface="+mn-cs"/>
                        <a:sym typeface="Arial"/>
                      </a:endParaRPr>
                    </a:p>
                  </a:txBody>
                  <a:tcPr marL="26617" marR="26617" marT="0" marB="0">
                    <a:lnL w="12700" cap="flat" cmpd="sng" algn="ctr">
                      <a:solidFill>
                        <a:srgbClr val="99CC66"/>
                      </a:solidFill>
                      <a:prstDash val="solid"/>
                      <a:round/>
                      <a:headEnd type="none" w="med" len="med"/>
                      <a:tailEnd type="none" w="med" len="med"/>
                    </a:lnL>
                    <a:lnR w="12700" cap="flat" cmpd="sng" algn="ctr">
                      <a:solidFill>
                        <a:srgbClr val="99CC66"/>
                      </a:solidFill>
                      <a:prstDash val="solid"/>
                      <a:round/>
                      <a:headEnd type="none" w="med" len="med"/>
                      <a:tailEnd type="none" w="med" len="med"/>
                    </a:lnR>
                    <a:lnT w="12700" cap="flat" cmpd="sng" algn="ctr">
                      <a:solidFill>
                        <a:srgbClr val="99CC66"/>
                      </a:solidFill>
                      <a:prstDash val="solid"/>
                      <a:round/>
                      <a:headEnd type="none" w="med" len="med"/>
                      <a:tailEnd type="none" w="med" len="med"/>
                    </a:lnT>
                    <a:lnB w="12700" cap="flat" cmpd="sng" algn="ctr">
                      <a:solidFill>
                        <a:srgbClr val="99CC66"/>
                      </a:solidFill>
                      <a:prstDash val="solid"/>
                      <a:round/>
                      <a:headEnd type="none" w="med" len="med"/>
                      <a:tailEnd type="none" w="med" len="med"/>
                    </a:lnB>
                    <a:lnTlToBr w="12700" cmpd="sng">
                      <a:noFill/>
                      <a:prstDash val="solid"/>
                    </a:lnTlToBr>
                    <a:lnBlToTr w="12700" cmpd="sng">
                      <a:noFill/>
                      <a:prstDash val="solid"/>
                    </a:lnBlToTr>
                    <a:solidFill>
                      <a:srgbClr val="CCE5B2">
                        <a:alpha val="50196"/>
                      </a:srgbClr>
                    </a:solidFill>
                  </a:tcPr>
                </a:tc>
                <a:tc vMerge="1">
                  <a:txBody>
                    <a:bodyPr/>
                    <a:lstStyle/>
                    <a:p>
                      <a:endParaRPr lang="en-US"/>
                    </a:p>
                  </a:txBody>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endParaRPr lang="en-CA" sz="1000" b="0" dirty="0">
                        <a:solidFill>
                          <a:srgbClr val="254776"/>
                        </a:solidFill>
                        <a:effectLst/>
                        <a:latin typeface="Arial" panose="020B0604020202020204" pitchFamily="34" charset="0"/>
                        <a:cs typeface="Arial" panose="020B0604020202020204" pitchFamily="34" charset="0"/>
                      </a:endParaRPr>
                    </a:p>
                  </a:txBody>
                  <a:tcPr marL="26617" marR="26617" marT="0" marB="0">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s-CO" sz="1100" b="0" noProof="0" dirty="0">
                          <a:solidFill>
                            <a:srgbClr val="254776"/>
                          </a:solidFill>
                          <a:effectLst/>
                          <a:latin typeface="Arial" panose="020B0604020202020204" pitchFamily="34" charset="0"/>
                          <a:cs typeface="Arial" panose="020B0604020202020204" pitchFamily="34" charset="0"/>
                        </a:rPr>
                        <a:t>Métodos cualitativos</a:t>
                      </a:r>
                      <a:endParaRPr lang="es-CO" sz="1000" b="0" noProof="0" dirty="0">
                        <a:solidFill>
                          <a:srgbClr val="254776"/>
                        </a:solidFill>
                        <a:effectLst/>
                        <a:latin typeface="Arial" panose="020B0604020202020204" pitchFamily="34" charset="0"/>
                        <a:cs typeface="Arial" panose="020B0604020202020204" pitchFamily="34" charset="0"/>
                      </a:endParaRPr>
                    </a:p>
                  </a:txBody>
                  <a:tcPr marL="26617" marR="26617" marT="0" marB="0"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189" rtl="0" eaLnBrk="1" fontAlgn="auto" latinLnBrk="0" hangingPunct="1">
                        <a:lnSpc>
                          <a:spcPct val="100000"/>
                        </a:lnSpc>
                        <a:spcBef>
                          <a:spcPts val="0"/>
                        </a:spcBef>
                        <a:spcAft>
                          <a:spcPts val="0"/>
                        </a:spcAft>
                        <a:buClrTx/>
                        <a:buSzTx/>
                        <a:buFontTx/>
                        <a:buNone/>
                        <a:tabLst/>
                        <a:defRPr/>
                      </a:pPr>
                      <a:endParaRPr lang="en-CA" sz="1000" b="0" dirty="0">
                        <a:solidFill>
                          <a:srgbClr val="254776"/>
                        </a:solidFill>
                        <a:effectLst/>
                        <a:latin typeface="Arial" panose="020B0604020202020204" pitchFamily="34" charset="0"/>
                        <a:cs typeface="Arial" panose="020B0604020202020204" pitchFamily="34" charset="0"/>
                      </a:endParaRPr>
                    </a:p>
                  </a:txBody>
                  <a:tcPr marL="26617" marR="26617" marT="0" marB="0"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solidFill>
                        <a:srgbClr val="C3C7CD"/>
                      </a:solidFill>
                      <a:prstDash val="solid"/>
                      <a:round/>
                      <a:headEnd type="none" w="med" len="med"/>
                      <a:tailEnd type="none" w="med" len="med"/>
                    </a:lnT>
                    <a:lnB w="12700" cap="flat" cmpd="sng" algn="ctr">
                      <a:solidFill>
                        <a:srgbClr val="C3C7CD"/>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38804998"/>
                  </a:ext>
                </a:extLst>
              </a:tr>
            </a:tbl>
          </a:graphicData>
        </a:graphic>
      </p:graphicFrame>
      <p:pic>
        <p:nvPicPr>
          <p:cNvPr id="50" name="Picture 49">
            <a:extLst>
              <a:ext uri="{FF2B5EF4-FFF2-40B4-BE49-F238E27FC236}">
                <a16:creationId xmlns:a16="http://schemas.microsoft.com/office/drawing/2014/main" id="{57041942-F028-7A4B-FFE4-C1741E488325}"/>
              </a:ext>
            </a:extLst>
          </p:cNvPr>
          <p:cNvPicPr>
            <a:picLocks noChangeAspect="1"/>
          </p:cNvPicPr>
          <p:nvPr/>
        </p:nvPicPr>
        <p:blipFill>
          <a:blip r:embed="rId3"/>
          <a:srcRect/>
          <a:stretch/>
        </p:blipFill>
        <p:spPr>
          <a:xfrm>
            <a:off x="2491217" y="2508871"/>
            <a:ext cx="731352" cy="731352"/>
          </a:xfrm>
          <a:prstGeom prst="rect">
            <a:avLst/>
          </a:prstGeom>
        </p:spPr>
      </p:pic>
      <p:pic>
        <p:nvPicPr>
          <p:cNvPr id="56" name="Picture 55">
            <a:extLst>
              <a:ext uri="{FF2B5EF4-FFF2-40B4-BE49-F238E27FC236}">
                <a16:creationId xmlns:a16="http://schemas.microsoft.com/office/drawing/2014/main" id="{9AE05355-322E-3539-2F34-248FEC967D82}"/>
              </a:ext>
            </a:extLst>
          </p:cNvPr>
          <p:cNvPicPr>
            <a:picLocks noChangeAspect="1"/>
          </p:cNvPicPr>
          <p:nvPr/>
        </p:nvPicPr>
        <p:blipFill>
          <a:blip r:embed="rId4"/>
          <a:srcRect/>
          <a:stretch/>
        </p:blipFill>
        <p:spPr>
          <a:xfrm>
            <a:off x="3400786" y="3044887"/>
            <a:ext cx="299148" cy="299148"/>
          </a:xfrm>
          <a:prstGeom prst="rect">
            <a:avLst/>
          </a:prstGeom>
        </p:spPr>
      </p:pic>
      <p:pic>
        <p:nvPicPr>
          <p:cNvPr id="57" name="Picture 56">
            <a:extLst>
              <a:ext uri="{FF2B5EF4-FFF2-40B4-BE49-F238E27FC236}">
                <a16:creationId xmlns:a16="http://schemas.microsoft.com/office/drawing/2014/main" id="{40F55BA6-DDEB-35D0-AED9-9CFB3C15C64F}"/>
              </a:ext>
            </a:extLst>
          </p:cNvPr>
          <p:cNvPicPr>
            <a:picLocks noChangeAspect="1"/>
          </p:cNvPicPr>
          <p:nvPr/>
        </p:nvPicPr>
        <p:blipFill>
          <a:blip r:embed="rId5"/>
          <a:srcRect/>
          <a:stretch/>
        </p:blipFill>
        <p:spPr>
          <a:xfrm>
            <a:off x="3400786" y="2065372"/>
            <a:ext cx="299148" cy="299148"/>
          </a:xfrm>
          <a:prstGeom prst="rect">
            <a:avLst/>
          </a:prstGeom>
        </p:spPr>
      </p:pic>
      <p:pic>
        <p:nvPicPr>
          <p:cNvPr id="58" name="Picture 57">
            <a:extLst>
              <a:ext uri="{FF2B5EF4-FFF2-40B4-BE49-F238E27FC236}">
                <a16:creationId xmlns:a16="http://schemas.microsoft.com/office/drawing/2014/main" id="{ED88680E-F2F5-BE09-DF5E-AD3248B34B93}"/>
              </a:ext>
            </a:extLst>
          </p:cNvPr>
          <p:cNvPicPr>
            <a:picLocks noChangeAspect="1"/>
          </p:cNvPicPr>
          <p:nvPr/>
        </p:nvPicPr>
        <p:blipFill>
          <a:blip r:embed="rId6"/>
          <a:srcRect/>
          <a:stretch/>
        </p:blipFill>
        <p:spPr>
          <a:xfrm>
            <a:off x="3400786" y="2713850"/>
            <a:ext cx="299148" cy="299148"/>
          </a:xfrm>
          <a:prstGeom prst="rect">
            <a:avLst/>
          </a:prstGeom>
        </p:spPr>
      </p:pic>
      <p:pic>
        <p:nvPicPr>
          <p:cNvPr id="59" name="Picture 58">
            <a:extLst>
              <a:ext uri="{FF2B5EF4-FFF2-40B4-BE49-F238E27FC236}">
                <a16:creationId xmlns:a16="http://schemas.microsoft.com/office/drawing/2014/main" id="{5492EE83-3584-7BED-62FB-BF2F4A454B52}"/>
              </a:ext>
            </a:extLst>
          </p:cNvPr>
          <p:cNvPicPr>
            <a:picLocks noChangeAspect="1"/>
          </p:cNvPicPr>
          <p:nvPr/>
        </p:nvPicPr>
        <p:blipFill>
          <a:blip r:embed="rId7"/>
          <a:srcRect/>
          <a:stretch/>
        </p:blipFill>
        <p:spPr>
          <a:xfrm>
            <a:off x="3400786" y="2386458"/>
            <a:ext cx="299148" cy="299148"/>
          </a:xfrm>
          <a:prstGeom prst="rect">
            <a:avLst/>
          </a:prstGeom>
        </p:spPr>
      </p:pic>
      <p:pic>
        <p:nvPicPr>
          <p:cNvPr id="60" name="Picture 59">
            <a:extLst>
              <a:ext uri="{FF2B5EF4-FFF2-40B4-BE49-F238E27FC236}">
                <a16:creationId xmlns:a16="http://schemas.microsoft.com/office/drawing/2014/main" id="{6F0E9105-66E0-D419-587D-00994F599105}"/>
              </a:ext>
            </a:extLst>
          </p:cNvPr>
          <p:cNvPicPr>
            <a:picLocks noChangeAspect="1"/>
          </p:cNvPicPr>
          <p:nvPr/>
        </p:nvPicPr>
        <p:blipFill>
          <a:blip r:embed="rId8"/>
          <a:srcRect/>
          <a:stretch/>
        </p:blipFill>
        <p:spPr>
          <a:xfrm>
            <a:off x="3400786" y="3367183"/>
            <a:ext cx="299148" cy="299148"/>
          </a:xfrm>
          <a:prstGeom prst="rect">
            <a:avLst/>
          </a:prstGeom>
        </p:spPr>
      </p:pic>
      <p:graphicFrame>
        <p:nvGraphicFramePr>
          <p:cNvPr id="61" name="Table 6">
            <a:extLst>
              <a:ext uri="{FF2B5EF4-FFF2-40B4-BE49-F238E27FC236}">
                <a16:creationId xmlns:a16="http://schemas.microsoft.com/office/drawing/2014/main" id="{47659DAE-438E-5106-383E-42D92934FE8A}"/>
              </a:ext>
            </a:extLst>
          </p:cNvPr>
          <p:cNvGraphicFramePr>
            <a:graphicFrameLocks noGrp="1"/>
          </p:cNvGraphicFramePr>
          <p:nvPr>
            <p:extLst>
              <p:ext uri="{D42A27DB-BD31-4B8C-83A1-F6EECF244321}">
                <p14:modId xmlns:p14="http://schemas.microsoft.com/office/powerpoint/2010/main" val="1359742638"/>
              </p:ext>
            </p:extLst>
          </p:nvPr>
        </p:nvGraphicFramePr>
        <p:xfrm>
          <a:off x="5378116" y="2077403"/>
          <a:ext cx="5959948" cy="1596700"/>
        </p:xfrm>
        <a:graphic>
          <a:graphicData uri="http://schemas.openxmlformats.org/drawingml/2006/table">
            <a:tbl>
              <a:tblPr firstRow="1" bandRow="1">
                <a:tableStyleId>{5940675A-B579-460E-94D1-54222C63F5DA}</a:tableStyleId>
              </a:tblPr>
              <a:tblGrid>
                <a:gridCol w="1489987">
                  <a:extLst>
                    <a:ext uri="{9D8B030D-6E8A-4147-A177-3AD203B41FA5}">
                      <a16:colId xmlns:a16="http://schemas.microsoft.com/office/drawing/2014/main" val="2992671412"/>
                    </a:ext>
                  </a:extLst>
                </a:gridCol>
                <a:gridCol w="1489987">
                  <a:extLst>
                    <a:ext uri="{9D8B030D-6E8A-4147-A177-3AD203B41FA5}">
                      <a16:colId xmlns:a16="http://schemas.microsoft.com/office/drawing/2014/main" val="597148921"/>
                    </a:ext>
                  </a:extLst>
                </a:gridCol>
                <a:gridCol w="1489987">
                  <a:extLst>
                    <a:ext uri="{9D8B030D-6E8A-4147-A177-3AD203B41FA5}">
                      <a16:colId xmlns:a16="http://schemas.microsoft.com/office/drawing/2014/main" val="1162182459"/>
                    </a:ext>
                  </a:extLst>
                </a:gridCol>
                <a:gridCol w="1489987">
                  <a:extLst>
                    <a:ext uri="{9D8B030D-6E8A-4147-A177-3AD203B41FA5}">
                      <a16:colId xmlns:a16="http://schemas.microsoft.com/office/drawing/2014/main" val="3570964566"/>
                    </a:ext>
                  </a:extLst>
                </a:gridCol>
              </a:tblGrid>
              <a:tr h="319340">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59413739"/>
                  </a:ext>
                </a:extLst>
              </a:tr>
              <a:tr h="319340">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47635577"/>
                  </a:ext>
                </a:extLst>
              </a:tr>
              <a:tr h="319340">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06252501"/>
                  </a:ext>
                </a:extLst>
              </a:tr>
              <a:tr h="319340">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2388347"/>
                  </a:ext>
                </a:extLst>
              </a:tr>
              <a:tr h="319340">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no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solidFill>
                        <a:srgbClr val="C3C7CD"/>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CA" sz="900" dirty="0">
                        <a:solidFill>
                          <a:schemeClr val="tx1"/>
                        </a:solidFill>
                        <a:effectLst/>
                        <a:latin typeface="Arial" panose="020B0604020202020204" pitchFamily="34" charset="0"/>
                        <a:cs typeface="Arial" panose="020B0604020202020204" pitchFamily="34" charset="0"/>
                      </a:endParaRPr>
                    </a:p>
                  </a:txBody>
                  <a:tcPr marL="42275" marR="42275" marT="42275" marB="42275" anchor="ctr">
                    <a:lnL w="12700" cap="flat" cmpd="sng" algn="ctr">
                      <a:solidFill>
                        <a:srgbClr val="C3C7CD"/>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96386504"/>
                  </a:ext>
                </a:extLst>
              </a:tr>
            </a:tbl>
          </a:graphicData>
        </a:graphic>
      </p:graphicFrame>
      <p:sp>
        <p:nvSpPr>
          <p:cNvPr id="62" name="Oval 61">
            <a:extLst>
              <a:ext uri="{FF2B5EF4-FFF2-40B4-BE49-F238E27FC236}">
                <a16:creationId xmlns:a16="http://schemas.microsoft.com/office/drawing/2014/main" id="{D234E1E0-427D-3E36-0E9C-593CC25DD1EB}"/>
              </a:ext>
            </a:extLst>
          </p:cNvPr>
          <p:cNvSpPr/>
          <p:nvPr/>
        </p:nvSpPr>
        <p:spPr>
          <a:xfrm>
            <a:off x="2488595" y="2505941"/>
            <a:ext cx="721895" cy="724766"/>
          </a:xfrm>
          <a:prstGeom prst="ellipse">
            <a:avLst/>
          </a:prstGeom>
          <a:noFill/>
          <a:ln w="66675">
            <a:solidFill>
              <a:srgbClr val="99C2E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5" name="Picture 64">
            <a:extLst>
              <a:ext uri="{FF2B5EF4-FFF2-40B4-BE49-F238E27FC236}">
                <a16:creationId xmlns:a16="http://schemas.microsoft.com/office/drawing/2014/main" id="{9E5BBE10-EEA3-6EFA-0DA4-B4E3B75525E5}"/>
              </a:ext>
            </a:extLst>
          </p:cNvPr>
          <p:cNvPicPr>
            <a:picLocks noChangeAspect="1"/>
          </p:cNvPicPr>
          <p:nvPr/>
        </p:nvPicPr>
        <p:blipFill>
          <a:blip r:embed="rId9"/>
          <a:srcRect/>
          <a:stretch/>
        </p:blipFill>
        <p:spPr>
          <a:xfrm>
            <a:off x="5953656" y="1980689"/>
            <a:ext cx="284688" cy="301434"/>
          </a:xfrm>
          <a:prstGeom prst="rect">
            <a:avLst/>
          </a:prstGeom>
        </p:spPr>
      </p:pic>
      <p:pic>
        <p:nvPicPr>
          <p:cNvPr id="66" name="Picture 65">
            <a:extLst>
              <a:ext uri="{FF2B5EF4-FFF2-40B4-BE49-F238E27FC236}">
                <a16:creationId xmlns:a16="http://schemas.microsoft.com/office/drawing/2014/main" id="{67022B44-22DF-9D5B-CA42-722406D0CC7A}"/>
              </a:ext>
            </a:extLst>
          </p:cNvPr>
          <p:cNvPicPr>
            <a:picLocks noChangeAspect="1"/>
          </p:cNvPicPr>
          <p:nvPr/>
        </p:nvPicPr>
        <p:blipFill>
          <a:blip r:embed="rId9"/>
          <a:srcRect/>
          <a:stretch/>
        </p:blipFill>
        <p:spPr>
          <a:xfrm>
            <a:off x="5953656" y="2300632"/>
            <a:ext cx="284688" cy="301434"/>
          </a:xfrm>
          <a:prstGeom prst="rect">
            <a:avLst/>
          </a:prstGeom>
        </p:spPr>
      </p:pic>
      <p:pic>
        <p:nvPicPr>
          <p:cNvPr id="67" name="Picture 66">
            <a:extLst>
              <a:ext uri="{FF2B5EF4-FFF2-40B4-BE49-F238E27FC236}">
                <a16:creationId xmlns:a16="http://schemas.microsoft.com/office/drawing/2014/main" id="{9DDDD563-0AD8-D8ED-091B-9D839E8AF8F3}"/>
              </a:ext>
            </a:extLst>
          </p:cNvPr>
          <p:cNvPicPr>
            <a:picLocks noChangeAspect="1"/>
          </p:cNvPicPr>
          <p:nvPr/>
        </p:nvPicPr>
        <p:blipFill>
          <a:blip r:embed="rId9"/>
          <a:srcRect/>
          <a:stretch/>
        </p:blipFill>
        <p:spPr>
          <a:xfrm>
            <a:off x="5953656" y="3325915"/>
            <a:ext cx="284688" cy="301434"/>
          </a:xfrm>
          <a:prstGeom prst="rect">
            <a:avLst/>
          </a:prstGeom>
        </p:spPr>
      </p:pic>
      <p:pic>
        <p:nvPicPr>
          <p:cNvPr id="68" name="Picture 67">
            <a:extLst>
              <a:ext uri="{FF2B5EF4-FFF2-40B4-BE49-F238E27FC236}">
                <a16:creationId xmlns:a16="http://schemas.microsoft.com/office/drawing/2014/main" id="{032F1089-8029-CB99-5644-CE32722F379B}"/>
              </a:ext>
            </a:extLst>
          </p:cNvPr>
          <p:cNvPicPr>
            <a:picLocks noChangeAspect="1"/>
          </p:cNvPicPr>
          <p:nvPr/>
        </p:nvPicPr>
        <p:blipFill>
          <a:blip r:embed="rId10"/>
          <a:srcRect/>
          <a:stretch/>
        </p:blipFill>
        <p:spPr>
          <a:xfrm>
            <a:off x="7451555" y="2626881"/>
            <a:ext cx="284687" cy="301434"/>
          </a:xfrm>
          <a:prstGeom prst="rect">
            <a:avLst/>
          </a:prstGeom>
        </p:spPr>
      </p:pic>
      <p:pic>
        <p:nvPicPr>
          <p:cNvPr id="69" name="Picture 68">
            <a:extLst>
              <a:ext uri="{FF2B5EF4-FFF2-40B4-BE49-F238E27FC236}">
                <a16:creationId xmlns:a16="http://schemas.microsoft.com/office/drawing/2014/main" id="{7DA8B8DF-0654-ACE6-FED3-26D80F15CF2C}"/>
              </a:ext>
            </a:extLst>
          </p:cNvPr>
          <p:cNvPicPr>
            <a:picLocks noChangeAspect="1"/>
          </p:cNvPicPr>
          <p:nvPr/>
        </p:nvPicPr>
        <p:blipFill>
          <a:blip r:embed="rId10"/>
          <a:srcRect/>
          <a:stretch/>
        </p:blipFill>
        <p:spPr>
          <a:xfrm>
            <a:off x="7437907" y="2300632"/>
            <a:ext cx="284687" cy="301434"/>
          </a:xfrm>
          <a:prstGeom prst="rect">
            <a:avLst/>
          </a:prstGeom>
        </p:spPr>
      </p:pic>
      <p:pic>
        <p:nvPicPr>
          <p:cNvPr id="70" name="Picture 69">
            <a:extLst>
              <a:ext uri="{FF2B5EF4-FFF2-40B4-BE49-F238E27FC236}">
                <a16:creationId xmlns:a16="http://schemas.microsoft.com/office/drawing/2014/main" id="{F8B966AD-8D87-E29F-826D-2D377CFB31B5}"/>
              </a:ext>
            </a:extLst>
          </p:cNvPr>
          <p:cNvPicPr>
            <a:picLocks noChangeAspect="1"/>
          </p:cNvPicPr>
          <p:nvPr/>
        </p:nvPicPr>
        <p:blipFill>
          <a:blip r:embed="rId10"/>
          <a:srcRect/>
          <a:stretch/>
        </p:blipFill>
        <p:spPr>
          <a:xfrm>
            <a:off x="7451555" y="3353211"/>
            <a:ext cx="284687" cy="301434"/>
          </a:xfrm>
          <a:prstGeom prst="rect">
            <a:avLst/>
          </a:prstGeom>
        </p:spPr>
      </p:pic>
      <p:pic>
        <p:nvPicPr>
          <p:cNvPr id="71" name="Picture 70">
            <a:extLst>
              <a:ext uri="{FF2B5EF4-FFF2-40B4-BE49-F238E27FC236}">
                <a16:creationId xmlns:a16="http://schemas.microsoft.com/office/drawing/2014/main" id="{4B38D66B-EFAA-C288-DC34-CB6EDA11061E}"/>
              </a:ext>
            </a:extLst>
          </p:cNvPr>
          <p:cNvPicPr>
            <a:picLocks noChangeAspect="1"/>
          </p:cNvPicPr>
          <p:nvPr/>
        </p:nvPicPr>
        <p:blipFill>
          <a:blip r:embed="rId11"/>
          <a:srcRect/>
          <a:stretch/>
        </p:blipFill>
        <p:spPr>
          <a:xfrm>
            <a:off x="8929551" y="3353211"/>
            <a:ext cx="284687" cy="301433"/>
          </a:xfrm>
          <a:prstGeom prst="rect">
            <a:avLst/>
          </a:prstGeom>
        </p:spPr>
      </p:pic>
      <p:pic>
        <p:nvPicPr>
          <p:cNvPr id="72" name="Picture 71">
            <a:extLst>
              <a:ext uri="{FF2B5EF4-FFF2-40B4-BE49-F238E27FC236}">
                <a16:creationId xmlns:a16="http://schemas.microsoft.com/office/drawing/2014/main" id="{4903A47E-D984-8622-6824-5CE7915E9E8F}"/>
              </a:ext>
            </a:extLst>
          </p:cNvPr>
          <p:cNvPicPr>
            <a:picLocks noChangeAspect="1"/>
          </p:cNvPicPr>
          <p:nvPr/>
        </p:nvPicPr>
        <p:blipFill>
          <a:blip r:embed="rId11"/>
          <a:srcRect/>
          <a:stretch/>
        </p:blipFill>
        <p:spPr>
          <a:xfrm>
            <a:off x="8929551" y="2974142"/>
            <a:ext cx="284687" cy="301433"/>
          </a:xfrm>
          <a:prstGeom prst="rect">
            <a:avLst/>
          </a:prstGeom>
        </p:spPr>
      </p:pic>
      <p:pic>
        <p:nvPicPr>
          <p:cNvPr id="73" name="Picture 72">
            <a:extLst>
              <a:ext uri="{FF2B5EF4-FFF2-40B4-BE49-F238E27FC236}">
                <a16:creationId xmlns:a16="http://schemas.microsoft.com/office/drawing/2014/main" id="{E3D78927-EE44-7E86-026B-8DC62D807F7B}"/>
              </a:ext>
            </a:extLst>
          </p:cNvPr>
          <p:cNvPicPr>
            <a:picLocks noChangeAspect="1"/>
          </p:cNvPicPr>
          <p:nvPr/>
        </p:nvPicPr>
        <p:blipFill>
          <a:blip r:embed="rId12"/>
          <a:srcRect/>
          <a:stretch/>
        </p:blipFill>
        <p:spPr>
          <a:xfrm>
            <a:off x="10421372" y="2626881"/>
            <a:ext cx="284686" cy="301433"/>
          </a:xfrm>
          <a:prstGeom prst="rect">
            <a:avLst/>
          </a:prstGeom>
        </p:spPr>
      </p:pic>
      <p:pic>
        <p:nvPicPr>
          <p:cNvPr id="74" name="Picture 73">
            <a:extLst>
              <a:ext uri="{FF2B5EF4-FFF2-40B4-BE49-F238E27FC236}">
                <a16:creationId xmlns:a16="http://schemas.microsoft.com/office/drawing/2014/main" id="{1C10206A-E174-A02F-6170-8045DECC1B84}"/>
              </a:ext>
            </a:extLst>
          </p:cNvPr>
          <p:cNvPicPr>
            <a:picLocks noChangeAspect="1"/>
          </p:cNvPicPr>
          <p:nvPr/>
        </p:nvPicPr>
        <p:blipFill>
          <a:blip r:embed="rId12"/>
          <a:srcRect/>
          <a:stretch/>
        </p:blipFill>
        <p:spPr>
          <a:xfrm>
            <a:off x="10421372" y="1980689"/>
            <a:ext cx="284686" cy="301433"/>
          </a:xfrm>
          <a:prstGeom prst="rect">
            <a:avLst/>
          </a:prstGeom>
        </p:spPr>
      </p:pic>
      <p:pic>
        <p:nvPicPr>
          <p:cNvPr id="75" name="Picture 74">
            <a:extLst>
              <a:ext uri="{FF2B5EF4-FFF2-40B4-BE49-F238E27FC236}">
                <a16:creationId xmlns:a16="http://schemas.microsoft.com/office/drawing/2014/main" id="{A530D07A-4D4B-815E-1F3F-AAEEEF913972}"/>
              </a:ext>
            </a:extLst>
          </p:cNvPr>
          <p:cNvPicPr>
            <a:picLocks noChangeAspect="1"/>
          </p:cNvPicPr>
          <p:nvPr/>
        </p:nvPicPr>
        <p:blipFill>
          <a:blip r:embed="rId12"/>
          <a:srcRect/>
          <a:stretch/>
        </p:blipFill>
        <p:spPr>
          <a:xfrm>
            <a:off x="10427449" y="3339563"/>
            <a:ext cx="284686" cy="301433"/>
          </a:xfrm>
          <a:prstGeom prst="rect">
            <a:avLst/>
          </a:prstGeom>
        </p:spPr>
      </p:pic>
      <p:sp>
        <p:nvSpPr>
          <p:cNvPr id="2" name="TextBox 1">
            <a:extLst>
              <a:ext uri="{FF2B5EF4-FFF2-40B4-BE49-F238E27FC236}">
                <a16:creationId xmlns:a16="http://schemas.microsoft.com/office/drawing/2014/main" id="{2A4BBED0-3005-700F-F577-8FE4C201FF67}"/>
              </a:ext>
            </a:extLst>
          </p:cNvPr>
          <p:cNvSpPr txBox="1"/>
          <p:nvPr/>
        </p:nvSpPr>
        <p:spPr>
          <a:xfrm>
            <a:off x="8254635" y="6325161"/>
            <a:ext cx="3937365" cy="578620"/>
          </a:xfrm>
          <a:prstGeom prst="rect">
            <a:avLst/>
          </a:prstGeom>
          <a:solidFill>
            <a:schemeClr val="bg1"/>
          </a:solidFill>
        </p:spPr>
        <p:txBody>
          <a:bodyPr wrap="square">
            <a:spAutoFit/>
          </a:bodyPr>
          <a:lstStyle/>
          <a:p>
            <a:r>
              <a:rPr lang="en-CA" sz="790" b="0" i="1" strike="noStrike" dirty="0">
                <a:solidFill>
                  <a:schemeClr val="tx1">
                    <a:lumMod val="75000"/>
                  </a:schemeClr>
                </a:solidFill>
                <a:effectLst/>
                <a:latin typeface="Roboto" panose="020F0502020204030204" pitchFamily="34" charset="0"/>
              </a:rPr>
              <a:t>© 2023 McMaster University. </a:t>
            </a:r>
            <a:r>
              <a:rPr lang="en-CA" sz="790" b="0" i="1" strike="noStrike" dirty="0" err="1">
                <a:solidFill>
                  <a:schemeClr val="tx1">
                    <a:lumMod val="75000"/>
                  </a:schemeClr>
                </a:solidFill>
                <a:effectLst/>
                <a:latin typeface="Roboto" panose="020F0502020204030204" pitchFamily="34" charset="0"/>
              </a:rPr>
              <a:t>Todos</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los</a:t>
            </a:r>
            <a:r>
              <a:rPr lang="en-CA" sz="790" b="0" i="1" strike="noStrike" dirty="0">
                <a:solidFill>
                  <a:schemeClr val="tx1">
                    <a:lumMod val="75000"/>
                  </a:schemeClr>
                </a:solidFill>
                <a:effectLst/>
                <a:latin typeface="Roboto" panose="020F0502020204030204" pitchFamily="34" charset="0"/>
              </a:rPr>
              <a:t> derechos </a:t>
            </a:r>
            <a:r>
              <a:rPr lang="en-CA" sz="790" b="0" i="1" strike="noStrike" dirty="0" err="1">
                <a:solidFill>
                  <a:schemeClr val="tx1">
                    <a:lumMod val="75000"/>
                  </a:schemeClr>
                </a:solidFill>
                <a:effectLst/>
                <a:latin typeface="Roboto" panose="020F0502020204030204" pitchFamily="34" charset="0"/>
              </a:rPr>
              <a:t>reservados</a:t>
            </a:r>
            <a:r>
              <a:rPr lang="en-CA" sz="790" b="0" i="1" strike="noStrike" dirty="0">
                <a:solidFill>
                  <a:schemeClr val="tx1">
                    <a:lumMod val="75000"/>
                  </a:schemeClr>
                </a:solidFill>
                <a:effectLst/>
                <a:latin typeface="Roboto" panose="020F0502020204030204" pitchFamily="34" charset="0"/>
              </a:rPr>
              <a:t>. Este </a:t>
            </a:r>
            <a:r>
              <a:rPr lang="en-CA" sz="790" b="0" i="1" strike="noStrike" dirty="0" err="1">
                <a:solidFill>
                  <a:schemeClr val="tx1">
                    <a:lumMod val="75000"/>
                  </a:schemeClr>
                </a:solidFill>
                <a:effectLst/>
                <a:latin typeface="Roboto" panose="020F0502020204030204" pitchFamily="34" charset="0"/>
              </a:rPr>
              <a:t>trabajo</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esta</a:t>
            </a:r>
            <a:r>
              <a:rPr lang="en-CA" sz="790" b="0" i="1" strike="noStrike" dirty="0">
                <a:solidFill>
                  <a:schemeClr val="tx1">
                    <a:lumMod val="75000"/>
                  </a:schemeClr>
                </a:solidFill>
                <a:effectLst/>
                <a:latin typeface="Roboto" panose="020F0502020204030204" pitchFamily="34" charset="0"/>
              </a:rPr>
              <a:t>́ </a:t>
            </a:r>
            <a:r>
              <a:rPr lang="en-CA" sz="790" b="0" i="1" strike="noStrike" dirty="0" err="1">
                <a:solidFill>
                  <a:schemeClr val="tx1">
                    <a:lumMod val="75000"/>
                  </a:schemeClr>
                </a:solidFill>
                <a:effectLst/>
                <a:latin typeface="Roboto" panose="020F0502020204030204" pitchFamily="34" charset="0"/>
              </a:rPr>
              <a:t>licenciado</a:t>
            </a:r>
            <a:r>
              <a:rPr lang="en-CA" sz="790" b="0" i="1" strike="noStrike" dirty="0">
                <a:solidFill>
                  <a:schemeClr val="tx1">
                    <a:lumMod val="75000"/>
                  </a:schemeClr>
                </a:solidFill>
                <a:effectLst/>
                <a:latin typeface="Roboto" panose="020F0502020204030204" pitchFamily="34" charset="0"/>
              </a:rPr>
              <a:t> bajo la </a:t>
            </a:r>
            <a:r>
              <a:rPr lang="en-CA" sz="790" b="0" i="1" strike="noStrike" dirty="0" err="1">
                <a:solidFill>
                  <a:schemeClr val="tx1">
                    <a:lumMod val="75000"/>
                  </a:schemeClr>
                </a:solidFill>
                <a:effectLst/>
                <a:latin typeface="Roboto" panose="020F0502020204030204" pitchFamily="34" charset="0"/>
              </a:rPr>
              <a:t>licencia</a:t>
            </a:r>
            <a:r>
              <a:rPr lang="en-CA" sz="790" b="0" i="1" strike="noStrike" dirty="0">
                <a:solidFill>
                  <a:schemeClr val="tx1">
                    <a:lumMod val="75000"/>
                  </a:schemeClr>
                </a:solidFill>
                <a:effectLst/>
                <a:latin typeface="Roboto" panose="020F0502020204030204" pitchFamily="34" charset="0"/>
              </a:rPr>
              <a:t> Creative Commons Attribution- </a:t>
            </a:r>
            <a:r>
              <a:rPr lang="en-CA" sz="790" b="0" i="1" strike="noStrike" dirty="0" err="1">
                <a:solidFill>
                  <a:schemeClr val="tx1">
                    <a:lumMod val="75000"/>
                  </a:schemeClr>
                </a:solidFill>
                <a:effectLst/>
                <a:latin typeface="Roboto" panose="020F0502020204030204" pitchFamily="34" charset="0"/>
              </a:rPr>
              <a:t>NonCommercial-ShareAlike</a:t>
            </a:r>
            <a:r>
              <a:rPr lang="en-CA" sz="790" b="0" i="1" strike="noStrike" dirty="0">
                <a:solidFill>
                  <a:schemeClr val="tx1">
                    <a:lumMod val="75000"/>
                  </a:schemeClr>
                </a:solidFill>
                <a:effectLst/>
                <a:latin typeface="Roboto" panose="020F0502020204030204" pitchFamily="34" charset="0"/>
              </a:rPr>
              <a:t> 4.0 International License.. </a:t>
            </a:r>
          </a:p>
          <a:p>
            <a:endParaRPr lang="en-US" sz="790" i="1" dirty="0">
              <a:solidFill>
                <a:schemeClr val="tx1">
                  <a:lumMod val="75000"/>
                </a:schemeClr>
              </a:solidFill>
            </a:endParaRPr>
          </a:p>
        </p:txBody>
      </p:sp>
    </p:spTree>
    <p:extLst>
      <p:ext uri="{BB962C8B-B14F-4D97-AF65-F5344CB8AC3E}">
        <p14:creationId xmlns:p14="http://schemas.microsoft.com/office/powerpoint/2010/main" val="2339307630"/>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33707</TotalTime>
  <Words>258</Words>
  <Application>Microsoft Macintosh PowerPoint</Application>
  <PresentationFormat>Widescreen</PresentationFormat>
  <Paragraphs>38</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Courier New</vt:lpstr>
      <vt:lpstr>Helvetica</vt:lpstr>
      <vt:lpstr>Roboto</vt:lpstr>
      <vt:lpstr>McMaster Brighter World Theme</vt:lpstr>
      <vt:lpstr>0.1 Responder a las preguntas de los tomadores de decisiones con la combinación adecuada de formas de evidencia    (y hacer que las formas de evidencia local correspondan al paso adecuado en el proceso de toma de decisiones) </vt:lpstr>
      <vt:lpstr>0.1 (continuación) Responder a las preguntas de los tomadores de decisiones con la combinación adecuada de formas de evidencia    (y hacer que las formas de evidencia local correspondan al paso adecuado en el proceso de toma de decisiones) </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409</cp:revision>
  <cp:lastPrinted>2017-06-06T20:04:49Z</cp:lastPrinted>
  <dcterms:created xsi:type="dcterms:W3CDTF">2017-04-21T15:41:45Z</dcterms:created>
  <dcterms:modified xsi:type="dcterms:W3CDTF">2023-03-10T19:12:45Z</dcterms:modified>
</cp:coreProperties>
</file>