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83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ássia Fernandes Carvalho" initials="KFC" lastIdx="51" clrIdx="0">
    <p:extLst>
      <p:ext uri="{19B8F6BF-5375-455C-9EA6-DF929625EA0E}">
        <p15:presenceInfo xmlns:p15="http://schemas.microsoft.com/office/powerpoint/2012/main" userId="beacac294acfe6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2E5"/>
    <a:srgbClr val="99CC66"/>
    <a:srgbClr val="CC76A6"/>
    <a:srgbClr val="25477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34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1040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D5F3BA-9EB6-8660-864E-1FB72D3FB691}"/>
              </a:ext>
            </a:extLst>
          </p:cNvPr>
          <p:cNvSpPr/>
          <p:nvPr/>
        </p:nvSpPr>
        <p:spPr>
          <a:xfrm>
            <a:off x="0" y="6003258"/>
            <a:ext cx="12192000" cy="85474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31" name="Picture 30" descr="Icon&#10;&#10;Description automatically generated">
            <a:extLst>
              <a:ext uri="{FF2B5EF4-FFF2-40B4-BE49-F238E27FC236}">
                <a16:creationId xmlns:a16="http://schemas.microsoft.com/office/drawing/2014/main" id="{5B41298F-9ED5-0AA0-84A4-EDBB70E417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262"/>
          <a:stretch/>
        </p:blipFill>
        <p:spPr>
          <a:xfrm>
            <a:off x="3471595" y="1550370"/>
            <a:ext cx="4659083" cy="287355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79B6067-6230-8321-9A25-8FCE07E824BA}"/>
              </a:ext>
            </a:extLst>
          </p:cNvPr>
          <p:cNvSpPr/>
          <p:nvPr/>
        </p:nvSpPr>
        <p:spPr>
          <a:xfrm>
            <a:off x="5824384" y="3077134"/>
            <a:ext cx="6162063" cy="1331423"/>
          </a:xfrm>
          <a:prstGeom prst="rect">
            <a:avLst/>
          </a:prstGeom>
          <a:solidFill>
            <a:srgbClr val="FFC000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258A8E2F-E81D-911D-964A-3066260B1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872" y="1477295"/>
            <a:ext cx="3140132" cy="4525963"/>
          </a:xfrm>
        </p:spPr>
        <p:txBody>
          <a:bodyPr>
            <a:normAutofit lnSpcReduction="10000"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cidadãos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tomam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muitas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decisões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as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poderiam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úteis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Gerenciar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minha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saúde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segurança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bem-estar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(e da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minha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família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450850" lvl="1" indent="0">
              <a:buNone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Gastar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meu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dinheiro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produtos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serviços</a:t>
            </a:r>
            <a:endParaRPr kumimoji="0" lang="en-GB" sz="1400" b="0" i="0" u="none" strike="noStrike" cap="none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0850" lvl="1" indent="0">
              <a:buNone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Fazer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trabalho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voluntário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doar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dinheiro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iniciativas</a:t>
            </a:r>
            <a:endParaRPr kumimoji="0" lang="en-GB" sz="1400" b="0" i="0" u="none" strike="noStrike" cap="none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39EEA86-FC99-7F84-9FE0-58CBA27634AD}"/>
              </a:ext>
            </a:extLst>
          </p:cNvPr>
          <p:cNvSpPr txBox="1"/>
          <p:nvPr/>
        </p:nvSpPr>
        <p:spPr>
          <a:xfrm>
            <a:off x="7831723" y="1013511"/>
            <a:ext cx="3890772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4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00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Três</a:t>
            </a:r>
            <a:r>
              <a:rPr kumimoji="0" lang="en-GB" sz="200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00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desafios</a:t>
            </a:r>
            <a:endParaRPr kumimoji="0" lang="en-GB" sz="2000" i="0" u="none" strike="noStrike" cap="none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5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2">
              <a:defRPr/>
            </a:pPr>
            <a:endParaRPr lang="en-US" sz="7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07394A-447E-E67A-B266-09EACA15D361}"/>
              </a:ext>
            </a:extLst>
          </p:cNvPr>
          <p:cNvSpPr txBox="1"/>
          <p:nvPr/>
        </p:nvSpPr>
        <p:spPr>
          <a:xfrm>
            <a:off x="5777889" y="3128286"/>
            <a:ext cx="6208558" cy="140038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07965" lvl="1">
              <a:defRPr/>
            </a:pP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Normalmente somos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deixados por conta própria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 encontrar, entender e usar evidências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 para procurar evidências, incluindo tempo e acesso à Internet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pt-BR" sz="9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Motivação para procurar e dar sentido às evidências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Capacidade de usar plataformas digitais como </a:t>
            </a:r>
            <a:r>
              <a:rPr lang="pt-BR" sz="900" i="1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sites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mídias sociais (letramento digital), selecionar as fontes certas (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letramento midiático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colocar o que é conhecido em um contexto maior (p. ex., 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letramento em educação, saúde e climático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distinguir entre as melhores evidências e outras coisas e entender o que isso pode significar (letramento em evidências) ou entender o que estão lendo (letramento geral)</a:t>
            </a:r>
          </a:p>
          <a:p>
            <a:pPr marL="107965" lvl="1">
              <a:defRPr/>
            </a:pPr>
            <a:endParaRPr kumimoji="0" lang="pt-BR" sz="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3A6ED-98DE-4C3A-7021-2FC99FB0BBDC}"/>
              </a:ext>
            </a:extLst>
          </p:cNvPr>
          <p:cNvSpPr txBox="1"/>
          <p:nvPr/>
        </p:nvSpPr>
        <p:spPr>
          <a:xfrm>
            <a:off x="3964367" y="4413856"/>
            <a:ext cx="8022080" cy="1769715"/>
          </a:xfrm>
          <a:prstGeom prst="rect">
            <a:avLst/>
          </a:prstGeom>
          <a:solidFill>
            <a:srgbClr val="FFC000">
              <a:alpha val="10000"/>
            </a:srgbClr>
          </a:solidFill>
        </p:spPr>
        <p:txBody>
          <a:bodyPr wrap="square">
            <a:spAutoFit/>
          </a:bodyPr>
          <a:lstStyle/>
          <a:p>
            <a:pPr marL="107965" lvl="1">
              <a:defRPr/>
            </a:pPr>
            <a:endParaRPr kumimoji="0" lang="pt-BR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7965" lvl="1">
              <a:defRPr/>
            </a:pPr>
            <a:r>
              <a:rPr kumimoji="0" lang="pt-BR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Governos, empresas e ONGs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dispõem as coisas de uma forma que seja fácil para nós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Os serviços são normalmente oferecidos sem </a:t>
            </a:r>
            <a:r>
              <a:rPr kumimoji="0" lang="pt-BR" sz="1000" b="0" i="0" u="none" strike="noStrike" cap="none" normalizeH="0" baseline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evidências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ajudariam a distinguir entre eles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Os produtos são normalmente vendidos na loja e </a:t>
            </a:r>
            <a:r>
              <a:rPr kumimoji="0" lang="pt-BR" sz="1000" b="0" i="1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online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sem evidências para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respaldar as informações a seu respeito 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(e podem ser vendidos junto com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produtos testados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informações são normalmente apresentadas </a:t>
            </a:r>
            <a:r>
              <a:rPr kumimoji="0" lang="pt-BR" sz="1000" b="0" i="1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online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com base no perfil e no histórico de pesquisa e não em evidências (e as leis que nos protegem contra publicidade e venda de produtos que podem ser prejudiciais ou perigosos, ou sobre fazer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alegações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falsas, ainda não se aplicam às informações)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Histórias e recursos visuais atraentes são normalmente criados por pessoas com limitado letramento em evidências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endParaRPr lang="pt-BR" sz="6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endParaRPr lang="pt-BR" sz="7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1166FF4-E644-1D55-E843-10D1A19806CA}"/>
              </a:ext>
            </a:extLst>
          </p:cNvPr>
          <p:cNvCxnSpPr>
            <a:cxnSpLocks/>
          </p:cNvCxnSpPr>
          <p:nvPr/>
        </p:nvCxnSpPr>
        <p:spPr>
          <a:xfrm>
            <a:off x="3604926" y="1589478"/>
            <a:ext cx="0" cy="5035293"/>
          </a:xfrm>
          <a:prstGeom prst="line">
            <a:avLst/>
          </a:prstGeom>
          <a:ln w="19050">
            <a:solidFill>
              <a:srgbClr val="DADFE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A1B5F93-5182-6215-BDEB-C85271D79A7A}"/>
              </a:ext>
            </a:extLst>
          </p:cNvPr>
          <p:cNvSpPr/>
          <p:nvPr/>
        </p:nvSpPr>
        <p:spPr>
          <a:xfrm>
            <a:off x="7749198" y="1545909"/>
            <a:ext cx="4221852" cy="1520779"/>
          </a:xfrm>
          <a:prstGeom prst="rect">
            <a:avLst/>
          </a:prstGeom>
          <a:solidFill>
            <a:srgbClr val="FFC000">
              <a:alpha val="5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5DD648-6D70-C9DC-927B-6736462E37BD}"/>
              </a:ext>
            </a:extLst>
          </p:cNvPr>
          <p:cNvSpPr txBox="1"/>
          <p:nvPr/>
        </p:nvSpPr>
        <p:spPr>
          <a:xfrm>
            <a:off x="7810109" y="1809554"/>
            <a:ext cx="409961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400" b="0" i="0" u="none" strike="noStrike" cap="none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Vivemos em uma era de muita informação e demasiada desinformação (informação falsa </a:t>
            </a:r>
            <a:r>
              <a:rPr kumimoji="0" lang="pt-BR" sz="1400" b="0" i="0" u="none" strike="noStrike" cap="none" normalizeH="0" baseline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disseminada</a:t>
            </a:r>
            <a:r>
              <a:rPr kumimoji="0" lang="pt-BR" sz="1400" b="0" i="0" u="none" strike="noStrike" cap="none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independentemente da intenção de enganar)</a:t>
            </a:r>
            <a:endParaRPr kumimoji="0" lang="pt-BR" sz="1400" b="0" i="0" u="none" strike="noStrike" cap="none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63E31D4C-FA4D-75C0-01BB-90F7A7A4B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50" y="4758991"/>
            <a:ext cx="864000" cy="864000"/>
          </a:xfrm>
          <a:prstGeom prst="rect">
            <a:avLst/>
          </a:prstGeom>
        </p:spPr>
      </p:pic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0483562A-37D7-726D-1999-81153F83C6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50" y="3835088"/>
            <a:ext cx="864000" cy="864000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83E45715-4760-AFCE-49CA-3B9DB44239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950" y="2890131"/>
            <a:ext cx="864000" cy="864000"/>
          </a:xfrm>
          <a:prstGeom prst="rect">
            <a:avLst/>
          </a:prstGeom>
        </p:spPr>
      </p:pic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DB34BDBA-CFB5-4FAD-00C5-965056FE98A6}"/>
              </a:ext>
            </a:extLst>
          </p:cNvPr>
          <p:cNvCxnSpPr>
            <a:cxnSpLocks/>
          </p:cNvCxnSpPr>
          <p:nvPr/>
        </p:nvCxnSpPr>
        <p:spPr>
          <a:xfrm rot="10800000" flipV="1">
            <a:off x="5824384" y="1545909"/>
            <a:ext cx="6151596" cy="1498622"/>
          </a:xfrm>
          <a:prstGeom prst="bentConnector3">
            <a:avLst>
              <a:gd name="adj1" fmla="val 68468"/>
            </a:avLst>
          </a:prstGeom>
          <a:ln w="50800">
            <a:solidFill>
              <a:srgbClr val="FEB71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>
            <a:extLst>
              <a:ext uri="{FF2B5EF4-FFF2-40B4-BE49-F238E27FC236}">
                <a16:creationId xmlns:a16="http://schemas.microsoft.com/office/drawing/2014/main" id="{A7372D05-0257-1BC6-080B-FF3A0ADAC7BF}"/>
              </a:ext>
            </a:extLst>
          </p:cNvPr>
          <p:cNvCxnSpPr>
            <a:cxnSpLocks/>
          </p:cNvCxnSpPr>
          <p:nvPr/>
        </p:nvCxnSpPr>
        <p:spPr>
          <a:xfrm rot="5400000">
            <a:off x="3377206" y="3671492"/>
            <a:ext cx="3089759" cy="1860017"/>
          </a:xfrm>
          <a:prstGeom prst="bentConnector3">
            <a:avLst>
              <a:gd name="adj1" fmla="val 43722"/>
            </a:avLst>
          </a:prstGeom>
          <a:ln w="50800">
            <a:solidFill>
              <a:srgbClr val="FEB714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1DA2CBF2-BCD4-61F3-17F6-A9B9F6774C17}"/>
              </a:ext>
            </a:extLst>
          </p:cNvPr>
          <p:cNvSpPr txBox="1">
            <a:spLocks/>
          </p:cNvSpPr>
          <p:nvPr/>
        </p:nvSpPr>
        <p:spPr>
          <a:xfrm>
            <a:off x="227215" y="97789"/>
            <a:ext cx="8027417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3.0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Contexto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e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desafios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para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colocar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as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evidências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no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centro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da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vida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cotidiana</a:t>
            </a:r>
            <a:endParaRPr lang="en-CA" dirty="0">
              <a:solidFill>
                <a:srgbClr val="0F447C"/>
              </a:solidFill>
              <a:latin typeface="Helvetica" pitchFamily="2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55786F-B402-4F59-A475-AA4DA67F3BD4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E17A1-42A5-05A7-DF8A-8C4580D448CA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558433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34167</TotalTime>
  <Words>342</Words>
  <Application>Microsoft Macintosh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Courier New</vt:lpstr>
      <vt:lpstr>Helvetica</vt:lpstr>
      <vt:lpstr>Roboto</vt:lpstr>
      <vt:lpstr>Wingdings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485</cp:revision>
  <cp:lastPrinted>2017-06-06T20:04:49Z</cp:lastPrinted>
  <dcterms:created xsi:type="dcterms:W3CDTF">2017-04-21T15:41:45Z</dcterms:created>
  <dcterms:modified xsi:type="dcterms:W3CDTF">2023-03-13T14:25:37Z</dcterms:modified>
</cp:coreProperties>
</file>