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1083" r:id="rId2"/>
    <p:sldId id="1081" r:id="rId3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ássia Fernandes Carvalho" initials="KFC" lastIdx="51" clrIdx="0">
    <p:extLst>
      <p:ext uri="{19B8F6BF-5375-455C-9EA6-DF929625EA0E}">
        <p15:presenceInfo xmlns:p15="http://schemas.microsoft.com/office/powerpoint/2012/main" userId="beacac294acfe69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D2E5"/>
    <a:srgbClr val="99CC66"/>
    <a:srgbClr val="CC76A6"/>
    <a:srgbClr val="25477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34" autoAdjust="0"/>
    <p:restoredTop sz="95707" autoAdjust="0"/>
  </p:normalViewPr>
  <p:slideViewPr>
    <p:cSldViewPr snapToGrid="0" snapToObjects="1">
      <p:cViewPr varScale="1">
        <p:scale>
          <a:sx n="128" d="100"/>
          <a:sy n="128" d="100"/>
        </p:scale>
        <p:origin x="1040" y="184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207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7D5F3BA-9EB6-8660-864E-1FB72D3FB691}"/>
              </a:ext>
            </a:extLst>
          </p:cNvPr>
          <p:cNvSpPr/>
          <p:nvPr/>
        </p:nvSpPr>
        <p:spPr>
          <a:xfrm>
            <a:off x="0" y="6003258"/>
            <a:ext cx="12192000" cy="85474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5B41298F-9ED5-0AA0-84A4-EDBB70E417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262"/>
          <a:stretch/>
        </p:blipFill>
        <p:spPr>
          <a:xfrm>
            <a:off x="3471595" y="1550370"/>
            <a:ext cx="4659083" cy="287355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79B6067-6230-8321-9A25-8FCE07E824BA}"/>
              </a:ext>
            </a:extLst>
          </p:cNvPr>
          <p:cNvSpPr/>
          <p:nvPr/>
        </p:nvSpPr>
        <p:spPr>
          <a:xfrm>
            <a:off x="5824384" y="3077134"/>
            <a:ext cx="6162063" cy="1331423"/>
          </a:xfrm>
          <a:prstGeom prst="rect">
            <a:avLst/>
          </a:prstGeom>
          <a:solidFill>
            <a:srgbClr val="FFC000">
              <a:alpha val="2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258A8E2F-E81D-911D-964A-3066260B16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872" y="1477295"/>
            <a:ext cx="3140132" cy="4525963"/>
          </a:xfrm>
        </p:spPr>
        <p:txBody>
          <a:bodyPr>
            <a:normAutofit lnSpcReduction="10000"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cidadãos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tomam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muitas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decisões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as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evidências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poderiam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úteis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como</a:t>
            </a:r>
            <a:r>
              <a:rPr lang="en-GB" sz="2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Gerenciar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minha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saúde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segurança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bem-estar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(e da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minha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família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450850" lvl="1" indent="0">
              <a:buNone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Gastar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meu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dinheiro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produtos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serviços</a:t>
            </a:r>
            <a:endParaRPr kumimoji="0" lang="en-GB" sz="1400" b="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0850" lvl="1" indent="0">
              <a:buNone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1" indent="-266700">
              <a:defRPr/>
            </a:pP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Fazer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trabalho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voluntário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doar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dinheiro</a:t>
            </a:r>
            <a:r>
              <a:rPr kumimoji="0" lang="en-GB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</a:t>
            </a:r>
            <a:r>
              <a:rPr kumimoji="0" lang="en-GB" sz="14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iniciativas</a:t>
            </a:r>
            <a:endParaRPr kumimoji="0" lang="en-GB" sz="1400" b="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39EEA86-FC99-7F84-9FE0-58CBA27634AD}"/>
              </a:ext>
            </a:extLst>
          </p:cNvPr>
          <p:cNvSpPr txBox="1"/>
          <p:nvPr/>
        </p:nvSpPr>
        <p:spPr>
          <a:xfrm>
            <a:off x="7831723" y="1013511"/>
            <a:ext cx="3890772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4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10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GB" sz="200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Três</a:t>
            </a:r>
            <a:r>
              <a:rPr kumimoji="0" lang="en-GB" sz="200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200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desafios</a:t>
            </a:r>
            <a:endParaRPr kumimoji="0" lang="en-GB" sz="200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7800" marR="0" lvl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CA" sz="5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>
              <a:defRPr/>
            </a:pPr>
            <a:endParaRPr lang="en-US" sz="7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07394A-447E-E67A-B266-09EACA15D361}"/>
              </a:ext>
            </a:extLst>
          </p:cNvPr>
          <p:cNvSpPr txBox="1"/>
          <p:nvPr/>
        </p:nvSpPr>
        <p:spPr>
          <a:xfrm>
            <a:off x="5777889" y="3128286"/>
            <a:ext cx="6208558" cy="140038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07965" lvl="1">
              <a:defRPr/>
            </a:pP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Normalmente somos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deixados por conta própria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 encontrar, entender e usar evidências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 para procurar evidências, incluindo tempo e acesso à Internet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pt-BR" sz="9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Motivação para procurar e dar sentido às evidências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Capacidade de usar plataformas digitais como </a:t>
            </a:r>
            <a:r>
              <a:rPr lang="pt-BR" sz="900" i="1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sites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mídias sociais (letramento digital), selecionar as fontes certas (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letramento midiático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colocar o que é conhecido em um contexto maior (p. ex., 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letramento em educação, saúde e climático</a:t>
            </a:r>
            <a:r>
              <a:rPr lang="pt-BR" sz="9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distinguir entre as melhores evidências e outras coisas e entender o que isso pode significar (letramento em evidências) ou entender o que estão lendo (letramento geral)</a:t>
            </a:r>
          </a:p>
          <a:p>
            <a:pPr marL="107965" lvl="1">
              <a:defRPr/>
            </a:pPr>
            <a:endParaRPr kumimoji="0" lang="pt-BR" sz="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C3A6ED-98DE-4C3A-7021-2FC99FB0BBDC}"/>
              </a:ext>
            </a:extLst>
          </p:cNvPr>
          <p:cNvSpPr txBox="1"/>
          <p:nvPr/>
        </p:nvSpPr>
        <p:spPr>
          <a:xfrm>
            <a:off x="3964367" y="4413856"/>
            <a:ext cx="8022080" cy="1769715"/>
          </a:xfrm>
          <a:prstGeom prst="rect">
            <a:avLst/>
          </a:prstGeom>
          <a:solidFill>
            <a:srgbClr val="FFC000">
              <a:alpha val="10000"/>
            </a:srgbClr>
          </a:solidFill>
        </p:spPr>
        <p:txBody>
          <a:bodyPr wrap="square">
            <a:spAutoFit/>
          </a:bodyPr>
          <a:lstStyle/>
          <a:p>
            <a:pPr marL="107965" lvl="1">
              <a:defRPr/>
            </a:pP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07965" lvl="1">
              <a:defRPr/>
            </a:pPr>
            <a:r>
              <a:rPr kumimoji="0" lang="pt-BR" sz="14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Governos, empresas e ONGs </a:t>
            </a:r>
            <a:r>
              <a:rPr lang="pt-BR" sz="14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dispõem as coisas de uma forma que seja fácil para nós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 serviços são normalmente oferecidos sem </a:t>
            </a:r>
            <a:r>
              <a:rPr kumimoji="0" lang="pt-BR" sz="1000" b="0" i="0" u="none" strike="noStrike" cap="none" normalizeH="0" baseline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evidências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que ajudariam a distinguir entre eles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 produtos são normalmente vendidos na loja e </a:t>
            </a:r>
            <a:r>
              <a:rPr kumimoji="0" lang="pt-BR" sz="1000" b="0" i="1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online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sem evidências para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respaldar as informações a seu respeito 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 podem ser vendidos junto com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produtos testados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 informações são normalmente apresentadas </a:t>
            </a:r>
            <a:r>
              <a:rPr kumimoji="0" lang="pt-BR" sz="1000" b="0" i="1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online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com base no perfil e no histórico de pesquisa e não em evidências (e as leis que nos protegem contra publicidade e venda de produtos que podem ser prejudiciais ou perigosos, ou sobre fazer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alegações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falsas, ainda não se aplicam às informações)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Histórias e recursos visuais atraentes são normalmente criados por pessoas com limitado letramento em evidências</a:t>
            </a: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endParaRPr lang="pt-BR" sz="6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7353" lvl="1" indent="-179388">
              <a:buFont typeface="Wingdings" panose="05000000000000000000" pitchFamily="2" charset="2"/>
              <a:buChar char="§"/>
              <a:defRPr/>
            </a:pPr>
            <a:endParaRPr lang="pt-BR" sz="7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1166FF4-E644-1D55-E843-10D1A19806CA}"/>
              </a:ext>
            </a:extLst>
          </p:cNvPr>
          <p:cNvCxnSpPr>
            <a:cxnSpLocks/>
          </p:cNvCxnSpPr>
          <p:nvPr/>
        </p:nvCxnSpPr>
        <p:spPr>
          <a:xfrm>
            <a:off x="3604926" y="1589478"/>
            <a:ext cx="0" cy="5035293"/>
          </a:xfrm>
          <a:prstGeom prst="line">
            <a:avLst/>
          </a:prstGeom>
          <a:ln w="19050">
            <a:solidFill>
              <a:srgbClr val="DADFE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7A1B5F93-5182-6215-BDEB-C85271D79A7A}"/>
              </a:ext>
            </a:extLst>
          </p:cNvPr>
          <p:cNvSpPr/>
          <p:nvPr/>
        </p:nvSpPr>
        <p:spPr>
          <a:xfrm>
            <a:off x="7749198" y="1545909"/>
            <a:ext cx="4221852" cy="1520779"/>
          </a:xfrm>
          <a:prstGeom prst="rect">
            <a:avLst/>
          </a:prstGeom>
          <a:solidFill>
            <a:srgbClr val="FFC000">
              <a:alpha val="5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5DD648-6D70-C9DC-927B-6736462E37BD}"/>
              </a:ext>
            </a:extLst>
          </p:cNvPr>
          <p:cNvSpPr txBox="1"/>
          <p:nvPr/>
        </p:nvSpPr>
        <p:spPr>
          <a:xfrm>
            <a:off x="7810109" y="1809554"/>
            <a:ext cx="40996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400" b="0" i="0" u="none" strike="noStrike" cap="none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Vivemos em uma era de muita informação e demasiada desinformação (informação falsa </a:t>
            </a:r>
            <a:r>
              <a:rPr kumimoji="0" lang="pt-BR" sz="1400" b="0" i="0" u="none" strike="noStrike" cap="none" normalizeH="0" baseline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disseminada</a:t>
            </a:r>
            <a:r>
              <a:rPr kumimoji="0" lang="pt-BR" sz="1400" b="0" i="0" u="none" strike="noStrike" cap="none" normalizeH="0" baseline="0" noProof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independentemente da intenção de enganar)</a:t>
            </a:r>
            <a:endParaRPr kumimoji="0" lang="pt-BR" sz="1400" b="0" i="0" u="none" strike="noStrike" cap="none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63E31D4C-FA4D-75C0-01BB-90F7A7A4BD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50" y="4758991"/>
            <a:ext cx="864000" cy="864000"/>
          </a:xfrm>
          <a:prstGeom prst="rect">
            <a:avLst/>
          </a:prstGeom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0483562A-37D7-726D-1999-81153F83C6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50" y="3835088"/>
            <a:ext cx="864000" cy="864000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83E45715-4760-AFCE-49CA-3B9DB44239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950" y="2890131"/>
            <a:ext cx="864000" cy="864000"/>
          </a:xfrm>
          <a:prstGeom prst="rect">
            <a:avLst/>
          </a:prstGeom>
        </p:spPr>
      </p:pic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DB34BDBA-CFB5-4FAD-00C5-965056FE98A6}"/>
              </a:ext>
            </a:extLst>
          </p:cNvPr>
          <p:cNvCxnSpPr>
            <a:cxnSpLocks/>
          </p:cNvCxnSpPr>
          <p:nvPr/>
        </p:nvCxnSpPr>
        <p:spPr>
          <a:xfrm rot="10800000" flipV="1">
            <a:off x="5824384" y="1545909"/>
            <a:ext cx="6151596" cy="1498622"/>
          </a:xfrm>
          <a:prstGeom prst="bentConnector3">
            <a:avLst>
              <a:gd name="adj1" fmla="val 68468"/>
            </a:avLst>
          </a:prstGeom>
          <a:ln w="50800">
            <a:solidFill>
              <a:srgbClr val="FEB71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>
            <a:extLst>
              <a:ext uri="{FF2B5EF4-FFF2-40B4-BE49-F238E27FC236}">
                <a16:creationId xmlns:a16="http://schemas.microsoft.com/office/drawing/2014/main" id="{A7372D05-0257-1BC6-080B-FF3A0ADAC7BF}"/>
              </a:ext>
            </a:extLst>
          </p:cNvPr>
          <p:cNvCxnSpPr>
            <a:cxnSpLocks/>
          </p:cNvCxnSpPr>
          <p:nvPr/>
        </p:nvCxnSpPr>
        <p:spPr>
          <a:xfrm rot="5400000">
            <a:off x="3377206" y="3671492"/>
            <a:ext cx="3089759" cy="1860017"/>
          </a:xfrm>
          <a:prstGeom prst="bentConnector3">
            <a:avLst>
              <a:gd name="adj1" fmla="val 43722"/>
            </a:avLst>
          </a:prstGeom>
          <a:ln w="50800">
            <a:solidFill>
              <a:srgbClr val="FEB714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1DA2CBF2-BCD4-61F3-17F6-A9B9F6774C17}"/>
              </a:ext>
            </a:extLst>
          </p:cNvPr>
          <p:cNvSpPr txBox="1">
            <a:spLocks/>
          </p:cNvSpPr>
          <p:nvPr/>
        </p:nvSpPr>
        <p:spPr>
          <a:xfrm>
            <a:off x="227215" y="97789"/>
            <a:ext cx="8027417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3.0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Contexto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e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desafios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para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colocar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as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no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centro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da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vida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cotidiana</a:t>
            </a:r>
            <a:endParaRPr lang="en-CA" dirty="0">
              <a:solidFill>
                <a:srgbClr val="0F447C"/>
              </a:solidFill>
              <a:latin typeface="Helvetica" pitchFamily="2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55786F-B402-4F59-A475-AA4DA67F3BD4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E17A1-42A5-05A7-DF8A-8C4580D448CA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558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9AC5333-396A-D4C5-CF85-4146786854C8}"/>
              </a:ext>
            </a:extLst>
          </p:cNvPr>
          <p:cNvSpPr/>
          <p:nvPr/>
        </p:nvSpPr>
        <p:spPr>
          <a:xfrm>
            <a:off x="0" y="623242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9A34447-4A7A-4517-1DC1-99CE9A7476E9}"/>
              </a:ext>
            </a:extLst>
          </p:cNvPr>
          <p:cNvSpPr/>
          <p:nvPr/>
        </p:nvSpPr>
        <p:spPr>
          <a:xfrm>
            <a:off x="0" y="599597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786BFE96-B986-2816-D41F-F037ADF3C384}"/>
              </a:ext>
            </a:extLst>
          </p:cNvPr>
          <p:cNvSpPr/>
          <p:nvPr/>
        </p:nvSpPr>
        <p:spPr>
          <a:xfrm>
            <a:off x="6202248" y="2954124"/>
            <a:ext cx="2743433" cy="1921970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AAA9F26-8570-FB92-3198-311440E6BB2F}"/>
              </a:ext>
            </a:extLst>
          </p:cNvPr>
          <p:cNvSpPr/>
          <p:nvPr/>
        </p:nvSpPr>
        <p:spPr>
          <a:xfrm>
            <a:off x="9208647" y="2954124"/>
            <a:ext cx="2743433" cy="3286604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C55D154D-212E-055D-ACC0-C0FFDE5A1E87}"/>
              </a:ext>
            </a:extLst>
          </p:cNvPr>
          <p:cNvSpPr/>
          <p:nvPr/>
        </p:nvSpPr>
        <p:spPr>
          <a:xfrm>
            <a:off x="269506" y="2967979"/>
            <a:ext cx="2743433" cy="3431217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26AFBAB8-3FB6-7103-EE48-99D81BF44309}"/>
              </a:ext>
            </a:extLst>
          </p:cNvPr>
          <p:cNvSpPr/>
          <p:nvPr/>
        </p:nvSpPr>
        <p:spPr>
          <a:xfrm>
            <a:off x="3228104" y="2954124"/>
            <a:ext cx="2743433" cy="1923838"/>
          </a:xfrm>
          <a:prstGeom prst="roundRect">
            <a:avLst/>
          </a:prstGeom>
          <a:solidFill>
            <a:srgbClr val="FEB714">
              <a:alpha val="7245"/>
            </a:srgbClr>
          </a:solidFill>
          <a:ln w="12700">
            <a:solidFill>
              <a:srgbClr val="FEB714">
                <a:alpha val="50000"/>
              </a:srgb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C08973-2B0F-8553-722D-77407DFF6044}"/>
              </a:ext>
            </a:extLst>
          </p:cNvPr>
          <p:cNvSpPr txBox="1"/>
          <p:nvPr/>
        </p:nvSpPr>
        <p:spPr>
          <a:xfrm>
            <a:off x="1" y="2070421"/>
            <a:ext cx="3247494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300" b="0" i="0" u="none" strike="noStrike" cap="none" normalizeH="0" baseline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Ajudar cidadãos a julgar o que outros estão </a:t>
            </a:r>
            <a:r>
              <a:rPr lang="pt-BR" sz="13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afirmando</a:t>
            </a:r>
            <a:r>
              <a:rPr kumimoji="0" lang="pt-BR" sz="1300" b="0" i="0" u="none" strike="noStrike" cap="none" normalizeH="0" baseline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ou, de maneira geral, encontrar (e receber) informações confiáveis sobre um tópico</a:t>
            </a:r>
          </a:p>
          <a:p>
            <a:pPr marL="717550" lvl="1" indent="-269875" algn="ctr">
              <a:lnSpc>
                <a:spcPts val="1480"/>
              </a:lnSpc>
              <a:buFont typeface="Courier New" panose="02070309020205020404" pitchFamily="49" charset="0"/>
              <a:buChar char="o"/>
              <a:defRPr/>
            </a:pPr>
            <a:endParaRPr kumimoji="0" lang="pt-BR" sz="1300" b="0" i="0" u="none" strike="noStrike" kern="1200" cap="none" spc="0" normalizeH="0" baseline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717550" lvl="2" algn="ctr">
              <a:lnSpc>
                <a:spcPts val="1480"/>
              </a:lnSpc>
              <a:defRPr/>
            </a:pPr>
            <a:endParaRPr lang="pt-BR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A8A362-B52B-87A1-ABE7-57F457611954}"/>
              </a:ext>
            </a:extLst>
          </p:cNvPr>
          <p:cNvSpPr txBox="1"/>
          <p:nvPr/>
        </p:nvSpPr>
        <p:spPr>
          <a:xfrm>
            <a:off x="352207" y="3043613"/>
            <a:ext cx="277200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Ferramentas e treinamento para desenvolver habilidades de pensamento crítico (p. ex., </a:t>
            </a:r>
            <a:r>
              <a:rPr kumimoji="0" lang="pt-BR" sz="1000" b="0" i="0" u="none" strike="noStrike" cap="none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thatsa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laim.org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 a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estrutura </a:t>
            </a:r>
            <a:r>
              <a:rPr lang="pt-BR" sz="1000" i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r>
              <a:rPr lang="pt-BR" sz="10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know-how da Sense </a:t>
            </a:r>
            <a:r>
              <a:rPr lang="pt-BR" sz="1000" i="1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pt-BR" sz="10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inclusive nas escolas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Resumos em linguagem simples das melhores evidências sobre diferentes tópicos (p. ex., Campbell e Cochrane) acompanhados por materiais audiovisuais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Jornalismo e estratégias de comunicação científica (p. ex., serviços de checagem de fatos,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abordagem “</a:t>
            </a:r>
            <a:r>
              <a:rPr lang="pt-BR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pre-bunking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sobre o que estar atento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com relação à desinformação e teorias da conspiração, e “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sanduíche da verdade”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para o que as evidências dizem imediatamente antes e depois de cobrir a desinformação)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Campanhas para construir uma cultura em que as evidências sejam compreendidas, valorizadas e usadas (semanas de evidências e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</a:t>
            </a:r>
            <a:r>
              <a:rPr lang="pt-BR" sz="1000" i="1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askforevidence hashtag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47ED7B4-AF08-1546-4E01-9028A9A76040}"/>
              </a:ext>
            </a:extLst>
          </p:cNvPr>
          <p:cNvSpPr txBox="1"/>
          <p:nvPr/>
        </p:nvSpPr>
        <p:spPr>
          <a:xfrm>
            <a:off x="3223343" y="3043613"/>
            <a:ext cx="2772000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t-BR" sz="1100" i="1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Sites online</a:t>
            </a:r>
            <a:r>
              <a:rPr lang="pt-BR" sz="11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como </a:t>
            </a:r>
            <a:r>
              <a:rPr lang="pt-BR" sz="1100" i="1" dirty="0" err="1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Wirecutter</a:t>
            </a:r>
            <a:r>
              <a:rPr lang="pt-BR" sz="11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comprar produtos, </a:t>
            </a:r>
            <a:r>
              <a:rPr lang="pt-BR" sz="1100" i="1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80,000 hours</a:t>
            </a:r>
            <a:r>
              <a:rPr lang="pt-BR" sz="11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encontrar carreiras de alto impacto ou oportunidades de voluntariado de alto impacto, e </a:t>
            </a:r>
            <a:r>
              <a:rPr lang="pt-BR" sz="1100" i="1" dirty="0" err="1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GiveWell</a:t>
            </a:r>
            <a:r>
              <a:rPr lang="pt-BR" sz="11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doar para instituições de caridade fazendo o máximo de cada dólar recebido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pt-BR" sz="11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Ferramentas, como ajuda à decisão, para analisar as opções considerando prós e contras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478677C-AE84-7B1F-8804-778353CAAA10}"/>
              </a:ext>
            </a:extLst>
          </p:cNvPr>
          <p:cNvSpPr txBox="1"/>
          <p:nvPr/>
        </p:nvSpPr>
        <p:spPr>
          <a:xfrm>
            <a:off x="6201819" y="3043613"/>
            <a:ext cx="27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pt-BR" sz="105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Perguntas em </a:t>
            </a:r>
            <a:r>
              <a:rPr kumimoji="0" lang="pt-BR" sz="1050" b="0" i="1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websites</a:t>
            </a:r>
            <a:r>
              <a:rPr kumimoji="0" lang="pt-BR" sz="105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podem ser encaminhadas para organizações que financiam pesquisas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t-BR" sz="105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Processos de priorização que envolvem os cidadãos (p. ex., </a:t>
            </a:r>
            <a:r>
              <a:rPr lang="pt-BR" sz="1050" i="1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</a:t>
            </a:r>
            <a:r>
              <a:rPr lang="pt-BR" sz="1050" i="1" dirty="0" err="1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Lind</a:t>
            </a:r>
            <a:r>
              <a:rPr lang="pt-BR" sz="1050" i="1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Alliance</a:t>
            </a:r>
            <a:r>
              <a:rPr lang="pt-BR" sz="105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pt-BR" sz="105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Apoio para cidadãos se tornarem parceiros em equipe de pesquisa realizando novo estudo de pesquisa ou sintetizando o que é conhecido de todos os estudos que abordam uma mesma questão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C046F28-90DD-CC41-914C-C623F20F17A6}"/>
              </a:ext>
            </a:extLst>
          </p:cNvPr>
          <p:cNvSpPr txBox="1"/>
          <p:nvPr/>
        </p:nvSpPr>
        <p:spPr>
          <a:xfrm>
            <a:off x="9263638" y="3043613"/>
            <a:ext cx="27720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Leis que exigem que produtos, serviços e informações sejam baseados em evidências (e tornam ilegal a disseminação de desinformação)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Recompensas para empresas que anunciam produtos, serviços e informações baseados em evidências (e penalidades por não fazê-lo)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Algoritmos para grandes empresas de tecnologia apresentando produtos, serviços e informações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parte com base em apoiar às evidências </a:t>
            </a:r>
            <a:r>
              <a:rPr kumimoji="0" lang="pt-BR" sz="1000" b="0" i="0" u="none" strike="noStrike" cap="none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(e limitar a disseminação de desinformação)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Uso de estratégias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“</a:t>
            </a:r>
            <a:r>
              <a:rPr lang="pt-BR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nudge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(cutucão)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para orientar os cidadãos em direção a escolhas baseadas em evidências, ao mesmo tempo em que permite que também vejam outras opções (p. ex., 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inscrições automáticas, colocação de produtos, símbolos ou “</a:t>
            </a:r>
            <a:r>
              <a:rPr lang="pt-BR" sz="1000" dirty="0" err="1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kitemarks</a:t>
            </a:r>
            <a:r>
              <a:rPr lang="pt-BR" sz="1000" dirty="0">
                <a:solidFill>
                  <a:srgbClr val="2547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(rótulos)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7E6534-0DEC-CAC7-31D5-8C3F63F73B0E}"/>
              </a:ext>
            </a:extLst>
          </p:cNvPr>
          <p:cNvSpPr txBox="1"/>
          <p:nvPr/>
        </p:nvSpPr>
        <p:spPr>
          <a:xfrm>
            <a:off x="3454400" y="2070421"/>
            <a:ext cx="229084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1480"/>
              </a:lnSpc>
              <a:defRPr/>
            </a:pPr>
            <a:r>
              <a:rPr lang="en-GB" sz="1300">
                <a:solidFill>
                  <a:srgbClr val="25477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Disponibilizar evidências aos cidadãos quando estiverem fazendo escolhas</a:t>
            </a:r>
          </a:p>
          <a:p>
            <a:pPr marL="717550" lvl="2" algn="ctr">
              <a:lnSpc>
                <a:spcPts val="1480"/>
              </a:lnSpc>
              <a:defRPr/>
            </a:pPr>
            <a:endParaRPr lang="en-US" sz="1300" dirty="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A7B490-D6F9-D2CB-90C3-BC29CC06811B}"/>
              </a:ext>
            </a:extLst>
          </p:cNvPr>
          <p:cNvSpPr txBox="1"/>
          <p:nvPr/>
        </p:nvSpPr>
        <p:spPr>
          <a:xfrm>
            <a:off x="6202248" y="2070421"/>
            <a:ext cx="2591938" cy="1054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300" b="0" i="0" u="none" strike="noStrike" cap="none" normalizeH="0" baseline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Envolver os cidadãos em fazer perguntas e respondê-las (com novas pesquisas ou evidências existentes)</a:t>
            </a:r>
          </a:p>
          <a:p>
            <a:pPr marL="717550" lvl="2" algn="ctr">
              <a:lnSpc>
                <a:spcPts val="1480"/>
              </a:lnSpc>
              <a:defRPr/>
            </a:pPr>
            <a:endParaRPr lang="pt-BR" sz="1300">
              <a:solidFill>
                <a:srgbClr val="2547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98815D4-6927-8FA0-20EC-798A4784594E}"/>
              </a:ext>
            </a:extLst>
          </p:cNvPr>
          <p:cNvSpPr txBox="1"/>
          <p:nvPr/>
        </p:nvSpPr>
        <p:spPr>
          <a:xfrm>
            <a:off x="9474484" y="2070421"/>
            <a:ext cx="2477595" cy="669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marR="0" lvl="0" algn="ctr" defTabSz="609585" rtl="0" eaLnBrk="1" fontAlgn="auto" latinLnBrk="0" hangingPunct="1">
              <a:lnSpc>
                <a:spcPts val="148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300" b="0" i="0" u="none" strike="noStrike" cap="none" normalizeH="0" baseline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Tornar as escolhas baseadas em evidências numa opção padrão ou fácil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24A876C-B737-7882-EAD5-5D2BC85DB1C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>
            <a:off x="456061" y="1658096"/>
            <a:ext cx="5700823" cy="328433"/>
          </a:xfrm>
          <a:prstGeom prst="rect">
            <a:avLst/>
          </a:prstGeom>
          <a:noFill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D226A85-2441-C61C-DF5C-BB7354D4F8DF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20000"/>
          </a:blip>
          <a:stretch>
            <a:fillRect/>
          </a:stretch>
        </p:blipFill>
        <p:spPr>
          <a:xfrm rot="10800000">
            <a:off x="5926280" y="1595301"/>
            <a:ext cx="5700823" cy="328433"/>
          </a:xfrm>
          <a:prstGeom prst="rect">
            <a:avLst/>
          </a:prstGeom>
          <a:noFill/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64B4D2A9-A379-736C-F9F7-16269AD426B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49779" t="3247" r="13029" b="50269"/>
          <a:stretch/>
        </p:blipFill>
        <p:spPr>
          <a:xfrm>
            <a:off x="1439692" y="1317680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29" name="Picture 28" descr="Icon&#10;&#10;Description automatically generated">
            <a:extLst>
              <a:ext uri="{FF2B5EF4-FFF2-40B4-BE49-F238E27FC236}">
                <a16:creationId xmlns:a16="http://schemas.microsoft.com/office/drawing/2014/main" id="{1295644E-BE79-5669-FEA4-95D9C92356F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alphaModFix/>
          </a:blip>
          <a:srcRect l="49779" t="3247" r="13029" b="50269"/>
          <a:stretch/>
        </p:blipFill>
        <p:spPr>
          <a:xfrm>
            <a:off x="4423709" y="1317680"/>
            <a:ext cx="709316" cy="736780"/>
          </a:xfrm>
          <a:prstGeom prst="rect">
            <a:avLst/>
          </a:prstGeom>
          <a:solidFill>
            <a:srgbClr val="FFC75D">
              <a:alpha val="600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31" name="Picture 30" descr="Icon&#10;&#10;Description automatically generated">
            <a:extLst>
              <a:ext uri="{FF2B5EF4-FFF2-40B4-BE49-F238E27FC236}">
                <a16:creationId xmlns:a16="http://schemas.microsoft.com/office/drawing/2014/main" id="{6D8280CA-022B-DA55-7F4E-DB1D78B5935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49779" t="3247" r="13029" b="50269"/>
          <a:stretch/>
        </p:blipFill>
        <p:spPr>
          <a:xfrm>
            <a:off x="7407726" y="1317680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pic>
        <p:nvPicPr>
          <p:cNvPr id="32" name="Picture 31" descr="Icon&#10;&#10;Description automatically generated">
            <a:extLst>
              <a:ext uri="{FF2B5EF4-FFF2-40B4-BE49-F238E27FC236}">
                <a16:creationId xmlns:a16="http://schemas.microsoft.com/office/drawing/2014/main" id="{122587EE-F623-7D5A-D6C5-2E3759F242D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/>
          </a:blip>
          <a:srcRect l="49779" t="3247" r="13029" b="50269"/>
          <a:stretch/>
        </p:blipFill>
        <p:spPr>
          <a:xfrm>
            <a:off x="10391744" y="1317680"/>
            <a:ext cx="709316" cy="736780"/>
          </a:xfrm>
          <a:prstGeom prst="rect">
            <a:avLst/>
          </a:prstGeom>
          <a:solidFill>
            <a:srgbClr val="FFC75D">
              <a:alpha val="0"/>
            </a:srgbClr>
          </a:solidFill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softEdge rad="0"/>
          </a:effectLst>
        </p:spPr>
      </p:pic>
      <p:sp>
        <p:nvSpPr>
          <p:cNvPr id="33" name="Rounded Rectangular Callout 32">
            <a:extLst>
              <a:ext uri="{FF2B5EF4-FFF2-40B4-BE49-F238E27FC236}">
                <a16:creationId xmlns:a16="http://schemas.microsoft.com/office/drawing/2014/main" id="{BC44EBAC-537C-2DDF-39B3-7FBF27D849E9}"/>
              </a:ext>
            </a:extLst>
          </p:cNvPr>
          <p:cNvSpPr/>
          <p:nvPr/>
        </p:nvSpPr>
        <p:spPr>
          <a:xfrm>
            <a:off x="3223343" y="5078105"/>
            <a:ext cx="2748195" cy="1230656"/>
          </a:xfrm>
          <a:prstGeom prst="wedgeRoundRectCallout">
            <a:avLst>
              <a:gd name="adj1" fmla="val -60729"/>
              <a:gd name="adj2" fmla="val -4113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20"/>
              </a:lnSpc>
            </a:pPr>
            <a:r>
              <a:rPr lang="pt-BR" sz="1050" dirty="0">
                <a:solidFill>
                  <a:srgbClr val="254776"/>
                </a:solidFill>
              </a:rPr>
              <a:t>Costumo dizer a meus companheiros  líderes cidadãos: o Google é um ótimo lugar para escolher um restaurante ou aprender mais sobre uma figura pública; mas apresenta desafios reais se estiver procurando as melhores evidências para tomar uma decisão importante</a:t>
            </a:r>
          </a:p>
        </p:txBody>
      </p:sp>
      <p:sp>
        <p:nvSpPr>
          <p:cNvPr id="34" name="Rounded Rectangular Callout 33">
            <a:extLst>
              <a:ext uri="{FF2B5EF4-FFF2-40B4-BE49-F238E27FC236}">
                <a16:creationId xmlns:a16="http://schemas.microsoft.com/office/drawing/2014/main" id="{192367A6-4DA4-0E6B-28DD-45A1C0C64E7D}"/>
              </a:ext>
            </a:extLst>
          </p:cNvPr>
          <p:cNvSpPr/>
          <p:nvPr/>
        </p:nvSpPr>
        <p:spPr>
          <a:xfrm flipH="1">
            <a:off x="6202248" y="5233958"/>
            <a:ext cx="2751009" cy="1230656"/>
          </a:xfrm>
          <a:prstGeom prst="wedgeRoundRectCallout">
            <a:avLst>
              <a:gd name="adj1" fmla="val -60729"/>
              <a:gd name="adj2" fmla="val -41130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220"/>
              </a:lnSpc>
            </a:pPr>
            <a:r>
              <a:rPr lang="pt-BR" sz="1050" dirty="0">
                <a:solidFill>
                  <a:srgbClr val="254776"/>
                </a:solidFill>
              </a:rPr>
              <a:t>Embora essa abordagem pareça promissora, aqueles de nós que trabalham em ONGs que atendem os cidadãos perceberam que o declínio da confiança no governo e nos líderes de empresas levou a preocupações crescentes sobre essa abordagem entre os cidadãos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3649F71-F444-F89D-6982-1E0444822D46}"/>
              </a:ext>
            </a:extLst>
          </p:cNvPr>
          <p:cNvSpPr/>
          <p:nvPr/>
        </p:nvSpPr>
        <p:spPr>
          <a:xfrm>
            <a:off x="0" y="6199172"/>
            <a:ext cx="12192000" cy="62557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itle 14">
            <a:extLst>
              <a:ext uri="{FF2B5EF4-FFF2-40B4-BE49-F238E27FC236}">
                <a16:creationId xmlns:a16="http://schemas.microsoft.com/office/drawing/2014/main" id="{AA3569C3-6C5A-B789-F581-63EE0C2EE049}"/>
              </a:ext>
            </a:extLst>
          </p:cNvPr>
          <p:cNvSpPr txBox="1">
            <a:spLocks/>
          </p:cNvSpPr>
          <p:nvPr/>
        </p:nvSpPr>
        <p:spPr>
          <a:xfrm>
            <a:off x="267858" y="97077"/>
            <a:ext cx="8352035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US" sz="2000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3</a:t>
            </a:r>
            <a:r>
              <a:rPr kumimoji="0" lang="en-US" sz="2000" b="1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.1</a:t>
            </a:r>
            <a:r>
              <a:rPr kumimoji="0" lang="en-US" sz="20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Primeiros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estágios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para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entender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“o que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funciona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”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ao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colocar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as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evidências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no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centro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da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vida</a:t>
            </a:r>
            <a:r>
              <a:rPr lang="en-US" sz="2000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US" sz="2000" kern="0" dirty="0" err="1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cotidiana</a:t>
            </a:r>
            <a:endParaRPr lang="en-CA" sz="2000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pic>
        <p:nvPicPr>
          <p:cNvPr id="16" name="Picture 15" descr="Graphical user interface, text&#10;&#10;Description automatically generated">
            <a:extLst>
              <a:ext uri="{FF2B5EF4-FFF2-40B4-BE49-F238E27FC236}">
                <a16:creationId xmlns:a16="http://schemas.microsoft.com/office/drawing/2014/main" id="{9ACEFCD9-5795-A8E3-2FFC-B605F2E4E81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4312" y="6414114"/>
            <a:ext cx="1829274" cy="438149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D030B854-2F03-2BB7-5736-39B5753BC060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direitos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trabalho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sob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uma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</a:t>
            </a:r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061752-FAF9-A33F-516F-D3830086CCAC}"/>
              </a:ext>
            </a:extLst>
          </p:cNvPr>
          <p:cNvSpPr txBox="1"/>
          <p:nvPr/>
        </p:nvSpPr>
        <p:spPr>
          <a:xfrm>
            <a:off x="8989243" y="1023000"/>
            <a:ext cx="317907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50" i="1" dirty="0">
                <a:solidFill>
                  <a:srgbClr val="254776"/>
                </a:solidFill>
              </a:rPr>
              <a:t>Nota: versão completa disponível no Update 2023</a:t>
            </a:r>
            <a:endParaRPr lang="en-US" sz="1050" i="1" dirty="0">
              <a:solidFill>
                <a:srgbClr val="25477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380436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34165</TotalTime>
  <Words>901</Words>
  <Application>Microsoft Macintosh PowerPoint</Application>
  <PresentationFormat>Widescreen</PresentationFormat>
  <Paragraphs>47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Courier New</vt:lpstr>
      <vt:lpstr>Helvetica</vt:lpstr>
      <vt:lpstr>Roboto</vt:lpstr>
      <vt:lpstr>Wingdings</vt:lpstr>
      <vt:lpstr>McMaster Brighter World Theme</vt:lpstr>
      <vt:lpstr>PowerPoint Presentation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484</cp:revision>
  <cp:lastPrinted>2017-06-06T20:04:49Z</cp:lastPrinted>
  <dcterms:created xsi:type="dcterms:W3CDTF">2017-04-21T15:41:45Z</dcterms:created>
  <dcterms:modified xsi:type="dcterms:W3CDTF">2023-03-13T13:23:16Z</dcterms:modified>
</cp:coreProperties>
</file>