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1091" r:id="rId2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ássia Fernandes Carvalho" initials="KFC" lastIdx="51" clrIdx="0">
    <p:extLst>
      <p:ext uri="{19B8F6BF-5375-455C-9EA6-DF929625EA0E}">
        <p15:presenceInfo xmlns:p15="http://schemas.microsoft.com/office/powerpoint/2012/main" userId="beacac294acfe69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D2E5"/>
    <a:srgbClr val="99CC66"/>
    <a:srgbClr val="CC76A6"/>
    <a:srgbClr val="254776"/>
    <a:srgbClr val="FEB714"/>
    <a:srgbClr val="FFC057"/>
    <a:srgbClr val="6AA855"/>
    <a:srgbClr val="6FC0D3"/>
    <a:srgbClr val="8DC758"/>
    <a:srgbClr val="99CC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834" autoAdjust="0"/>
    <p:restoredTop sz="95707" autoAdjust="0"/>
  </p:normalViewPr>
  <p:slideViewPr>
    <p:cSldViewPr snapToGrid="0" snapToObjects="1">
      <p:cViewPr varScale="1">
        <p:scale>
          <a:sx n="128" d="100"/>
          <a:sy n="128" d="100"/>
        </p:scale>
        <p:origin x="1040" y="18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3/13/23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296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0CAAD888-E111-F5C8-DC4F-A4B210760CBE}"/>
              </a:ext>
            </a:extLst>
          </p:cNvPr>
          <p:cNvGrpSpPr/>
          <p:nvPr/>
        </p:nvGrpSpPr>
        <p:grpSpPr>
          <a:xfrm>
            <a:off x="164954" y="1204188"/>
            <a:ext cx="3689731" cy="3639791"/>
            <a:chOff x="185974" y="1455646"/>
            <a:chExt cx="3689731" cy="3639791"/>
          </a:xfrm>
        </p:grpSpPr>
        <p:pic>
          <p:nvPicPr>
            <p:cNvPr id="7" name="Picture 6" descr="Icon&#10;&#10;Description automatically generated">
              <a:extLst>
                <a:ext uri="{FF2B5EF4-FFF2-40B4-BE49-F238E27FC236}">
                  <a16:creationId xmlns:a16="http://schemas.microsoft.com/office/drawing/2014/main" id="{DEFD2E9B-ED80-6143-B60C-5C56924D7B4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5974" y="1455646"/>
              <a:ext cx="3639791" cy="3639791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8D4D704-5A57-2B31-1043-F54478F85DD2}"/>
                </a:ext>
              </a:extLst>
            </p:cNvPr>
            <p:cNvSpPr/>
            <p:nvPr/>
          </p:nvSpPr>
          <p:spPr>
            <a:xfrm rot="11511933">
              <a:off x="447631" y="2025318"/>
              <a:ext cx="2731496" cy="273149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Circle">
                <a:avLst/>
              </a:prstTxWarp>
              <a:spAutoFit/>
            </a:bodyPr>
            <a:lstStyle/>
            <a:p>
              <a:pPr algn="ctr"/>
              <a:r>
                <a:rPr lang="pt-BR" sz="1200" b="1" cap="none" dirty="0">
                  <a:ln w="0"/>
                  <a:solidFill>
                    <a:srgbClr val="254776"/>
                  </a:solidFill>
                  <a:effectLst/>
                </a:rPr>
                <a:t>Financiadores e doadores</a:t>
              </a: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0F0ECED4-AC0A-4B2D-03F2-D1A21F93FF47}"/>
                </a:ext>
              </a:extLst>
            </p:cNvPr>
            <p:cNvGrpSpPr/>
            <p:nvPr/>
          </p:nvGrpSpPr>
          <p:grpSpPr>
            <a:xfrm>
              <a:off x="2867095" y="2837858"/>
              <a:ext cx="1008610" cy="806419"/>
              <a:chOff x="2867095" y="2837858"/>
              <a:chExt cx="1008610" cy="806419"/>
            </a:xfrm>
          </p:grpSpPr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64BB5DC9-1E37-B0B3-7A28-38BC8800C66F}"/>
                  </a:ext>
                </a:extLst>
              </p:cNvPr>
              <p:cNvSpPr/>
              <p:nvPr/>
            </p:nvSpPr>
            <p:spPr>
              <a:xfrm>
                <a:off x="2968190" y="2837858"/>
                <a:ext cx="806419" cy="806419"/>
              </a:xfrm>
              <a:prstGeom prst="ellipse">
                <a:avLst/>
              </a:prstGeom>
              <a:solidFill>
                <a:srgbClr val="CC76A6"/>
              </a:solidFill>
              <a:ln w="28575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600"/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815100F0-DAAE-C9CC-A431-4D98F124D869}"/>
                  </a:ext>
                </a:extLst>
              </p:cNvPr>
              <p:cNvSpPr txBox="1"/>
              <p:nvPr/>
            </p:nvSpPr>
            <p:spPr>
              <a:xfrm>
                <a:off x="2867095" y="3022715"/>
                <a:ext cx="1008610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pt-BR" sz="1050" b="1">
                    <a:solidFill>
                      <a:schemeClr val="bg1"/>
                    </a:solidFill>
                  </a:rPr>
                  <a:t>MELHORES</a:t>
                </a:r>
              </a:p>
              <a:p>
                <a:pPr algn="ctr"/>
                <a:r>
                  <a:rPr lang="pt-BR" sz="1050" b="1">
                    <a:solidFill>
                      <a:schemeClr val="bg1"/>
                    </a:solidFill>
                  </a:rPr>
                  <a:t>EVIDÊNCIAS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0FF990C-81D0-7B99-3623-20D58D504778}"/>
                </a:ext>
              </a:extLst>
            </p:cNvPr>
            <p:cNvGrpSpPr/>
            <p:nvPr/>
          </p:nvGrpSpPr>
          <p:grpSpPr>
            <a:xfrm>
              <a:off x="867651" y="4036340"/>
              <a:ext cx="894797" cy="806419"/>
              <a:chOff x="2924003" y="2847797"/>
              <a:chExt cx="894797" cy="806419"/>
            </a:xfrm>
          </p:grpSpPr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6E63FBA9-0B0A-A905-C0F3-F37F30E13A84}"/>
                  </a:ext>
                </a:extLst>
              </p:cNvPr>
              <p:cNvSpPr/>
              <p:nvPr/>
            </p:nvSpPr>
            <p:spPr>
              <a:xfrm>
                <a:off x="2968190" y="2847797"/>
                <a:ext cx="806419" cy="806419"/>
              </a:xfrm>
              <a:prstGeom prst="ellipse">
                <a:avLst/>
              </a:prstGeom>
              <a:solidFill>
                <a:srgbClr val="99CC66"/>
              </a:solidFill>
              <a:ln w="28575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600"/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9633036-3857-022F-EA90-8269E159C558}"/>
                  </a:ext>
                </a:extLst>
              </p:cNvPr>
              <p:cNvSpPr txBox="1"/>
              <p:nvPr/>
            </p:nvSpPr>
            <p:spPr>
              <a:xfrm>
                <a:off x="2924003" y="3132044"/>
                <a:ext cx="894797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pt-BR" sz="1050" b="1">
                    <a:solidFill>
                      <a:schemeClr val="bg1"/>
                    </a:solidFill>
                  </a:rPr>
                  <a:t>IMPACTOS</a:t>
                </a: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22A1903C-E275-9551-6AFB-B6F2E39338DD}"/>
                </a:ext>
              </a:extLst>
            </p:cNvPr>
            <p:cNvGrpSpPr/>
            <p:nvPr/>
          </p:nvGrpSpPr>
          <p:grpSpPr>
            <a:xfrm>
              <a:off x="902718" y="1687000"/>
              <a:ext cx="806419" cy="806419"/>
              <a:chOff x="2968190" y="2847797"/>
              <a:chExt cx="806419" cy="806419"/>
            </a:xfrm>
          </p:grpSpPr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64D41873-6943-DE0C-0744-E33113FD065A}"/>
                  </a:ext>
                </a:extLst>
              </p:cNvPr>
              <p:cNvSpPr/>
              <p:nvPr/>
            </p:nvSpPr>
            <p:spPr>
              <a:xfrm>
                <a:off x="2968190" y="2847797"/>
                <a:ext cx="806419" cy="806419"/>
              </a:xfrm>
              <a:prstGeom prst="ellipse">
                <a:avLst/>
              </a:prstGeom>
              <a:solidFill>
                <a:srgbClr val="8DD2E5"/>
              </a:solidFill>
              <a:ln w="28575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600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9AEA530-F5F0-1FD8-7D3F-419E6DF888DD}"/>
                  </a:ext>
                </a:extLst>
              </p:cNvPr>
              <p:cNvSpPr txBox="1"/>
              <p:nvPr/>
            </p:nvSpPr>
            <p:spPr>
              <a:xfrm>
                <a:off x="3136400" y="2890880"/>
                <a:ext cx="47000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pt-BR" sz="4000" b="1">
                    <a:solidFill>
                      <a:schemeClr val="bg1"/>
                    </a:solidFill>
                  </a:rPr>
                  <a:t>$</a:t>
                </a:r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BC3886A-1C4E-E6BB-938F-39A5A3ED1757}"/>
                </a:ext>
              </a:extLst>
            </p:cNvPr>
            <p:cNvSpPr/>
            <p:nvPr/>
          </p:nvSpPr>
          <p:spPr>
            <a:xfrm rot="18294229">
              <a:off x="740042" y="1863260"/>
              <a:ext cx="2663343" cy="266334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Circle">
                <a:avLst/>
              </a:prstTxWarp>
              <a:spAutoFit/>
            </a:bodyPr>
            <a:lstStyle/>
            <a:p>
              <a:pPr algn="ctr"/>
              <a:r>
                <a:rPr lang="pt-BR" sz="600" b="1" cap="none" dirty="0">
                  <a:ln w="0"/>
                  <a:solidFill>
                    <a:srgbClr val="254776"/>
                  </a:solidFill>
                  <a:effectLst/>
                </a:rPr>
                <a:t> </a:t>
              </a:r>
              <a:r>
                <a:rPr lang="pt-BR" sz="700" b="1" cap="none" dirty="0">
                  <a:ln w="0"/>
                  <a:solidFill>
                    <a:srgbClr val="254776"/>
                  </a:solidFill>
                  <a:effectLst/>
                </a:rPr>
                <a:t>  </a:t>
              </a:r>
              <a:r>
                <a:rPr lang="pt-BR" sz="1200" b="1" dirty="0">
                  <a:ln w="0"/>
                  <a:solidFill>
                    <a:srgbClr val="254776"/>
                  </a:solidFill>
                </a:rPr>
                <a:t>E</a:t>
              </a:r>
              <a:r>
                <a:rPr lang="pt-BR" sz="1200" b="1" cap="none" dirty="0">
                  <a:ln w="0"/>
                  <a:solidFill>
                    <a:srgbClr val="254776"/>
                  </a:solidFill>
                  <a:effectLst/>
                </a:rPr>
                <a:t>quipes de produção de</a:t>
              </a:r>
            </a:p>
            <a:p>
              <a:pPr algn="ctr"/>
              <a:r>
                <a:rPr lang="pt-BR" sz="1200" b="1" dirty="0">
                  <a:ln w="0"/>
                  <a:solidFill>
                    <a:srgbClr val="254776"/>
                  </a:solidFill>
                </a:rPr>
                <a:t>b</a:t>
              </a:r>
              <a:r>
                <a:rPr lang="pt-BR" sz="1200" b="1" cap="none" dirty="0">
                  <a:ln w="0"/>
                  <a:solidFill>
                    <a:srgbClr val="254776"/>
                  </a:solidFill>
                  <a:effectLst/>
                </a:rPr>
                <a:t>ens públicos globais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587F51E-32A1-49EA-3353-7B311D19FD11}"/>
                </a:ext>
              </a:extLst>
            </p:cNvPr>
            <p:cNvSpPr/>
            <p:nvPr/>
          </p:nvSpPr>
          <p:spPr>
            <a:xfrm rot="18397127">
              <a:off x="684491" y="2020911"/>
              <a:ext cx="2581401" cy="258140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Circle">
                <a:avLst/>
              </a:prstTxWarp>
              <a:spAutoFit/>
            </a:bodyPr>
            <a:lstStyle/>
            <a:p>
              <a:pPr algn="ctr"/>
              <a:endParaRPr lang="pt-BR" sz="1200" b="1" cap="none" dirty="0">
                <a:ln w="0"/>
                <a:solidFill>
                  <a:srgbClr val="254776"/>
                </a:solidFill>
                <a:effectLst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B873016-2442-4F63-EB26-E9F1C417A2FE}"/>
                </a:ext>
              </a:extLst>
            </p:cNvPr>
            <p:cNvSpPr/>
            <p:nvPr/>
          </p:nvSpPr>
          <p:spPr>
            <a:xfrm rot="20023529">
              <a:off x="654320" y="1911554"/>
              <a:ext cx="2663343" cy="266334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Down">
                <a:avLst/>
              </a:prstTxWarp>
              <a:spAutoFit/>
            </a:bodyPr>
            <a:lstStyle/>
            <a:p>
              <a:pPr algn="ctr"/>
              <a:r>
                <a:rPr lang="pt-BR" sz="1200" b="1" cap="none" dirty="0">
                  <a:ln w="0"/>
                  <a:solidFill>
                    <a:srgbClr val="254776"/>
                  </a:solidFill>
                  <a:effectLst/>
                </a:rPr>
                <a:t>Redes nacionais de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B77397F-681F-1940-4F3C-EB5BF8AEF0AF}"/>
                </a:ext>
              </a:extLst>
            </p:cNvPr>
            <p:cNvSpPr/>
            <p:nvPr/>
          </p:nvSpPr>
          <p:spPr>
            <a:xfrm rot="20055027">
              <a:off x="738879" y="2065798"/>
              <a:ext cx="2663343" cy="266334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Down">
                <a:avLst/>
              </a:prstTxWarp>
              <a:spAutoFit/>
            </a:bodyPr>
            <a:lstStyle/>
            <a:p>
              <a:pPr algn="ctr"/>
              <a:r>
                <a:rPr lang="pt-BR" sz="1200" b="1" dirty="0">
                  <a:ln w="0"/>
                  <a:solidFill>
                    <a:srgbClr val="254776"/>
                  </a:solidFill>
                </a:rPr>
                <a:t>s</a:t>
              </a:r>
              <a:r>
                <a:rPr lang="pt-BR" sz="1200" b="1" cap="none" dirty="0">
                  <a:ln w="0"/>
                  <a:solidFill>
                    <a:srgbClr val="254776"/>
                  </a:solidFill>
                  <a:effectLst/>
                </a:rPr>
                <a:t>uporte às evidências</a:t>
              </a: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C5587590-4BA7-56BE-A81D-041808D7AC4F}"/>
              </a:ext>
            </a:extLst>
          </p:cNvPr>
          <p:cNvSpPr txBox="1"/>
          <p:nvPr/>
        </p:nvSpPr>
        <p:spPr>
          <a:xfrm>
            <a:off x="918967" y="2471280"/>
            <a:ext cx="2124374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pt-BR" sz="1600" i="0" strike="noStrike" cap="none" normalizeH="0" baseline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Uso do financiamento como alavanca para mudança</a:t>
            </a:r>
            <a:br>
              <a:rPr kumimoji="0" lang="pt-BR" sz="1700" b="1" i="0" u="none" strike="noStrike" cap="none" normalizeH="0" baseline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</a:br>
            <a:endParaRPr kumimoji="0" lang="pt-BR" sz="1700" b="1" i="0" u="none" strike="noStrike" cap="none" normalizeH="0" baseline="0">
              <a:ln>
                <a:noFill/>
              </a:ln>
              <a:solidFill>
                <a:srgbClr val="234776"/>
              </a:solidFill>
              <a:effectLst/>
              <a:uLnTx/>
              <a:uFillTx/>
              <a:latin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29" name="Rounded Rectangular Callout 28">
            <a:extLst>
              <a:ext uri="{FF2B5EF4-FFF2-40B4-BE49-F238E27FC236}">
                <a16:creationId xmlns:a16="http://schemas.microsoft.com/office/drawing/2014/main" id="{F311ED22-1A60-B5E9-17DE-ADFC1DC530D5}"/>
              </a:ext>
            </a:extLst>
          </p:cNvPr>
          <p:cNvSpPr/>
          <p:nvPr/>
        </p:nvSpPr>
        <p:spPr>
          <a:xfrm flipH="1">
            <a:off x="403686" y="4756994"/>
            <a:ext cx="3234770" cy="1421570"/>
          </a:xfrm>
          <a:prstGeom prst="wedgeRoundRectCallout">
            <a:avLst>
              <a:gd name="adj1" fmla="val -63899"/>
              <a:gd name="adj2" fmla="val -44426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rgbClr val="254776"/>
                </a:solidFill>
              </a:rPr>
              <a:t>Como um grupo de financiadores, lançamos alguns projetos-piloto promissores, mas sabemos que temos um longo caminho a percorrer para reduzir o desperdício de pesquisa e encontrar maneiras de colaborar com outros financiadores e envolver produtores de evidências orientados para o impacto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60A925E-D47E-9AF0-8682-8470D3D02906}"/>
              </a:ext>
            </a:extLst>
          </p:cNvPr>
          <p:cNvSpPr txBox="1"/>
          <p:nvPr/>
        </p:nvSpPr>
        <p:spPr>
          <a:xfrm>
            <a:off x="3989835" y="1348068"/>
            <a:ext cx="7798479" cy="46782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1800" b="1" dirty="0">
                <a:solidFill>
                  <a:srgbClr val="6FC0D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Financiadores e doadores</a:t>
            </a:r>
          </a:p>
          <a:p>
            <a:pPr marL="179388" marR="0" lvl="0" indent="-179388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Financiadores globais, financiadores nacionais e doadores se comprometem coletivamente a apoiar um conjunto em evolução de </a:t>
            </a:r>
            <a:r>
              <a:rPr lang="pt-BR" sz="1400" b="1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sínteses vivas de evidências</a:t>
            </a: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abordando periódica e dinamicamente questões priorizadas (p. ex., equipes X – distribuídas equitativamente ao redor do mundo – abordando questões Y)</a:t>
            </a:r>
          </a:p>
          <a:p>
            <a:pPr marL="179388" marR="0" lvl="0" indent="-179388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Sua colaboração poderia progredir</a:t>
            </a:r>
          </a:p>
          <a:p>
            <a:pPr marL="358775" lvl="1" indent="-176213">
              <a:buFont typeface="Courier New" panose="02070309020205020404" pitchFamily="49" charset="0"/>
              <a:buChar char="o"/>
              <a:tabLst>
                <a:tab pos="358775" algn="l"/>
              </a:tabLst>
              <a:defRPr/>
            </a:pP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Compartilhar informações  coordenar  reunir fundos</a:t>
            </a:r>
          </a:p>
          <a:p>
            <a:pPr marL="179388" marR="0" lvl="0" indent="-179388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Podem l</a:t>
            </a: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ançar editais/chamadas públicas </a:t>
            </a: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 padrões comuns para as equipes sobre:</a:t>
            </a:r>
          </a:p>
          <a:p>
            <a:pPr marL="358775" lvl="1" indent="-179388">
              <a:buFont typeface="Courier New" panose="02070309020205020404" pitchFamily="49" charset="0"/>
              <a:buChar char="o"/>
              <a:defRPr/>
            </a:pP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processos (p. ex., aprendizado de máquina; </a:t>
            </a: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revisão de mérito </a:t>
            </a: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por tomadores de decisão, intermediários de evidências e produtores de evidências; publicação </a:t>
            </a:r>
            <a:r>
              <a:rPr lang="pt-BR" sz="1400" i="1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online</a:t>
            </a: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imediata de atualizações)</a:t>
            </a:r>
          </a:p>
          <a:p>
            <a:pPr marL="358775" lvl="1" indent="-179388">
              <a:buFont typeface="Courier New" panose="02070309020205020404" pitchFamily="49" charset="0"/>
              <a:buChar char="o"/>
              <a:defRPr/>
            </a:pP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produtos (p. ex., </a:t>
            </a: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equidade em primeiro plano </a:t>
            </a: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 considerações de contexto; infográficos; dados para </a:t>
            </a:r>
            <a:r>
              <a:rPr lang="pt-BR" sz="1400" i="1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download</a:t>
            </a: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publicação de acesso aberto)</a:t>
            </a:r>
          </a:p>
          <a:p>
            <a:pPr marL="358775" lvl="1" indent="-179388">
              <a:buFont typeface="Courier New" panose="02070309020205020404" pitchFamily="49" charset="0"/>
              <a:buChar char="o"/>
              <a:defRPr/>
            </a:pP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parcerias (p. ex., coprodução com redes nacionais de suporte às evidências e </a:t>
            </a: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grupos nacionais de parceiros cidadãos</a:t>
            </a: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179388" lvl="1" indent="-179388">
              <a:buFont typeface="Arial" panose="020B0604020202020204" pitchFamily="34" charset="0"/>
              <a:buChar char="•"/>
              <a:defRPr/>
            </a:pP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Podem medir e gerenciar o desempenho das equipes (p. ex., responsivas às necessidades, ágeis em encontrar maneiras de agregar valor, confiáveis em qualidade e </a:t>
            </a: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oportunas</a:t>
            </a: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e em parceria com redes nacionais de suporte às evidências com foco no impacto)</a:t>
            </a:r>
          </a:p>
          <a:p>
            <a:pPr marL="179388" lvl="1" indent="-179388">
              <a:buFont typeface="Arial" panose="020B0604020202020204" pitchFamily="34" charset="0"/>
              <a:buChar char="•"/>
              <a:defRPr/>
            </a:pP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Reforço de entidades nacionais que financiam </a:t>
            </a:r>
            <a:r>
              <a:rPr lang="pt-BR" sz="1400" b="1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redes nacionais de suporte às evidências</a:t>
            </a: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(e financiadores e doadores globais que ajudam a financiar aqueles baseados em países de baixa e média renda)</a:t>
            </a:r>
          </a:p>
        </p:txBody>
      </p:sp>
      <p:sp>
        <p:nvSpPr>
          <p:cNvPr id="4" name="Title 14">
            <a:extLst>
              <a:ext uri="{FF2B5EF4-FFF2-40B4-BE49-F238E27FC236}">
                <a16:creationId xmlns:a16="http://schemas.microsoft.com/office/drawing/2014/main" id="{3FD292CD-7418-7CF3-57C9-BF9017090B69}"/>
              </a:ext>
            </a:extLst>
          </p:cNvPr>
          <p:cNvSpPr txBox="1">
            <a:spLocks/>
          </p:cNvSpPr>
          <p:nvPr/>
        </p:nvSpPr>
        <p:spPr>
          <a:xfrm>
            <a:off x="280391" y="137658"/>
            <a:ext cx="8619154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defTabSz="914400" hangingPunct="0">
              <a:spcBef>
                <a:spcPts val="0"/>
              </a:spcBef>
              <a:defRPr/>
            </a:pPr>
            <a:r>
              <a:rPr lang="en-CA" sz="3800" b="1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2</a:t>
            </a:r>
            <a:r>
              <a:rPr kumimoji="0" lang="en-CA" sz="3800" b="1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.2</a:t>
            </a:r>
            <a:r>
              <a:rPr kumimoji="0" lang="en-CA" sz="38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34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Um </a:t>
            </a:r>
            <a:r>
              <a:rPr kumimoji="0" lang="en-CA" sz="34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modelo</a:t>
            </a:r>
            <a:r>
              <a:rPr kumimoji="0" lang="en-CA" sz="34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34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possível</a:t>
            </a:r>
            <a:r>
              <a:rPr kumimoji="0" lang="en-CA" sz="34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para </a:t>
            </a:r>
            <a:r>
              <a:rPr kumimoji="0" lang="en-CA" sz="34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melhorar</a:t>
            </a:r>
            <a:r>
              <a:rPr kumimoji="0" lang="en-CA" sz="34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a </a:t>
            </a:r>
            <a:r>
              <a:rPr kumimoji="0" lang="en-CA" sz="34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coordenação</a:t>
            </a:r>
            <a:r>
              <a:rPr kumimoji="0" lang="en-CA" sz="34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: </a:t>
            </a:r>
            <a:r>
              <a:rPr kumimoji="0" lang="en-CA" sz="34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Uso</a:t>
            </a:r>
            <a:r>
              <a:rPr kumimoji="0" lang="en-CA" sz="34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do </a:t>
            </a:r>
            <a:r>
              <a:rPr kumimoji="0" lang="en-CA" sz="34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financiamento</a:t>
            </a:r>
            <a:r>
              <a:rPr kumimoji="0" lang="en-CA" sz="34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34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como</a:t>
            </a:r>
            <a:r>
              <a:rPr kumimoji="0" lang="en-CA" sz="34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34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alavanca</a:t>
            </a:r>
            <a:r>
              <a:rPr kumimoji="0" lang="en-CA" sz="34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para </a:t>
            </a:r>
            <a:r>
              <a:rPr kumimoji="0" lang="en-CA" sz="34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mudança</a:t>
            </a:r>
            <a:r>
              <a:rPr kumimoji="0" lang="en-CA" sz="34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</a:p>
          <a:p>
            <a:pPr defTabSz="914400" hangingPunct="0">
              <a:spcBef>
                <a:spcPts val="0"/>
              </a:spcBef>
              <a:defRPr/>
            </a:pP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(</a:t>
            </a:r>
            <a:r>
              <a:rPr kumimoji="0" lang="en-CA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atender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melhor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às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necessidades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de </a:t>
            </a:r>
            <a:r>
              <a:rPr kumimoji="0" lang="en-CA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evidências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nacionais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com o </a:t>
            </a:r>
            <a:r>
              <a:rPr kumimoji="0" lang="en-CA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dinheiro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economizado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com o </a:t>
            </a:r>
            <a:r>
              <a:rPr kumimoji="0" lang="en-CA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desperdício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de </a:t>
            </a:r>
            <a:r>
              <a:rPr kumimoji="0" lang="en-CA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pesquisa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)</a:t>
            </a:r>
            <a:endParaRPr lang="en-CA" sz="1800" kern="0" dirty="0">
              <a:solidFill>
                <a:srgbClr val="FF0000"/>
              </a:solidFill>
              <a:latin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D5BF60B-BD0C-4EC2-CD9C-23F1F5ECA757}"/>
              </a:ext>
            </a:extLst>
          </p:cNvPr>
          <p:cNvSpPr txBox="1"/>
          <p:nvPr/>
        </p:nvSpPr>
        <p:spPr>
          <a:xfrm>
            <a:off x="8254635" y="6325161"/>
            <a:ext cx="3937365" cy="5786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Todos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direitos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reservados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. Este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trabalho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esta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́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licenciado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sob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uma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Creative Commons Attribution-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NonCommercial-ShareAlike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</a:t>
            </a:r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2B3BDA-41D1-F3DE-DF50-E5795BBEA444}"/>
              </a:ext>
            </a:extLst>
          </p:cNvPr>
          <p:cNvSpPr txBox="1"/>
          <p:nvPr/>
        </p:nvSpPr>
        <p:spPr>
          <a:xfrm>
            <a:off x="8989243" y="1023000"/>
            <a:ext cx="317907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50" i="1" dirty="0">
                <a:solidFill>
                  <a:srgbClr val="254776"/>
                </a:solidFill>
              </a:rPr>
              <a:t>Nota: versão completa disponível no Update 2023</a:t>
            </a:r>
            <a:endParaRPr lang="en-US" sz="1050" i="1" dirty="0">
              <a:solidFill>
                <a:srgbClr val="2547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16453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34165</TotalTime>
  <Words>369</Words>
  <Application>Microsoft Macintosh PowerPoint</Application>
  <PresentationFormat>Widescreen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Courier New</vt:lpstr>
      <vt:lpstr>Roboto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485</cp:revision>
  <cp:lastPrinted>2017-06-06T20:04:49Z</cp:lastPrinted>
  <dcterms:created xsi:type="dcterms:W3CDTF">2017-04-21T15:41:45Z</dcterms:created>
  <dcterms:modified xsi:type="dcterms:W3CDTF">2023-03-13T13:30:05Z</dcterms:modified>
</cp:coreProperties>
</file>