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89"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ássia Fernandes Carvalho" initials="KFC" lastIdx="51" clrIdx="0">
    <p:extLst>
      <p:ext uri="{19B8F6BF-5375-455C-9EA6-DF929625EA0E}">
        <p15:presenceInfo xmlns:p15="http://schemas.microsoft.com/office/powerpoint/2012/main" userId="beacac294acfe6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D2E5"/>
    <a:srgbClr val="99CC66"/>
    <a:srgbClr val="CC76A6"/>
    <a:srgbClr val="25477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4" autoAdjust="0"/>
    <p:restoredTop sz="95707" autoAdjust="0"/>
  </p:normalViewPr>
  <p:slideViewPr>
    <p:cSldViewPr snapToGrid="0" snapToObjects="1">
      <p:cViewPr varScale="1">
        <p:scale>
          <a:sx n="128" d="100"/>
          <a:sy n="128" d="100"/>
        </p:scale>
        <p:origin x="1040"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3/13/23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862AF874-C1B6-6E05-E743-2A9CA7CB5368}"/>
              </a:ext>
            </a:extLst>
          </p:cNvPr>
          <p:cNvGrpSpPr/>
          <p:nvPr/>
        </p:nvGrpSpPr>
        <p:grpSpPr>
          <a:xfrm>
            <a:off x="135289" y="1206976"/>
            <a:ext cx="3639791" cy="3639791"/>
            <a:chOff x="185974" y="1455646"/>
            <a:chExt cx="3639791" cy="3639791"/>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34421" y="2837858"/>
              <a:ext cx="873957" cy="806419"/>
              <a:chOff x="2934421" y="2837858"/>
              <a:chExt cx="873957"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34421" y="3022715"/>
                <a:ext cx="873957" cy="415498"/>
              </a:xfrm>
              <a:prstGeom prst="rect">
                <a:avLst/>
              </a:prstGeom>
              <a:noFill/>
            </p:spPr>
            <p:txBody>
              <a:bodyPr wrap="none" rtlCol="0">
                <a:spAutoFit/>
              </a:bodyPr>
              <a:lstStyle/>
              <a:p>
                <a:pPr algn="ctr"/>
                <a:r>
                  <a:rPr lang="en-GB" sz="1050" b="1">
                    <a:solidFill>
                      <a:schemeClr val="bg1"/>
                    </a:solidFill>
                  </a:rPr>
                  <a:t>MELHORES</a:t>
                </a:r>
              </a:p>
              <a:p>
                <a:pPr algn="ctr"/>
                <a:r>
                  <a:rPr lang="en-GB" sz="1050" b="1">
                    <a:solidFill>
                      <a:schemeClr val="bg1"/>
                    </a:solidFill>
                  </a:rPr>
                  <a:t>EVIDÊNCIAS</a:t>
                </a: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911838" y="4036340"/>
              <a:ext cx="806419" cy="806419"/>
              <a:chOff x="2968190" y="2847797"/>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2976101" y="3132044"/>
                <a:ext cx="790601" cy="253916"/>
              </a:xfrm>
              <a:prstGeom prst="rect">
                <a:avLst/>
              </a:prstGeom>
              <a:noFill/>
            </p:spPr>
            <p:txBody>
              <a:bodyPr wrap="none" rtlCol="0">
                <a:spAutoFit/>
              </a:bodyPr>
              <a:lstStyle/>
              <a:p>
                <a:pPr algn="ctr"/>
                <a:r>
                  <a:rPr lang="en-GB" sz="1050" b="1">
                    <a:solidFill>
                      <a:schemeClr val="bg1"/>
                    </a:solidFill>
                  </a:rPr>
                  <a:t>IMPACTOS</a:t>
                </a: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632256" y="1955471"/>
              <a:ext cx="2663343" cy="2663343"/>
            </a:xfrm>
            <a:prstGeom prst="rect">
              <a:avLst/>
            </a:prstGeom>
            <a:noFill/>
          </p:spPr>
          <p:txBody>
            <a:bodyPr wrap="none" lIns="91440" tIns="45720" rIns="91440" bIns="45720">
              <a:prstTxWarp prst="textCircle">
                <a:avLst/>
              </a:prstTxWarp>
              <a:spAutoFit/>
            </a:bodyPr>
            <a:lstStyle/>
            <a:p>
              <a:pPr algn="ctr"/>
              <a:r>
                <a:rPr lang="pt-BR" sz="1200" b="1" cap="none" dirty="0">
                  <a:ln w="0"/>
                  <a:solidFill>
                    <a:srgbClr val="254776"/>
                  </a:solidFill>
                  <a:effectLst/>
                </a:rPr>
                <a:t>Equipes de produção de</a:t>
              </a:r>
            </a:p>
            <a:p>
              <a:pPr algn="ctr"/>
              <a:r>
                <a:rPr lang="pt-BR" sz="1200" b="1" cap="none" dirty="0">
                  <a:ln w="0"/>
                  <a:solidFill>
                    <a:srgbClr val="254776"/>
                  </a:solidFill>
                  <a:effectLst/>
                </a:rPr>
                <a:t>bens públicos globais</a:t>
              </a:r>
            </a:p>
          </p:txBody>
        </p:sp>
        <p:sp>
          <p:nvSpPr>
            <p:cNvPr id="37" name="Rectangle 36">
              <a:extLst>
                <a:ext uri="{FF2B5EF4-FFF2-40B4-BE49-F238E27FC236}">
                  <a16:creationId xmlns:a16="http://schemas.microsoft.com/office/drawing/2014/main" id="{D5FC2856-7738-4A61-14A6-6688BBD34CD6}"/>
                </a:ext>
              </a:extLst>
            </p:cNvPr>
            <p:cNvSpPr/>
            <p:nvPr/>
          </p:nvSpPr>
          <p:spPr>
            <a:xfrm rot="18397127">
              <a:off x="684492" y="2020912"/>
              <a:ext cx="2581401" cy="2581401"/>
            </a:xfrm>
            <a:prstGeom prst="rect">
              <a:avLst/>
            </a:prstGeom>
            <a:noFill/>
          </p:spPr>
          <p:txBody>
            <a:bodyPr wrap="none" lIns="91440" tIns="45720" rIns="91440" bIns="45720">
              <a:prstTxWarp prst="textCircle">
                <a:avLst/>
              </a:prstTxWarp>
              <a:spAutoFit/>
            </a:bodyPr>
            <a:lstStyle/>
            <a:p>
              <a:pPr algn="ctr"/>
              <a:endParaRPr lang="pt-BR" sz="1200" b="1" cap="none" dirty="0">
                <a:ln w="0"/>
                <a:solidFill>
                  <a:srgbClr val="254776"/>
                </a:solidFill>
                <a:effectLst/>
              </a:endParaRPr>
            </a:p>
          </p:txBody>
        </p:sp>
        <p:sp>
          <p:nvSpPr>
            <p:cNvPr id="38" name="Rectangle 37">
              <a:extLst>
                <a:ext uri="{FF2B5EF4-FFF2-40B4-BE49-F238E27FC236}">
                  <a16:creationId xmlns:a16="http://schemas.microsoft.com/office/drawing/2014/main" id="{8A9D3C3D-B75A-1045-23DB-48C3C1F9CFC7}"/>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r>
                <a:rPr lang="pt-BR" sz="1200" b="1" cap="none" dirty="0">
                  <a:ln w="0"/>
                  <a:solidFill>
                    <a:srgbClr val="254776"/>
                  </a:solidFill>
                  <a:effectLst/>
                </a:rPr>
                <a:t>Redes</a:t>
              </a:r>
              <a:r>
                <a:rPr lang="en-GB" sz="1200" b="1" cap="none" dirty="0">
                  <a:ln w="0"/>
                  <a:solidFill>
                    <a:srgbClr val="254776"/>
                  </a:solidFill>
                  <a:effectLst/>
                </a:rPr>
                <a:t> </a:t>
              </a:r>
              <a:r>
                <a:rPr lang="en-GB" sz="1200" b="1" cap="none" dirty="0" err="1">
                  <a:ln w="0"/>
                  <a:solidFill>
                    <a:srgbClr val="254776"/>
                  </a:solidFill>
                  <a:effectLst/>
                </a:rPr>
                <a:t>nacionais</a:t>
              </a:r>
              <a:r>
                <a:rPr lang="en-GB" sz="1200" b="1" cap="none" dirty="0">
                  <a:ln w="0"/>
                  <a:solidFill>
                    <a:srgbClr val="254776"/>
                  </a:solidFill>
                  <a:effectLst/>
                </a:rPr>
                <a:t> de</a:t>
              </a:r>
            </a:p>
            <a:p>
              <a:pPr algn="ctr"/>
              <a:r>
                <a:rPr lang="en-GB" sz="1200" b="1" cap="none" dirty="0" err="1">
                  <a:ln w="0"/>
                  <a:solidFill>
                    <a:srgbClr val="254776"/>
                  </a:solidFill>
                  <a:effectLst/>
                </a:rPr>
                <a:t>suporte</a:t>
              </a:r>
              <a:r>
                <a:rPr lang="en-GB" sz="1200" b="1" cap="none" dirty="0">
                  <a:ln w="0"/>
                  <a:solidFill>
                    <a:srgbClr val="254776"/>
                  </a:solidFill>
                  <a:effectLst/>
                </a:rPr>
                <a:t> </a:t>
              </a:r>
              <a:r>
                <a:rPr lang="en-GB" sz="1200" b="1" cap="none" dirty="0" err="1">
                  <a:ln w="0"/>
                  <a:solidFill>
                    <a:srgbClr val="254776"/>
                  </a:solidFill>
                  <a:effectLst/>
                </a:rPr>
                <a:t>às</a:t>
              </a:r>
              <a:r>
                <a:rPr lang="en-GB" sz="1200" b="1" cap="none" dirty="0">
                  <a:ln w="0"/>
                  <a:solidFill>
                    <a:srgbClr val="254776"/>
                  </a:solidFill>
                  <a:effectLst/>
                </a:rPr>
                <a:t> </a:t>
              </a:r>
              <a:r>
                <a:rPr lang="en-GB" sz="1200" b="1" cap="none" dirty="0" err="1">
                  <a:ln w="0"/>
                  <a:solidFill>
                    <a:srgbClr val="254776"/>
                  </a:solidFill>
                  <a:effectLst/>
                </a:rPr>
                <a:t>evidências</a:t>
              </a:r>
              <a:endParaRPr lang="en-GB" sz="1200" b="1" cap="none" dirty="0">
                <a:ln w="0"/>
                <a:solidFill>
                  <a:srgbClr val="254776"/>
                </a:solidFill>
                <a:effectLst/>
              </a:endParaRPr>
            </a:p>
          </p:txBody>
        </p:sp>
        <p:sp>
          <p:nvSpPr>
            <p:cNvPr id="39" name="Rectangle 38">
              <a:extLst>
                <a:ext uri="{FF2B5EF4-FFF2-40B4-BE49-F238E27FC236}">
                  <a16:creationId xmlns:a16="http://schemas.microsoft.com/office/drawing/2014/main" id="{82197E60-6327-5C12-D3AC-862615EC7FE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endParaRPr lang="en-GB" sz="1200" b="1" cap="none" dirty="0">
                <a:ln w="0"/>
                <a:solidFill>
                  <a:srgbClr val="254776"/>
                </a:solidFill>
                <a:effectLst/>
              </a:endParaRPr>
            </a:p>
          </p:txBody>
        </p:sp>
      </p:grpSp>
      <p:sp>
        <p:nvSpPr>
          <p:cNvPr id="44" name="TextBox 43">
            <a:extLst>
              <a:ext uri="{FF2B5EF4-FFF2-40B4-BE49-F238E27FC236}">
                <a16:creationId xmlns:a16="http://schemas.microsoft.com/office/drawing/2014/main" id="{B49EAD07-49D9-5108-7C91-158A73749CF1}"/>
              </a:ext>
            </a:extLst>
          </p:cNvPr>
          <p:cNvSpPr txBox="1"/>
          <p:nvPr/>
        </p:nvSpPr>
        <p:spPr>
          <a:xfrm>
            <a:off x="3960088" y="1240706"/>
            <a:ext cx="8231912" cy="2062103"/>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pt-BR" sz="1800" b="1" dirty="0">
                <a:solidFill>
                  <a:srgbClr val="CC76A6"/>
                </a:solidFill>
                <a:latin typeface="Arial" panose="020B0604020202020204" pitchFamily="34" charset="0"/>
                <a:ea typeface="Calibri" panose="020F0502020204030204" pitchFamily="34" charset="0"/>
                <a:cs typeface="Arial" panose="020B0604020202020204" pitchFamily="34" charset="0"/>
              </a:rPr>
              <a:t>Equipes de produção de bens públicos globais</a:t>
            </a:r>
          </a:p>
          <a:p>
            <a:pPr marL="179388" indent="-179388">
              <a:buFont typeface="Arial" panose="020B0604020202020204" pitchFamily="34" charset="0"/>
              <a:buChar char="•"/>
              <a:defRPr/>
            </a:pPr>
            <a:r>
              <a:rPr kumimoji="0" lang="pt-BR" sz="110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Cada equipe se compromete a responder às prioridades globais emergentes de maneira a aumentar a coordenação e reduzir a duplicação na produção de </a:t>
            </a:r>
            <a:r>
              <a:rPr kumimoji="0" lang="pt-BR" sz="1100" b="1"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sínteses vivas de evidências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Coletivamente se comprometem a trabalhar com redes e plataformas existentes para maximizar eficiências e sinergias e fortalecer e implementar padrões (para uma lista mais exaustiva, veja a nota de rodapé na página anterior)</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Redes de produtores de bens públicos globais (p. ex., Campbell, Cochrane, IPCC)</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Plataformas que apoiam a produção de bens públicos globais (p. ex., PROSPERO)</a:t>
            </a:r>
          </a:p>
          <a:p>
            <a:pPr marL="358775" lvl="1" indent="-179388">
              <a:buFont typeface="Courier New" panose="02070309020205020404" pitchFamily="49" charset="0"/>
              <a:buChar char="o"/>
              <a:defRPr/>
            </a:pPr>
            <a:r>
              <a:rPr kumimoji="0" lang="pt-BR" sz="1100" b="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Redes de grupos de diretrizes e avaliação de tecnologias que usam esses bens públicos globais</a:t>
            </a:r>
          </a:p>
          <a:p>
            <a:pPr marL="358775" lvl="1" indent="-179388">
              <a:buFont typeface="Courier New" panose="02070309020205020404" pitchFamily="49" charset="0"/>
              <a:buChar char="o"/>
              <a:defRPr/>
            </a:pPr>
            <a:r>
              <a:rPr kumimoji="0" lang="pt-BR" sz="1100" b="1"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Redes nacionais de suporte às evidências</a:t>
            </a:r>
            <a:r>
              <a:rPr kumimoji="0" lang="pt-BR" sz="110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que usam esses bens públicos globais e que podem apresentar as perspectivas de muitos tipos de tomadores de decisão que usam esses bens públicos globais (formuladores de políticas governamentais, líderes de organizações, profissionais e cidadãos)</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957797" y="3340967"/>
            <a:ext cx="4466104" cy="2846933"/>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pt-BR" sz="1800" b="1" dirty="0">
                <a:solidFill>
                  <a:srgbClr val="6AA855"/>
                </a:solidFill>
                <a:latin typeface="Arial" panose="020B0604020202020204" pitchFamily="34" charset="0"/>
                <a:ea typeface="Calibri" panose="020F0502020204030204" pitchFamily="34" charset="0"/>
                <a:cs typeface="Arial" panose="020B0604020202020204" pitchFamily="34" charset="0"/>
              </a:rPr>
              <a:t>Redes nacionais de suporte às evidências </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Cada rede se compromete a responder às prioridades nacionais emergentes de maneira a potencializar e permitir a implementação de bens públicos globais (p. ex., por meio de síntese de evidências contextualizada e suporte) e apoiar a melhoria contínua dos bens públicos globais (por meio de parcerias com equipes em sua região ou com cobertura de tópicos semelhantes)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pt-BR" sz="1100" b="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Coletivamente se comprometem a trabalhar com redes e plataformas existentes para maximizar eficiências e sinergias e fortalecer e implementar padrões</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Redes de unidades de suporte às evidências (p. ex., Coalizão Brasileira pelas Evidências, </a:t>
            </a:r>
            <a:r>
              <a:rPr lang="pt-BR" sz="1100" i="1" dirty="0" err="1">
                <a:solidFill>
                  <a:srgbClr val="254776"/>
                </a:solidFill>
                <a:latin typeface="Arial" panose="020B0604020202020204" pitchFamily="34" charset="0"/>
                <a:ea typeface="Calibri" panose="020F0502020204030204" pitchFamily="34" charset="0"/>
                <a:cs typeface="Arial" panose="020B0604020202020204" pitchFamily="34" charset="0"/>
              </a:rPr>
              <a:t>What</a:t>
            </a:r>
            <a:r>
              <a:rPr lang="pt-BR" sz="1100" i="1" dirty="0">
                <a:solidFill>
                  <a:srgbClr val="254776"/>
                </a:solidFill>
                <a:latin typeface="Arial" panose="020B0604020202020204" pitchFamily="34" charset="0"/>
                <a:ea typeface="Calibri" panose="020F0502020204030204" pitchFamily="34" charset="0"/>
                <a:cs typeface="Arial" panose="020B0604020202020204" pitchFamily="34" charset="0"/>
              </a:rPr>
              <a:t> Works Network</a:t>
            </a: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 no Reino Unido, </a:t>
            </a:r>
            <a:r>
              <a:rPr lang="pt-BR" sz="110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 nos países de baixa e média renda)</a:t>
            </a: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8726922" y="3545050"/>
            <a:ext cx="3134683"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a:solidFill>
                  <a:srgbClr val="254776"/>
                </a:solidFill>
              </a:rPr>
              <a:t>A </a:t>
            </a:r>
            <a:r>
              <a:rPr lang="pt-BR" sz="1100" i="1">
                <a:solidFill>
                  <a:srgbClr val="254776"/>
                </a:solidFill>
              </a:rPr>
              <a:t>Living Evidence Alliance</a:t>
            </a:r>
            <a:r>
              <a:rPr lang="pt-BR" sz="1100">
                <a:solidFill>
                  <a:srgbClr val="254776"/>
                </a:solidFill>
              </a:rPr>
              <a:t> é um protótipo promissor, mas temos um longo caminho a percorrer com centenas de sínteses de evidências de baixa qualidade para questões sem importância e nenhuma para muitas das questões mais importantes da sociedade</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8741754" y="4904756"/>
            <a:ext cx="3134683" cy="1230656"/>
          </a:xfrm>
          <a:prstGeom prst="wedgeRoundRectCallout">
            <a:avLst>
              <a:gd name="adj1" fmla="val -66917"/>
              <a:gd name="adj2" fmla="val -4788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dirty="0">
                <a:solidFill>
                  <a:srgbClr val="254776"/>
                </a:solidFill>
              </a:rPr>
              <a:t>Paradoxalmente, alguns produtores de bens públicos globais como a Cochrane estão em uma posição de financiamento mais frágil de todos os tempos, e outros como a Campbell nunca foram financiados de forma sustentável</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374024" y="4846767"/>
            <a:ext cx="3134683" cy="1230657"/>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dirty="0">
                <a:solidFill>
                  <a:srgbClr val="254776"/>
                </a:solidFill>
              </a:rPr>
              <a:t>Conseguimos responder a uma pergunta de formuladores de políticas nacionais com uma síntese de evidências contextualizada sobre estratégias de adaptação climática em três dias, porque uma síntese viva de evidências estava disponível com mais de 17.000 estudos já identificados e avaliados</a:t>
            </a:r>
          </a:p>
        </p:txBody>
      </p:sp>
      <p:sp>
        <p:nvSpPr>
          <p:cNvPr id="49" name="TextBox 48">
            <a:extLst>
              <a:ext uri="{FF2B5EF4-FFF2-40B4-BE49-F238E27FC236}">
                <a16:creationId xmlns:a16="http://schemas.microsoft.com/office/drawing/2014/main" id="{AAF8FDC8-25B2-3BBC-3E8B-2BDC17B894C8}"/>
              </a:ext>
            </a:extLst>
          </p:cNvPr>
          <p:cNvSpPr txBox="1"/>
          <p:nvPr/>
        </p:nvSpPr>
        <p:spPr>
          <a:xfrm>
            <a:off x="888236" y="2702117"/>
            <a:ext cx="2124373" cy="1092607"/>
          </a:xfrm>
          <a:prstGeom prst="rect">
            <a:avLst/>
          </a:prstGeom>
          <a:noFill/>
        </p:spPr>
        <p:txBody>
          <a:bodyPr wrap="square">
            <a:spAutoFit/>
          </a:bodyPr>
          <a:lstStyle/>
          <a:p>
            <a:pPr algn="ctr"/>
            <a:r>
              <a:rPr kumimoji="0" lang="pt-BR" sz="1600" i="0" strike="noStrike" cap="none" normalizeH="0" baseline="0">
                <a:ln>
                  <a:noFill/>
                </a:ln>
                <a:solidFill>
                  <a:srgbClr val="234776"/>
                </a:solidFill>
                <a:effectLst/>
                <a:uLnTx/>
                <a:uFillTx/>
                <a:latin typeface="Arial"/>
                <a:cs typeface="Arial" panose="020B0604020202020204" pitchFamily="34" charset="0"/>
                <a:sym typeface="Arial"/>
              </a:rPr>
              <a:t>Melhor conexão entre global e nacional</a:t>
            </a:r>
            <a:br>
              <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rPr>
            </a:br>
            <a:endPar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endParaRPr>
          </a:p>
        </p:txBody>
      </p:sp>
      <p:sp>
        <p:nvSpPr>
          <p:cNvPr id="4" name="Title 14">
            <a:extLst>
              <a:ext uri="{FF2B5EF4-FFF2-40B4-BE49-F238E27FC236}">
                <a16:creationId xmlns:a16="http://schemas.microsoft.com/office/drawing/2014/main" id="{DB2EEA1C-5311-8C8A-F728-60D29CE2BD04}"/>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lang="en-CA" kern="0" dirty="0">
                <a:solidFill>
                  <a:srgbClr val="234776"/>
                </a:solidFill>
                <a:latin typeface="Arial"/>
                <a:cs typeface="Arial" panose="020B0604020202020204" pitchFamily="34" charset="0"/>
                <a:sym typeface="Arial"/>
              </a:rPr>
              <a:t>Um </a:t>
            </a:r>
            <a:r>
              <a:rPr lang="en-CA" kern="0" dirty="0" err="1">
                <a:solidFill>
                  <a:srgbClr val="234776"/>
                </a:solidFill>
                <a:latin typeface="Arial"/>
                <a:cs typeface="Arial" panose="020B0604020202020204" pitchFamily="34" charset="0"/>
                <a:sym typeface="Arial"/>
              </a:rPr>
              <a:t>modelo</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possível</a:t>
            </a:r>
            <a:r>
              <a:rPr lang="en-CA" kern="0" dirty="0">
                <a:solidFill>
                  <a:srgbClr val="234776"/>
                </a:solidFill>
                <a:latin typeface="Arial"/>
                <a:cs typeface="Arial" panose="020B0604020202020204" pitchFamily="34" charset="0"/>
                <a:sym typeface="Arial"/>
              </a:rPr>
              <a:t> para </a:t>
            </a:r>
            <a:r>
              <a:rPr lang="en-CA" kern="0" dirty="0" err="1">
                <a:solidFill>
                  <a:srgbClr val="234776"/>
                </a:solidFill>
                <a:latin typeface="Arial"/>
                <a:cs typeface="Arial" panose="020B0604020202020204" pitchFamily="34" charset="0"/>
                <a:sym typeface="Arial"/>
              </a:rPr>
              <a:t>melhorar</a:t>
            </a:r>
            <a:r>
              <a:rPr lang="en-CA" kern="0" dirty="0">
                <a:solidFill>
                  <a:srgbClr val="234776"/>
                </a:solidFill>
                <a:latin typeface="Arial"/>
                <a:cs typeface="Arial" panose="020B0604020202020204" pitchFamily="34" charset="0"/>
                <a:sym typeface="Arial"/>
              </a:rPr>
              <a:t> a </a:t>
            </a:r>
            <a:r>
              <a:rPr lang="en-CA" kern="0" dirty="0" err="1">
                <a:solidFill>
                  <a:srgbClr val="234776"/>
                </a:solidFill>
                <a:latin typeface="Arial"/>
                <a:cs typeface="Arial" panose="020B0604020202020204" pitchFamily="34" charset="0"/>
                <a:sym typeface="Arial"/>
              </a:rPr>
              <a:t>coordenação</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Começa</a:t>
            </a:r>
            <a:r>
              <a:rPr lang="en-CA" kern="0" dirty="0">
                <a:solidFill>
                  <a:srgbClr val="234776"/>
                </a:solidFill>
                <a:latin typeface="Arial"/>
                <a:cs typeface="Arial" panose="020B0604020202020204" pitchFamily="34" charset="0"/>
                <a:sym typeface="Arial"/>
              </a:rPr>
              <a:t> com </a:t>
            </a:r>
            <a:r>
              <a:rPr lang="en-CA" kern="0" dirty="0" err="1">
                <a:solidFill>
                  <a:srgbClr val="234776"/>
                </a:solidFill>
                <a:latin typeface="Arial"/>
                <a:cs typeface="Arial" panose="020B0604020202020204" pitchFamily="34" charset="0"/>
                <a:sym typeface="Arial"/>
              </a:rPr>
              <a:t>uma</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melhor</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conexão</a:t>
            </a:r>
            <a:r>
              <a:rPr lang="en-CA" kern="0" dirty="0">
                <a:solidFill>
                  <a:srgbClr val="234776"/>
                </a:solidFill>
                <a:latin typeface="Arial"/>
                <a:cs typeface="Arial" panose="020B0604020202020204" pitchFamily="34" charset="0"/>
                <a:sym typeface="Arial"/>
              </a:rPr>
              <a:t> entre o global e o </a:t>
            </a:r>
            <a:r>
              <a:rPr lang="en-CA" kern="0" dirty="0" err="1">
                <a:solidFill>
                  <a:srgbClr val="234776"/>
                </a:solidFill>
                <a:latin typeface="Arial"/>
                <a:cs typeface="Arial" panose="020B0604020202020204" pitchFamily="34" charset="0"/>
                <a:sym typeface="Arial"/>
              </a:rPr>
              <a:t>nacional</a:t>
            </a:r>
            <a:endParaRPr lang="en-CA" kern="0" dirty="0">
              <a:solidFill>
                <a:srgbClr val="FF0000"/>
              </a:solidFill>
              <a:latin typeface="Arial"/>
              <a:cs typeface="Arial" panose="020B0604020202020204" pitchFamily="34" charset="0"/>
              <a:sym typeface="Arial"/>
            </a:endParaRPr>
          </a:p>
        </p:txBody>
      </p:sp>
      <p:sp>
        <p:nvSpPr>
          <p:cNvPr id="6" name="TextBox 5">
            <a:extLst>
              <a:ext uri="{FF2B5EF4-FFF2-40B4-BE49-F238E27FC236}">
                <a16:creationId xmlns:a16="http://schemas.microsoft.com/office/drawing/2014/main" id="{62EAAB60-589F-4E26-673B-8E6CE0DD22D4}"/>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direitos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trabalho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sob </a:t>
            </a:r>
            <a:r>
              <a:rPr lang="en-CA" sz="790" b="0" i="1" strike="noStrike" dirty="0" err="1">
                <a:solidFill>
                  <a:schemeClr val="tx1">
                    <a:lumMod val="75000"/>
                  </a:schemeClr>
                </a:solidFill>
                <a:effectLst/>
                <a:latin typeface="Roboto" panose="020F0502020204030204" pitchFamily="34" charset="0"/>
              </a:rPr>
              <a:t>uma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a:t>
            </a:r>
            <a:endParaRPr lang="en-US" sz="790" i="1" dirty="0">
              <a:solidFill>
                <a:schemeClr val="tx1">
                  <a:lumMod val="75000"/>
                </a:schemeClr>
              </a:solidFill>
            </a:endParaRPr>
          </a:p>
          <a:p>
            <a:endParaRPr lang="en-US" sz="790" i="1" dirty="0">
              <a:solidFill>
                <a:schemeClr val="tx1">
                  <a:lumMod val="75000"/>
                </a:schemeClr>
              </a:solidFill>
            </a:endParaRPr>
          </a:p>
        </p:txBody>
      </p:sp>
      <p:sp>
        <p:nvSpPr>
          <p:cNvPr id="2" name="TextBox 1">
            <a:extLst>
              <a:ext uri="{FF2B5EF4-FFF2-40B4-BE49-F238E27FC236}">
                <a16:creationId xmlns:a16="http://schemas.microsoft.com/office/drawing/2014/main" id="{70D9E1B8-F424-41D6-F532-1C1E346B43A3}"/>
              </a:ext>
            </a:extLst>
          </p:cNvPr>
          <p:cNvSpPr txBox="1"/>
          <p:nvPr/>
        </p:nvSpPr>
        <p:spPr>
          <a:xfrm>
            <a:off x="8989243" y="1023000"/>
            <a:ext cx="3179075" cy="253916"/>
          </a:xfrm>
          <a:prstGeom prst="rect">
            <a:avLst/>
          </a:prstGeom>
          <a:noFill/>
        </p:spPr>
        <p:txBody>
          <a:bodyPr wrap="none" rtlCol="0">
            <a:spAutoFit/>
          </a:bodyPr>
          <a:lstStyle/>
          <a:p>
            <a:r>
              <a:rPr lang="pt-BR" sz="1050" i="1" dirty="0">
                <a:solidFill>
                  <a:srgbClr val="254776"/>
                </a:solidFill>
              </a:rPr>
              <a:t>Nota: versão completa disponível no Update 2023</a:t>
            </a:r>
            <a:endParaRPr lang="en-US" sz="1050" i="1" dirty="0">
              <a:solidFill>
                <a:srgbClr val="254776"/>
              </a:solidFill>
            </a:endParaRPr>
          </a:p>
        </p:txBody>
      </p:sp>
    </p:spTree>
    <p:extLst>
      <p:ext uri="{BB962C8B-B14F-4D97-AF65-F5344CB8AC3E}">
        <p14:creationId xmlns:p14="http://schemas.microsoft.com/office/powerpoint/2010/main" val="3060784908"/>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34165</TotalTime>
  <Words>477</Words>
  <Application>Microsoft Macintosh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Roboto</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485</cp:revision>
  <cp:lastPrinted>2017-06-06T20:04:49Z</cp:lastPrinted>
  <dcterms:created xsi:type="dcterms:W3CDTF">2017-04-21T15:41:45Z</dcterms:created>
  <dcterms:modified xsi:type="dcterms:W3CDTF">2023-03-13T13:29:41Z</dcterms:modified>
</cp:coreProperties>
</file>