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106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ássia Fernandes Carvalho" initials="KFC" lastIdx="51" clrIdx="0">
    <p:extLst>
      <p:ext uri="{19B8F6BF-5375-455C-9EA6-DF929625EA0E}">
        <p15:presenceInfo xmlns:p15="http://schemas.microsoft.com/office/powerpoint/2012/main" userId="beacac294acfe6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2E5"/>
    <a:srgbClr val="99CC66"/>
    <a:srgbClr val="CC76A6"/>
    <a:srgbClr val="25477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34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1040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30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DFB9F21-E80B-1130-5796-D677D7F31926}"/>
              </a:ext>
            </a:extLst>
          </p:cNvPr>
          <p:cNvSpPr txBox="1">
            <a:spLocks/>
          </p:cNvSpPr>
          <p:nvPr/>
        </p:nvSpPr>
        <p:spPr>
          <a:xfrm>
            <a:off x="227215" y="97789"/>
            <a:ext cx="8272016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en-CA" sz="2000" b="1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2.0</a:t>
            </a:r>
            <a:r>
              <a:rPr lang="en-CA" sz="2000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n-CA" sz="2000" dirty="0" err="1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Melhorar</a:t>
            </a:r>
            <a:r>
              <a:rPr lang="en-CA" sz="2000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a </a:t>
            </a:r>
            <a:r>
              <a:rPr lang="en-CA" sz="2000" dirty="0" err="1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coordenação</a:t>
            </a:r>
            <a:r>
              <a:rPr lang="en-CA" sz="2000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entre </a:t>
            </a:r>
            <a:r>
              <a:rPr lang="en-CA" sz="2000" dirty="0" err="1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os</a:t>
            </a:r>
            <a:r>
              <a:rPr lang="en-CA" sz="2000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n-CA" sz="2000" dirty="0" err="1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produtores</a:t>
            </a:r>
            <a:r>
              <a:rPr lang="en-CA" sz="2000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de </a:t>
            </a:r>
            <a:r>
              <a:rPr lang="en-CA" sz="2000" dirty="0" err="1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evidências</a:t>
            </a:r>
            <a:r>
              <a:rPr lang="en-CA" sz="2000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(</a:t>
            </a:r>
            <a:r>
              <a:rPr lang="en-CA" sz="2000" dirty="0" err="1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globais</a:t>
            </a:r>
            <a:r>
              <a:rPr lang="en-CA" sz="2000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e </a:t>
            </a:r>
            <a:r>
              <a:rPr lang="en-CA" sz="2000" dirty="0" err="1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nacionais</a:t>
            </a:r>
            <a:r>
              <a:rPr lang="en-CA" sz="2000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) </a:t>
            </a:r>
            <a:r>
              <a:rPr lang="en-CA" sz="2000" dirty="0" err="1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é</a:t>
            </a:r>
            <a:r>
              <a:rPr lang="en-CA" sz="2000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um </a:t>
            </a:r>
            <a:r>
              <a:rPr lang="en-CA" sz="2000" dirty="0" err="1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importante</a:t>
            </a:r>
            <a:r>
              <a:rPr lang="en-CA" sz="2000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n-CA" sz="2000" dirty="0" err="1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ponto</a:t>
            </a:r>
            <a:r>
              <a:rPr lang="en-CA" sz="2000" dirty="0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 de </a:t>
            </a:r>
            <a:r>
              <a:rPr lang="en-CA" sz="2000" dirty="0" err="1">
                <a:solidFill>
                  <a:srgbClr val="0F447C"/>
                </a:solidFill>
                <a:latin typeface="Helvetica" pitchFamily="2" charset="0"/>
                <a:cs typeface="Arial" panose="020B0604020202020204" pitchFamily="34" charset="0"/>
              </a:rPr>
              <a:t>partida</a:t>
            </a:r>
            <a:endParaRPr lang="en-CA" sz="2000" dirty="0">
              <a:solidFill>
                <a:srgbClr val="0F447C"/>
              </a:solidFill>
              <a:latin typeface="Helvetica" pitchFamily="2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EBCFA7-906B-0730-9FBB-42CE74044570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49D62B-DEFE-FF99-E3CE-7796E7DE187C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D4DF5B-71DF-73A6-2DBB-DFC2D83646E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381" y="1557795"/>
            <a:ext cx="12127237" cy="4399648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8523DE2B-C742-3148-FAF7-3577D3D430AF}"/>
              </a:ext>
            </a:extLst>
          </p:cNvPr>
          <p:cNvGrpSpPr/>
          <p:nvPr/>
        </p:nvGrpSpPr>
        <p:grpSpPr>
          <a:xfrm>
            <a:off x="2368878" y="2275467"/>
            <a:ext cx="2166419" cy="2967766"/>
            <a:chOff x="2401260" y="2334025"/>
            <a:chExt cx="2166419" cy="2967766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C4B0049-FA67-6825-CC7C-E48EE46D474F}"/>
                </a:ext>
              </a:extLst>
            </p:cNvPr>
            <p:cNvSpPr txBox="1"/>
            <p:nvPr/>
          </p:nvSpPr>
          <p:spPr>
            <a:xfrm>
              <a:off x="2401260" y="2334025"/>
              <a:ext cx="2150090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GB" sz="1600">
                  <a:solidFill>
                    <a:srgbClr val="C3C7CD"/>
                  </a:solidFill>
                  <a:latin typeface="Helvetica" pitchFamily="2" charset="0"/>
                </a:rPr>
                <a:t>Tomadores de decisão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850AD6E-D40B-C07D-8D66-351BD2CFDC8E}"/>
                </a:ext>
              </a:extLst>
            </p:cNvPr>
            <p:cNvSpPr txBox="1"/>
            <p:nvPr/>
          </p:nvSpPr>
          <p:spPr>
            <a:xfrm>
              <a:off x="2401260" y="3662290"/>
              <a:ext cx="2150090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GB" sz="1600">
                  <a:solidFill>
                    <a:srgbClr val="C3C7CD"/>
                  </a:solidFill>
                  <a:latin typeface="Helvetica" pitchFamily="2" charset="0"/>
                </a:rPr>
                <a:t>Intermediários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79C37F7-9B4E-1AB0-D98B-AAD5BE314313}"/>
                </a:ext>
              </a:extLst>
            </p:cNvPr>
            <p:cNvSpPr txBox="1"/>
            <p:nvPr/>
          </p:nvSpPr>
          <p:spPr>
            <a:xfrm>
              <a:off x="2417589" y="3003974"/>
              <a:ext cx="2150090" cy="4001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GB" sz="2000" b="1">
                  <a:solidFill>
                    <a:schemeClr val="bg1"/>
                  </a:solidFill>
                  <a:latin typeface="Helvetica" pitchFamily="2" charset="0"/>
                </a:rPr>
                <a:t>Híbridos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900F287-CDD8-4262-2BF3-FCED48927999}"/>
                </a:ext>
              </a:extLst>
            </p:cNvPr>
            <p:cNvSpPr txBox="1"/>
            <p:nvPr/>
          </p:nvSpPr>
          <p:spPr>
            <a:xfrm>
              <a:off x="2417589" y="4215515"/>
              <a:ext cx="2150090" cy="4001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GB" sz="2000" b="1">
                  <a:solidFill>
                    <a:schemeClr val="bg1"/>
                  </a:solidFill>
                  <a:latin typeface="Helvetica" pitchFamily="2" charset="0"/>
                </a:rPr>
                <a:t>Híbridos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849B85D-40CA-05E5-D25F-8C8519751D52}"/>
                </a:ext>
              </a:extLst>
            </p:cNvPr>
            <p:cNvSpPr txBox="1"/>
            <p:nvPr/>
          </p:nvSpPr>
          <p:spPr>
            <a:xfrm>
              <a:off x="2401260" y="4963239"/>
              <a:ext cx="2150090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endParaRPr lang="en-US" sz="1600" dirty="0">
                <a:solidFill>
                  <a:srgbClr val="22497A"/>
                </a:solidFill>
                <a:latin typeface="Helvetica" pitchFamily="2" charset="0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4C031797-F879-4E81-B1CB-C5FDAB964080}"/>
              </a:ext>
            </a:extLst>
          </p:cNvPr>
          <p:cNvSpPr txBox="1"/>
          <p:nvPr/>
        </p:nvSpPr>
        <p:spPr>
          <a:xfrm>
            <a:off x="241713" y="1823799"/>
            <a:ext cx="2150090" cy="17389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pt-BR" sz="1400" b="1" dirty="0">
                <a:solidFill>
                  <a:srgbClr val="C3C7CD"/>
                </a:solidFill>
                <a:latin typeface="Helvetica" pitchFamily="2" charset="0"/>
              </a:rPr>
              <a:t>Tomadores de decisão e intermediários globais</a:t>
            </a:r>
            <a:r>
              <a:rPr lang="pt-BR" sz="1200" b="1" dirty="0">
                <a:solidFill>
                  <a:srgbClr val="C3C7CD"/>
                </a:solidFill>
                <a:latin typeface="Helvetica" pitchFamily="2" charset="0"/>
              </a:rPr>
              <a:t> híbridos</a:t>
            </a:r>
            <a:br>
              <a:rPr lang="pt-BR" sz="1200" dirty="0">
                <a:solidFill>
                  <a:srgbClr val="C3C7CD"/>
                </a:solidFill>
                <a:latin typeface="Helvetica" pitchFamily="2" charset="0"/>
              </a:rPr>
            </a:br>
            <a:endParaRPr lang="pt-BR" sz="1200" dirty="0">
              <a:solidFill>
                <a:srgbClr val="C3C7CD"/>
              </a:solidFill>
              <a:latin typeface="Helvetica" pitchFamily="2" charset="0"/>
            </a:endParaRPr>
          </a:p>
          <a:p>
            <a:pPr algn="ctr"/>
            <a:r>
              <a:rPr lang="pt-BR" sz="1100" dirty="0">
                <a:solidFill>
                  <a:srgbClr val="C3C7CD"/>
                </a:solidFill>
                <a:latin typeface="Helvetica" pitchFamily="2" charset="0"/>
              </a:rPr>
              <a:t>(p. ex., comissões globais e unidades técnicas nos escritórios globais, regionais e nacionais de organizações multilaterais que apoiam os estados-membros)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6FDF8B-109B-EDA7-20B5-DD5302813000}"/>
              </a:ext>
            </a:extLst>
          </p:cNvPr>
          <p:cNvSpPr txBox="1"/>
          <p:nvPr/>
        </p:nvSpPr>
        <p:spPr>
          <a:xfrm>
            <a:off x="7624599" y="2945416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GB" sz="1800" b="1">
                <a:solidFill>
                  <a:schemeClr val="bg1"/>
                </a:solidFill>
                <a:latin typeface="Helvetica" pitchFamily="2" charset="0"/>
              </a:rPr>
              <a:t>Híbridos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E6C9A8-9DF1-8542-A0B7-F5F651AF8807}"/>
              </a:ext>
            </a:extLst>
          </p:cNvPr>
          <p:cNvSpPr txBox="1"/>
          <p:nvPr/>
        </p:nvSpPr>
        <p:spPr>
          <a:xfrm>
            <a:off x="7624599" y="4156957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GB" sz="1800" b="1">
                <a:solidFill>
                  <a:schemeClr val="bg1"/>
                </a:solidFill>
                <a:latin typeface="Helvetica" pitchFamily="2" charset="0"/>
              </a:rPr>
              <a:t>Híbridos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6B1695-CB96-706B-17EB-0F31E9D2917C}"/>
              </a:ext>
            </a:extLst>
          </p:cNvPr>
          <p:cNvSpPr txBox="1"/>
          <p:nvPr/>
        </p:nvSpPr>
        <p:spPr>
          <a:xfrm>
            <a:off x="7624599" y="2275467"/>
            <a:ext cx="215009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GB" sz="1600">
                <a:solidFill>
                  <a:srgbClr val="C3C7CD"/>
                </a:solidFill>
                <a:latin typeface="Helvetica" pitchFamily="2" charset="0"/>
              </a:rPr>
              <a:t>Tomadores de decisão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85341D9-BAAC-C015-199F-63B335B11651}"/>
              </a:ext>
            </a:extLst>
          </p:cNvPr>
          <p:cNvSpPr txBox="1"/>
          <p:nvPr/>
        </p:nvSpPr>
        <p:spPr>
          <a:xfrm>
            <a:off x="7624599" y="3603732"/>
            <a:ext cx="215009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GB" sz="1600">
                <a:solidFill>
                  <a:srgbClr val="C3C7CD"/>
                </a:solidFill>
                <a:latin typeface="Helvetica" pitchFamily="2" charset="0"/>
              </a:rPr>
              <a:t>Intermediários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588F6F0-AC3A-A1FF-9E8A-4DDB92125E71}"/>
              </a:ext>
            </a:extLst>
          </p:cNvPr>
          <p:cNvSpPr/>
          <p:nvPr/>
        </p:nvSpPr>
        <p:spPr>
          <a:xfrm>
            <a:off x="2472764" y="1234903"/>
            <a:ext cx="19586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b="1">
                <a:solidFill>
                  <a:srgbClr val="C3C7CD"/>
                </a:solidFill>
                <a:cs typeface="Arial" panose="020B0604020202020204" pitchFamily="34" charset="0"/>
              </a:rPr>
              <a:t>Nível global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1A9A33-D6B6-0A68-CBAB-E54DBF1FD194}"/>
              </a:ext>
            </a:extLst>
          </p:cNvPr>
          <p:cNvSpPr/>
          <p:nvPr/>
        </p:nvSpPr>
        <p:spPr>
          <a:xfrm>
            <a:off x="6550905" y="1231489"/>
            <a:ext cx="4297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b="1">
                <a:solidFill>
                  <a:srgbClr val="C3C7CD"/>
                </a:solidFill>
                <a:cs typeface="Arial" panose="020B0604020202020204" pitchFamily="34" charset="0"/>
              </a:rPr>
              <a:t>Nível nacional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C0B0A1-A5A9-7156-0BBA-206F42E5D8E6}"/>
              </a:ext>
            </a:extLst>
          </p:cNvPr>
          <p:cNvSpPr txBox="1"/>
          <p:nvPr/>
        </p:nvSpPr>
        <p:spPr>
          <a:xfrm>
            <a:off x="226440" y="3914877"/>
            <a:ext cx="2150089" cy="18312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pt-BR" sz="1400" b="1" dirty="0">
                <a:solidFill>
                  <a:srgbClr val="254776"/>
                </a:solidFill>
                <a:latin typeface="Helvetica" pitchFamily="2" charset="0"/>
              </a:rPr>
              <a:t>Intermediários e produtores de evidências globais híbridos</a:t>
            </a:r>
            <a:endParaRPr lang="pt-BR" sz="1200" dirty="0">
              <a:solidFill>
                <a:srgbClr val="254776"/>
              </a:solidFill>
              <a:latin typeface="Helvetica" pitchFamily="2" charset="0"/>
            </a:endParaRPr>
          </a:p>
          <a:p>
            <a:pPr algn="ctr"/>
            <a:r>
              <a:rPr lang="pt-BR" sz="1100" dirty="0">
                <a:solidFill>
                  <a:srgbClr val="254776"/>
                </a:solidFill>
                <a:latin typeface="Helvetica" pitchFamily="2" charset="0"/>
              </a:rPr>
              <a:t>(p. ex., grupos de trabalho da Cochrane e do Painel Intergovernamental sobre Mudanças Climáticas – IPCC, na sigla em inglês)</a:t>
            </a:r>
          </a:p>
          <a:p>
            <a:pPr algn="ctr"/>
            <a:endParaRPr lang="pt-BR" sz="200" dirty="0">
              <a:solidFill>
                <a:srgbClr val="254776"/>
              </a:solidFill>
              <a:latin typeface="Helvetica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72ECCE4-DC4D-97D9-F6AD-EA02567E09E8}"/>
              </a:ext>
            </a:extLst>
          </p:cNvPr>
          <p:cNvSpPr txBox="1"/>
          <p:nvPr/>
        </p:nvSpPr>
        <p:spPr>
          <a:xfrm>
            <a:off x="9774689" y="1911011"/>
            <a:ext cx="2229720" cy="18774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pt-BR" sz="1400" b="1" dirty="0">
                <a:solidFill>
                  <a:srgbClr val="C3C7CD"/>
                </a:solidFill>
                <a:latin typeface="Helvetica" pitchFamily="2" charset="0"/>
              </a:rPr>
              <a:t>Tomadores de decisão e intermediários locais híbridos</a:t>
            </a:r>
          </a:p>
          <a:p>
            <a:pPr algn="ctr"/>
            <a:endParaRPr lang="pt-BR" sz="200" dirty="0">
              <a:solidFill>
                <a:srgbClr val="C3C7CD"/>
              </a:solidFill>
              <a:latin typeface="Helvetica" pitchFamily="2" charset="0"/>
            </a:endParaRPr>
          </a:p>
          <a:p>
            <a:pPr algn="ctr"/>
            <a:r>
              <a:rPr lang="pt-BR" sz="1200" dirty="0">
                <a:solidFill>
                  <a:srgbClr val="C3C7CD"/>
                </a:solidFill>
                <a:latin typeface="Helvetica" pitchFamily="2" charset="0"/>
              </a:rPr>
              <a:t>(p. ex., comissões nacionais, conselhos consultivos governamentais, conselhos científicos governamentais e suporte às evidências governamental)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C9CAD12-EF49-E7CE-9AE9-30ECBBA49296}"/>
              </a:ext>
            </a:extLst>
          </p:cNvPr>
          <p:cNvSpPr txBox="1"/>
          <p:nvPr/>
        </p:nvSpPr>
        <p:spPr>
          <a:xfrm>
            <a:off x="9749732" y="3908062"/>
            <a:ext cx="2254677" cy="16619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pt-BR" sz="1400" b="1" dirty="0">
                <a:solidFill>
                  <a:srgbClr val="254776"/>
                </a:solidFill>
                <a:latin typeface="Helvetica" pitchFamily="2" charset="0"/>
              </a:rPr>
              <a:t>Intermediários e produtores de evidências locais híbridos</a:t>
            </a:r>
          </a:p>
          <a:p>
            <a:pPr algn="ctr"/>
            <a:endParaRPr lang="pt-BR" sz="1200" dirty="0">
              <a:solidFill>
                <a:srgbClr val="254776"/>
              </a:solidFill>
              <a:latin typeface="Helvetica" pitchFamily="2" charset="0"/>
            </a:endParaRPr>
          </a:p>
          <a:p>
            <a:pPr algn="ctr"/>
            <a:r>
              <a:rPr lang="pt-BR" sz="1200" dirty="0">
                <a:solidFill>
                  <a:srgbClr val="254776"/>
                </a:solidFill>
                <a:latin typeface="Helvetica" pitchFamily="2" charset="0"/>
              </a:rPr>
              <a:t>(p. ex., unidades locais de suporte às evidências focadas em formas específicas de evidências, setores, etc.)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9BD818B-18E2-5D6D-1852-EE0CDA77DF64}"/>
              </a:ext>
            </a:extLst>
          </p:cNvPr>
          <p:cNvSpPr txBox="1"/>
          <p:nvPr/>
        </p:nvSpPr>
        <p:spPr>
          <a:xfrm>
            <a:off x="5574171" y="3489685"/>
            <a:ext cx="2047863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GB" sz="1400" b="1">
                <a:solidFill>
                  <a:srgbClr val="254776"/>
                </a:solidFill>
                <a:latin typeface="Helvetica" pitchFamily="2" charset="0"/>
              </a:rPr>
              <a:t>Redes nacionais de suporte às evidências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D1E5C47-DEC6-6E93-9122-7FABED595C32}"/>
              </a:ext>
            </a:extLst>
          </p:cNvPr>
          <p:cNvSpPr txBox="1"/>
          <p:nvPr/>
        </p:nvSpPr>
        <p:spPr>
          <a:xfrm>
            <a:off x="4336554" y="1919139"/>
            <a:ext cx="1587715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GB" sz="1400" i="1" dirty="0" err="1">
                <a:solidFill>
                  <a:srgbClr val="C3C7C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Recomendações</a:t>
            </a:r>
            <a:r>
              <a:rPr lang="en-GB" sz="1400" i="1" dirty="0">
                <a:solidFill>
                  <a:srgbClr val="C3C7C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i="1" dirty="0" err="1">
                <a:solidFill>
                  <a:srgbClr val="C3C7C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Normativas</a:t>
            </a:r>
            <a:endParaRPr lang="en-GB" sz="1400" i="1" dirty="0">
              <a:solidFill>
                <a:srgbClr val="C3C7C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A223D4-58AE-8361-4A84-E61BACF5278F}"/>
              </a:ext>
            </a:extLst>
          </p:cNvPr>
          <p:cNvSpPr txBox="1"/>
          <p:nvPr/>
        </p:nvSpPr>
        <p:spPr>
          <a:xfrm>
            <a:off x="4336554" y="3182597"/>
            <a:ext cx="1587715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pt-BR" sz="1400" i="1">
                <a:solidFill>
                  <a:srgbClr val="C3C7C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Assistência Técnica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75A8C8C-62C3-D63F-3928-E2A310DA52B9}"/>
              </a:ext>
            </a:extLst>
          </p:cNvPr>
          <p:cNvSpPr txBox="1"/>
          <p:nvPr/>
        </p:nvSpPr>
        <p:spPr>
          <a:xfrm>
            <a:off x="2409397" y="4807779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GB" sz="1800" b="1">
                <a:solidFill>
                  <a:srgbClr val="254776"/>
                </a:solidFill>
                <a:latin typeface="Helvetica" pitchFamily="2" charset="0"/>
              </a:rPr>
              <a:t>Produtores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0AF332-6EFD-382F-9B57-1346A2D4836D}"/>
              </a:ext>
            </a:extLst>
          </p:cNvPr>
          <p:cNvSpPr txBox="1"/>
          <p:nvPr/>
        </p:nvSpPr>
        <p:spPr>
          <a:xfrm>
            <a:off x="7624599" y="4807779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GB" sz="1800" b="1">
                <a:solidFill>
                  <a:srgbClr val="254776"/>
                </a:solidFill>
                <a:latin typeface="Helvetica" pitchFamily="2" charset="0"/>
              </a:rPr>
              <a:t>Produtores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2055B43-900C-7FDE-670E-B3C4FCF9544F}"/>
              </a:ext>
            </a:extLst>
          </p:cNvPr>
          <p:cNvSpPr txBox="1"/>
          <p:nvPr/>
        </p:nvSpPr>
        <p:spPr>
          <a:xfrm>
            <a:off x="4336554" y="5111523"/>
            <a:ext cx="2470646" cy="9541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pt-BR" sz="14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Bens públicos globais relacionados a evidências, especialmente sínteses vivas de evidências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DA772E5-C452-0A80-4666-9FFBE37B52D9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536245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34165</TotalTime>
  <Words>236</Words>
  <Application>Microsoft Macintosh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Helvetica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485</cp:revision>
  <cp:lastPrinted>2017-06-06T20:04:49Z</cp:lastPrinted>
  <dcterms:created xsi:type="dcterms:W3CDTF">2017-04-21T15:41:45Z</dcterms:created>
  <dcterms:modified xsi:type="dcterms:W3CDTF">2023-03-13T13:29:14Z</dcterms:modified>
</cp:coreProperties>
</file>