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5"/>
  </p:notesMasterIdLst>
  <p:sldIdLst>
    <p:sldId id="1106" r:id="rId2"/>
    <p:sldId id="1089" r:id="rId3"/>
    <p:sldId id="1091" r:id="rId4"/>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Kássia Fernandes Carvalho" initials="KFC" lastIdx="51" clrIdx="0">
    <p:extLst>
      <p:ext uri="{19B8F6BF-5375-455C-9EA6-DF929625EA0E}">
        <p15:presenceInfo xmlns:p15="http://schemas.microsoft.com/office/powerpoint/2012/main" userId="beacac294acfe6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D2E5"/>
    <a:srgbClr val="99CC66"/>
    <a:srgbClr val="CC76A6"/>
    <a:srgbClr val="25477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834" autoAdjust="0"/>
    <p:restoredTop sz="95707" autoAdjust="0"/>
  </p:normalViewPr>
  <p:slideViewPr>
    <p:cSldViewPr snapToGrid="0" snapToObjects="1">
      <p:cViewPr varScale="1">
        <p:scale>
          <a:sx n="128" d="100"/>
          <a:sy n="128" d="100"/>
        </p:scale>
        <p:origin x="1040" y="184"/>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8/10/relationships/authors" Targe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3/13/23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76309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820224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992966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0DFB9F21-E80B-1130-5796-D677D7F31926}"/>
              </a:ext>
            </a:extLst>
          </p:cNvPr>
          <p:cNvSpPr txBox="1">
            <a:spLocks/>
          </p:cNvSpPr>
          <p:nvPr/>
        </p:nvSpPr>
        <p:spPr>
          <a:xfrm>
            <a:off x="227215" y="97789"/>
            <a:ext cx="8272016" cy="1006368"/>
          </a:xfrm>
          <a:prstGeom prst="rect">
            <a:avLst/>
          </a:prstGeom>
        </p:spPr>
        <p:txBody>
          <a:bodyPr vert="horz" lIns="91440" tIns="45720" rIns="91440" bIns="45720" rtlCol="0" anchor="ctr">
            <a:no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r>
              <a:rPr lang="en-CA" sz="2000" b="1" dirty="0">
                <a:solidFill>
                  <a:srgbClr val="0F447C"/>
                </a:solidFill>
                <a:latin typeface="Helvetica" pitchFamily="2" charset="0"/>
                <a:cs typeface="Arial" panose="020B0604020202020204" pitchFamily="34" charset="0"/>
              </a:rPr>
              <a:t>2.0</a:t>
            </a:r>
            <a:r>
              <a:rPr lang="en-CA" sz="2000" dirty="0">
                <a:solidFill>
                  <a:srgbClr val="0F447C"/>
                </a:solidFill>
                <a:latin typeface="Helvetica" pitchFamily="2" charset="0"/>
                <a:cs typeface="Arial" panose="020B0604020202020204" pitchFamily="34" charset="0"/>
              </a:rPr>
              <a:t> </a:t>
            </a:r>
            <a:r>
              <a:rPr lang="en-CA" sz="2000" dirty="0" err="1">
                <a:solidFill>
                  <a:srgbClr val="0F447C"/>
                </a:solidFill>
                <a:latin typeface="Helvetica" pitchFamily="2" charset="0"/>
                <a:cs typeface="Arial" panose="020B0604020202020204" pitchFamily="34" charset="0"/>
              </a:rPr>
              <a:t>Melhorar</a:t>
            </a:r>
            <a:r>
              <a:rPr lang="en-CA" sz="2000" dirty="0">
                <a:solidFill>
                  <a:srgbClr val="0F447C"/>
                </a:solidFill>
                <a:latin typeface="Helvetica" pitchFamily="2" charset="0"/>
                <a:cs typeface="Arial" panose="020B0604020202020204" pitchFamily="34" charset="0"/>
              </a:rPr>
              <a:t> a </a:t>
            </a:r>
            <a:r>
              <a:rPr lang="en-CA" sz="2000" dirty="0" err="1">
                <a:solidFill>
                  <a:srgbClr val="0F447C"/>
                </a:solidFill>
                <a:latin typeface="Helvetica" pitchFamily="2" charset="0"/>
                <a:cs typeface="Arial" panose="020B0604020202020204" pitchFamily="34" charset="0"/>
              </a:rPr>
              <a:t>coordenação</a:t>
            </a:r>
            <a:r>
              <a:rPr lang="en-CA" sz="2000" dirty="0">
                <a:solidFill>
                  <a:srgbClr val="0F447C"/>
                </a:solidFill>
                <a:latin typeface="Helvetica" pitchFamily="2" charset="0"/>
                <a:cs typeface="Arial" panose="020B0604020202020204" pitchFamily="34" charset="0"/>
              </a:rPr>
              <a:t> entre </a:t>
            </a:r>
            <a:r>
              <a:rPr lang="en-CA" sz="2000" dirty="0" err="1">
                <a:solidFill>
                  <a:srgbClr val="0F447C"/>
                </a:solidFill>
                <a:latin typeface="Helvetica" pitchFamily="2" charset="0"/>
                <a:cs typeface="Arial" panose="020B0604020202020204" pitchFamily="34" charset="0"/>
              </a:rPr>
              <a:t>os</a:t>
            </a:r>
            <a:r>
              <a:rPr lang="en-CA" sz="2000" dirty="0">
                <a:solidFill>
                  <a:srgbClr val="0F447C"/>
                </a:solidFill>
                <a:latin typeface="Helvetica" pitchFamily="2" charset="0"/>
                <a:cs typeface="Arial" panose="020B0604020202020204" pitchFamily="34" charset="0"/>
              </a:rPr>
              <a:t> </a:t>
            </a:r>
            <a:r>
              <a:rPr lang="en-CA" sz="2000" dirty="0" err="1">
                <a:solidFill>
                  <a:srgbClr val="0F447C"/>
                </a:solidFill>
                <a:latin typeface="Helvetica" pitchFamily="2" charset="0"/>
                <a:cs typeface="Arial" panose="020B0604020202020204" pitchFamily="34" charset="0"/>
              </a:rPr>
              <a:t>produtores</a:t>
            </a:r>
            <a:r>
              <a:rPr lang="en-CA" sz="2000" dirty="0">
                <a:solidFill>
                  <a:srgbClr val="0F447C"/>
                </a:solidFill>
                <a:latin typeface="Helvetica" pitchFamily="2" charset="0"/>
                <a:cs typeface="Arial" panose="020B0604020202020204" pitchFamily="34" charset="0"/>
              </a:rPr>
              <a:t> de </a:t>
            </a:r>
            <a:r>
              <a:rPr lang="en-CA" sz="2000" dirty="0" err="1">
                <a:solidFill>
                  <a:srgbClr val="0F447C"/>
                </a:solidFill>
                <a:latin typeface="Helvetica" pitchFamily="2" charset="0"/>
                <a:cs typeface="Arial" panose="020B0604020202020204" pitchFamily="34" charset="0"/>
              </a:rPr>
              <a:t>evidências</a:t>
            </a:r>
            <a:r>
              <a:rPr lang="en-CA" sz="2000" dirty="0">
                <a:solidFill>
                  <a:srgbClr val="0F447C"/>
                </a:solidFill>
                <a:latin typeface="Helvetica" pitchFamily="2" charset="0"/>
                <a:cs typeface="Arial" panose="020B0604020202020204" pitchFamily="34" charset="0"/>
              </a:rPr>
              <a:t> (</a:t>
            </a:r>
            <a:r>
              <a:rPr lang="en-CA" sz="2000" dirty="0" err="1">
                <a:solidFill>
                  <a:srgbClr val="0F447C"/>
                </a:solidFill>
                <a:latin typeface="Helvetica" pitchFamily="2" charset="0"/>
                <a:cs typeface="Arial" panose="020B0604020202020204" pitchFamily="34" charset="0"/>
              </a:rPr>
              <a:t>globais</a:t>
            </a:r>
            <a:r>
              <a:rPr lang="en-CA" sz="2000" dirty="0">
                <a:solidFill>
                  <a:srgbClr val="0F447C"/>
                </a:solidFill>
                <a:latin typeface="Helvetica" pitchFamily="2" charset="0"/>
                <a:cs typeface="Arial" panose="020B0604020202020204" pitchFamily="34" charset="0"/>
              </a:rPr>
              <a:t> e </a:t>
            </a:r>
            <a:r>
              <a:rPr lang="en-CA" sz="2000" dirty="0" err="1">
                <a:solidFill>
                  <a:srgbClr val="0F447C"/>
                </a:solidFill>
                <a:latin typeface="Helvetica" pitchFamily="2" charset="0"/>
                <a:cs typeface="Arial" panose="020B0604020202020204" pitchFamily="34" charset="0"/>
              </a:rPr>
              <a:t>nacionais</a:t>
            </a:r>
            <a:r>
              <a:rPr lang="en-CA" sz="2000" dirty="0">
                <a:solidFill>
                  <a:srgbClr val="0F447C"/>
                </a:solidFill>
                <a:latin typeface="Helvetica" pitchFamily="2" charset="0"/>
                <a:cs typeface="Arial" panose="020B0604020202020204" pitchFamily="34" charset="0"/>
              </a:rPr>
              <a:t>) </a:t>
            </a:r>
            <a:r>
              <a:rPr lang="en-CA" sz="2000" dirty="0" err="1">
                <a:solidFill>
                  <a:srgbClr val="0F447C"/>
                </a:solidFill>
                <a:latin typeface="Helvetica" pitchFamily="2" charset="0"/>
                <a:cs typeface="Arial" panose="020B0604020202020204" pitchFamily="34" charset="0"/>
              </a:rPr>
              <a:t>é</a:t>
            </a:r>
            <a:r>
              <a:rPr lang="en-CA" sz="2000" dirty="0">
                <a:solidFill>
                  <a:srgbClr val="0F447C"/>
                </a:solidFill>
                <a:latin typeface="Helvetica" pitchFamily="2" charset="0"/>
                <a:cs typeface="Arial" panose="020B0604020202020204" pitchFamily="34" charset="0"/>
              </a:rPr>
              <a:t> um </a:t>
            </a:r>
            <a:r>
              <a:rPr lang="en-CA" sz="2000" dirty="0" err="1">
                <a:solidFill>
                  <a:srgbClr val="0F447C"/>
                </a:solidFill>
                <a:latin typeface="Helvetica" pitchFamily="2" charset="0"/>
                <a:cs typeface="Arial" panose="020B0604020202020204" pitchFamily="34" charset="0"/>
              </a:rPr>
              <a:t>importante</a:t>
            </a:r>
            <a:r>
              <a:rPr lang="en-CA" sz="2000" dirty="0">
                <a:solidFill>
                  <a:srgbClr val="0F447C"/>
                </a:solidFill>
                <a:latin typeface="Helvetica" pitchFamily="2" charset="0"/>
                <a:cs typeface="Arial" panose="020B0604020202020204" pitchFamily="34" charset="0"/>
              </a:rPr>
              <a:t> </a:t>
            </a:r>
            <a:r>
              <a:rPr lang="en-CA" sz="2000" dirty="0" err="1">
                <a:solidFill>
                  <a:srgbClr val="0F447C"/>
                </a:solidFill>
                <a:latin typeface="Helvetica" pitchFamily="2" charset="0"/>
                <a:cs typeface="Arial" panose="020B0604020202020204" pitchFamily="34" charset="0"/>
              </a:rPr>
              <a:t>ponto</a:t>
            </a:r>
            <a:r>
              <a:rPr lang="en-CA" sz="2000" dirty="0">
                <a:solidFill>
                  <a:srgbClr val="0F447C"/>
                </a:solidFill>
                <a:latin typeface="Helvetica" pitchFamily="2" charset="0"/>
                <a:cs typeface="Arial" panose="020B0604020202020204" pitchFamily="34" charset="0"/>
              </a:rPr>
              <a:t> de </a:t>
            </a:r>
            <a:r>
              <a:rPr lang="en-CA" sz="2000" dirty="0" err="1">
                <a:solidFill>
                  <a:srgbClr val="0F447C"/>
                </a:solidFill>
                <a:latin typeface="Helvetica" pitchFamily="2" charset="0"/>
                <a:cs typeface="Arial" panose="020B0604020202020204" pitchFamily="34" charset="0"/>
              </a:rPr>
              <a:t>partida</a:t>
            </a:r>
            <a:endParaRPr lang="en-CA" sz="2000" dirty="0">
              <a:solidFill>
                <a:srgbClr val="0F447C"/>
              </a:solidFill>
              <a:latin typeface="Helvetica" pitchFamily="2" charset="0"/>
              <a:cs typeface="Arial" panose="020B0604020202020204" pitchFamily="34" charset="0"/>
            </a:endParaRPr>
          </a:p>
        </p:txBody>
      </p:sp>
      <p:sp>
        <p:nvSpPr>
          <p:cNvPr id="16" name="TextBox 15">
            <a:extLst>
              <a:ext uri="{FF2B5EF4-FFF2-40B4-BE49-F238E27FC236}">
                <a16:creationId xmlns:a16="http://schemas.microsoft.com/office/drawing/2014/main" id="{E1EBCFA7-906B-0730-9FBB-42CE74044570}"/>
              </a:ext>
            </a:extLst>
          </p:cNvPr>
          <p:cNvSpPr txBox="1"/>
          <p:nvPr/>
        </p:nvSpPr>
        <p:spPr>
          <a:xfrm>
            <a:off x="8254635" y="6325161"/>
            <a:ext cx="3937365" cy="457048"/>
          </a:xfrm>
          <a:prstGeom prst="rect">
            <a:avLst/>
          </a:prstGeom>
          <a:solidFill>
            <a:schemeClr val="bg1"/>
          </a:solidFill>
        </p:spPr>
        <p:txBody>
          <a:bodyPr wrap="square">
            <a:spAutoFit/>
          </a:bodyPr>
          <a:lstStyle/>
          <a:p>
            <a:r>
              <a:rPr lang="en-CA" sz="790" b="0" i="1" strike="noStrike" dirty="0">
                <a:solidFill>
                  <a:schemeClr val="tx1">
                    <a:lumMod val="75000"/>
                  </a:schemeClr>
                </a:solidFill>
                <a:effectLst/>
                <a:latin typeface="Roboto" panose="020F0502020204030204" pitchFamily="34" charset="0"/>
              </a:rPr>
              <a:t>© 2023 McMaster University. All rights reserved. This work is licensed under a Creative Commons Attribution-</a:t>
            </a:r>
            <a:r>
              <a:rPr lang="en-CA" sz="790" b="0" i="1" strike="noStrike" dirty="0" err="1">
                <a:solidFill>
                  <a:schemeClr val="tx1">
                    <a:lumMod val="75000"/>
                  </a:schemeClr>
                </a:solidFill>
                <a:effectLst/>
                <a:latin typeface="Roboto" panose="020F0502020204030204" pitchFamily="34" charset="0"/>
              </a:rPr>
              <a:t>NonCommercial</a:t>
            </a:r>
            <a:r>
              <a:rPr lang="en-CA" sz="790" b="0" i="1" strike="noStrike" dirty="0">
                <a:solidFill>
                  <a:schemeClr val="tx1">
                    <a:lumMod val="75000"/>
                  </a:schemeClr>
                </a:solidFill>
                <a:effectLst/>
                <a:latin typeface="Roboto" panose="020F0502020204030204" pitchFamily="34" charset="0"/>
              </a:rPr>
              <a:t>-</a:t>
            </a:r>
            <a:r>
              <a:rPr lang="en-CA" sz="790" b="0" i="1" strike="noStrike" dirty="0" err="1">
                <a:solidFill>
                  <a:schemeClr val="tx1">
                    <a:lumMod val="75000"/>
                  </a:schemeClr>
                </a:solidFill>
                <a:effectLst/>
                <a:latin typeface="Roboto" panose="020F0502020204030204" pitchFamily="34" charset="0"/>
              </a:rPr>
              <a:t>ShareAlike</a:t>
            </a:r>
            <a:r>
              <a:rPr lang="en-CA" sz="790" b="0" i="1" strike="noStrike" dirty="0">
                <a:solidFill>
                  <a:schemeClr val="tx1">
                    <a:lumMod val="75000"/>
                  </a:schemeClr>
                </a:solidFill>
                <a:effectLst/>
                <a:latin typeface="Roboto" panose="020F0502020204030204" pitchFamily="34" charset="0"/>
              </a:rPr>
              <a:t> 4.0 International License. </a:t>
            </a:r>
          </a:p>
          <a:p>
            <a:endParaRPr lang="en-US" sz="790" i="1" dirty="0">
              <a:solidFill>
                <a:schemeClr val="tx1">
                  <a:lumMod val="75000"/>
                </a:schemeClr>
              </a:solidFill>
            </a:endParaRPr>
          </a:p>
        </p:txBody>
      </p:sp>
      <p:sp>
        <p:nvSpPr>
          <p:cNvPr id="2" name="TextBox 1">
            <a:extLst>
              <a:ext uri="{FF2B5EF4-FFF2-40B4-BE49-F238E27FC236}">
                <a16:creationId xmlns:a16="http://schemas.microsoft.com/office/drawing/2014/main" id="{4249D62B-DEFE-FF99-E3CE-7796E7DE187C}"/>
              </a:ext>
            </a:extLst>
          </p:cNvPr>
          <p:cNvSpPr txBox="1"/>
          <p:nvPr/>
        </p:nvSpPr>
        <p:spPr>
          <a:xfrm>
            <a:off x="8254635" y="6325161"/>
            <a:ext cx="3937365" cy="578620"/>
          </a:xfrm>
          <a:prstGeom prst="rect">
            <a:avLst/>
          </a:prstGeom>
          <a:solidFill>
            <a:schemeClr val="bg1"/>
          </a:solidFill>
        </p:spPr>
        <p:txBody>
          <a:bodyPr wrap="square">
            <a:spAutoFit/>
          </a:bodyPr>
          <a:lstStyle/>
          <a:p>
            <a:r>
              <a:rPr lang="en-CA" sz="790" b="0" i="1" strike="noStrike" dirty="0">
                <a:solidFill>
                  <a:schemeClr val="tx1">
                    <a:lumMod val="75000"/>
                  </a:schemeClr>
                </a:solidFill>
                <a:effectLst/>
                <a:latin typeface="Roboto" panose="020F0502020204030204" pitchFamily="34" charset="0"/>
              </a:rPr>
              <a:t>© 2023 McMaster University. </a:t>
            </a:r>
            <a:r>
              <a:rPr lang="en-CA" sz="790" b="0" i="1" strike="noStrike" dirty="0" err="1">
                <a:solidFill>
                  <a:schemeClr val="tx1">
                    <a:lumMod val="75000"/>
                  </a:schemeClr>
                </a:solidFill>
                <a:effectLst/>
                <a:latin typeface="Roboto" panose="020F0502020204030204" pitchFamily="34" charset="0"/>
              </a:rPr>
              <a:t>Todos</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os</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direitos</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reservados</a:t>
            </a:r>
            <a:r>
              <a:rPr lang="en-CA" sz="790" b="0" i="1" strike="noStrike" dirty="0">
                <a:solidFill>
                  <a:schemeClr val="tx1">
                    <a:lumMod val="75000"/>
                  </a:schemeClr>
                </a:solidFill>
                <a:effectLst/>
                <a:latin typeface="Roboto" panose="020F0502020204030204" pitchFamily="34" charset="0"/>
              </a:rPr>
              <a:t>. Este </a:t>
            </a:r>
            <a:r>
              <a:rPr lang="en-CA" sz="790" b="0" i="1" strike="noStrike" dirty="0" err="1">
                <a:solidFill>
                  <a:schemeClr val="tx1">
                    <a:lumMod val="75000"/>
                  </a:schemeClr>
                </a:solidFill>
                <a:effectLst/>
                <a:latin typeface="Roboto" panose="020F0502020204030204" pitchFamily="34" charset="0"/>
              </a:rPr>
              <a:t>trabalho</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esta</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licenciado</a:t>
            </a:r>
            <a:r>
              <a:rPr lang="en-CA" sz="790" b="0" i="1" strike="noStrike" dirty="0">
                <a:solidFill>
                  <a:schemeClr val="tx1">
                    <a:lumMod val="75000"/>
                  </a:schemeClr>
                </a:solidFill>
                <a:effectLst/>
                <a:latin typeface="Roboto" panose="020F0502020204030204" pitchFamily="34" charset="0"/>
              </a:rPr>
              <a:t> sob </a:t>
            </a:r>
            <a:r>
              <a:rPr lang="en-CA" sz="790" b="0" i="1" strike="noStrike" dirty="0" err="1">
                <a:solidFill>
                  <a:schemeClr val="tx1">
                    <a:lumMod val="75000"/>
                  </a:schemeClr>
                </a:solidFill>
                <a:effectLst/>
                <a:latin typeface="Roboto" panose="020F0502020204030204" pitchFamily="34" charset="0"/>
              </a:rPr>
              <a:t>uma</a:t>
            </a:r>
            <a:r>
              <a:rPr lang="en-CA" sz="790" b="0" i="1" strike="noStrike" dirty="0">
                <a:solidFill>
                  <a:schemeClr val="tx1">
                    <a:lumMod val="75000"/>
                  </a:schemeClr>
                </a:solidFill>
                <a:effectLst/>
                <a:latin typeface="Roboto" panose="020F0502020204030204" pitchFamily="34" charset="0"/>
              </a:rPr>
              <a:t> Creative Commons Attribution- </a:t>
            </a:r>
            <a:r>
              <a:rPr lang="en-CA" sz="790" b="0" i="1" strike="noStrike" dirty="0" err="1">
                <a:solidFill>
                  <a:schemeClr val="tx1">
                    <a:lumMod val="75000"/>
                  </a:schemeClr>
                </a:solidFill>
                <a:effectLst/>
                <a:latin typeface="Roboto" panose="020F0502020204030204" pitchFamily="34" charset="0"/>
              </a:rPr>
              <a:t>NonCommercial-ShareAlike</a:t>
            </a:r>
            <a:r>
              <a:rPr lang="en-CA" sz="790" b="0" i="1" strike="noStrike" dirty="0">
                <a:solidFill>
                  <a:schemeClr val="tx1">
                    <a:lumMod val="75000"/>
                  </a:schemeClr>
                </a:solidFill>
                <a:effectLst/>
                <a:latin typeface="Roboto" panose="020F0502020204030204" pitchFamily="34" charset="0"/>
              </a:rPr>
              <a:t> 4.0 International License.</a:t>
            </a:r>
            <a:endParaRPr lang="en-US" sz="790" i="1" dirty="0">
              <a:solidFill>
                <a:schemeClr val="tx1">
                  <a:lumMod val="75000"/>
                </a:schemeClr>
              </a:solidFill>
            </a:endParaRPr>
          </a:p>
          <a:p>
            <a:endParaRPr lang="en-US" sz="790" i="1" dirty="0">
              <a:solidFill>
                <a:schemeClr val="tx1">
                  <a:lumMod val="75000"/>
                </a:schemeClr>
              </a:solidFill>
            </a:endParaRPr>
          </a:p>
        </p:txBody>
      </p:sp>
      <p:pic>
        <p:nvPicPr>
          <p:cNvPr id="4" name="Picture 3">
            <a:extLst>
              <a:ext uri="{FF2B5EF4-FFF2-40B4-BE49-F238E27FC236}">
                <a16:creationId xmlns:a16="http://schemas.microsoft.com/office/drawing/2014/main" id="{43D4DF5B-71DF-73A6-2DBB-DFC2D83646E8}"/>
              </a:ext>
            </a:extLst>
          </p:cNvPr>
          <p:cNvPicPr>
            <a:picLocks noChangeAspect="1"/>
          </p:cNvPicPr>
          <p:nvPr/>
        </p:nvPicPr>
        <p:blipFill>
          <a:blip r:embed="rId3"/>
          <a:srcRect/>
          <a:stretch/>
        </p:blipFill>
        <p:spPr>
          <a:xfrm>
            <a:off x="32381" y="1557795"/>
            <a:ext cx="12127237" cy="4399648"/>
          </a:xfrm>
          <a:prstGeom prst="rect">
            <a:avLst/>
          </a:prstGeom>
        </p:spPr>
      </p:pic>
      <p:grpSp>
        <p:nvGrpSpPr>
          <p:cNvPr id="5" name="Group 4">
            <a:extLst>
              <a:ext uri="{FF2B5EF4-FFF2-40B4-BE49-F238E27FC236}">
                <a16:creationId xmlns:a16="http://schemas.microsoft.com/office/drawing/2014/main" id="{8523DE2B-C742-3148-FAF7-3577D3D430AF}"/>
              </a:ext>
            </a:extLst>
          </p:cNvPr>
          <p:cNvGrpSpPr/>
          <p:nvPr/>
        </p:nvGrpSpPr>
        <p:grpSpPr>
          <a:xfrm>
            <a:off x="2368878" y="2275467"/>
            <a:ext cx="2166419" cy="2967766"/>
            <a:chOff x="2401260" y="2334025"/>
            <a:chExt cx="2166419" cy="2967766"/>
          </a:xfrm>
        </p:grpSpPr>
        <p:sp>
          <p:nvSpPr>
            <p:cNvPr id="7" name="TextBox 6">
              <a:extLst>
                <a:ext uri="{FF2B5EF4-FFF2-40B4-BE49-F238E27FC236}">
                  <a16:creationId xmlns:a16="http://schemas.microsoft.com/office/drawing/2014/main" id="{2C4B0049-FA67-6825-CC7C-E48EE46D474F}"/>
                </a:ext>
              </a:extLst>
            </p:cNvPr>
            <p:cNvSpPr txBox="1"/>
            <p:nvPr/>
          </p:nvSpPr>
          <p:spPr>
            <a:xfrm>
              <a:off x="2401260" y="2334025"/>
              <a:ext cx="2150090" cy="3385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en-GB" sz="1600">
                  <a:solidFill>
                    <a:srgbClr val="C3C7CD"/>
                  </a:solidFill>
                  <a:latin typeface="Helvetica" pitchFamily="2" charset="0"/>
                </a:rPr>
                <a:t>Tomadores de decisão</a:t>
              </a:r>
            </a:p>
          </p:txBody>
        </p:sp>
        <p:sp>
          <p:nvSpPr>
            <p:cNvPr id="8" name="TextBox 7">
              <a:extLst>
                <a:ext uri="{FF2B5EF4-FFF2-40B4-BE49-F238E27FC236}">
                  <a16:creationId xmlns:a16="http://schemas.microsoft.com/office/drawing/2014/main" id="{1850AD6E-D40B-C07D-8D66-351BD2CFDC8E}"/>
                </a:ext>
              </a:extLst>
            </p:cNvPr>
            <p:cNvSpPr txBox="1"/>
            <p:nvPr/>
          </p:nvSpPr>
          <p:spPr>
            <a:xfrm>
              <a:off x="2401260" y="3662290"/>
              <a:ext cx="2150090" cy="3385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en-GB" sz="1600">
                  <a:solidFill>
                    <a:srgbClr val="C3C7CD"/>
                  </a:solidFill>
                  <a:latin typeface="Helvetica" pitchFamily="2" charset="0"/>
                </a:rPr>
                <a:t>Intermediários</a:t>
              </a:r>
            </a:p>
          </p:txBody>
        </p:sp>
        <p:sp>
          <p:nvSpPr>
            <p:cNvPr id="9" name="TextBox 8">
              <a:extLst>
                <a:ext uri="{FF2B5EF4-FFF2-40B4-BE49-F238E27FC236}">
                  <a16:creationId xmlns:a16="http://schemas.microsoft.com/office/drawing/2014/main" id="{579C37F7-9B4E-1AB0-D98B-AAD5BE314313}"/>
                </a:ext>
              </a:extLst>
            </p:cNvPr>
            <p:cNvSpPr txBox="1"/>
            <p:nvPr/>
          </p:nvSpPr>
          <p:spPr>
            <a:xfrm>
              <a:off x="2417589" y="3003974"/>
              <a:ext cx="2150090"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en-GB" sz="2000" b="1">
                  <a:solidFill>
                    <a:schemeClr val="bg1"/>
                  </a:solidFill>
                  <a:latin typeface="Helvetica" pitchFamily="2" charset="0"/>
                </a:rPr>
                <a:t>Híbridos</a:t>
              </a:r>
            </a:p>
          </p:txBody>
        </p:sp>
        <p:sp>
          <p:nvSpPr>
            <p:cNvPr id="10" name="TextBox 9">
              <a:extLst>
                <a:ext uri="{FF2B5EF4-FFF2-40B4-BE49-F238E27FC236}">
                  <a16:creationId xmlns:a16="http://schemas.microsoft.com/office/drawing/2014/main" id="{C900F287-CDD8-4262-2BF3-FCED48927999}"/>
                </a:ext>
              </a:extLst>
            </p:cNvPr>
            <p:cNvSpPr txBox="1"/>
            <p:nvPr/>
          </p:nvSpPr>
          <p:spPr>
            <a:xfrm>
              <a:off x="2417589" y="4215515"/>
              <a:ext cx="2150090"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en-GB" sz="2000" b="1">
                  <a:solidFill>
                    <a:schemeClr val="bg1"/>
                  </a:solidFill>
                  <a:latin typeface="Helvetica" pitchFamily="2" charset="0"/>
                </a:rPr>
                <a:t>Híbridos</a:t>
              </a:r>
            </a:p>
          </p:txBody>
        </p:sp>
        <p:sp>
          <p:nvSpPr>
            <p:cNvPr id="11" name="TextBox 10">
              <a:extLst>
                <a:ext uri="{FF2B5EF4-FFF2-40B4-BE49-F238E27FC236}">
                  <a16:creationId xmlns:a16="http://schemas.microsoft.com/office/drawing/2014/main" id="{A849B85D-40CA-05E5-D25F-8C8519751D52}"/>
                </a:ext>
              </a:extLst>
            </p:cNvPr>
            <p:cNvSpPr txBox="1"/>
            <p:nvPr/>
          </p:nvSpPr>
          <p:spPr>
            <a:xfrm>
              <a:off x="2401260" y="4963239"/>
              <a:ext cx="2150090" cy="3385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endParaRPr lang="en-US" sz="1600" dirty="0">
                <a:solidFill>
                  <a:srgbClr val="22497A"/>
                </a:solidFill>
                <a:latin typeface="Helvetica" pitchFamily="2" charset="0"/>
              </a:endParaRPr>
            </a:p>
          </p:txBody>
        </p:sp>
      </p:grpSp>
      <p:sp>
        <p:nvSpPr>
          <p:cNvPr id="12" name="TextBox 11">
            <a:extLst>
              <a:ext uri="{FF2B5EF4-FFF2-40B4-BE49-F238E27FC236}">
                <a16:creationId xmlns:a16="http://schemas.microsoft.com/office/drawing/2014/main" id="{4C031797-F879-4E81-B1CB-C5FDAB964080}"/>
              </a:ext>
            </a:extLst>
          </p:cNvPr>
          <p:cNvSpPr txBox="1"/>
          <p:nvPr/>
        </p:nvSpPr>
        <p:spPr>
          <a:xfrm>
            <a:off x="241713" y="1823799"/>
            <a:ext cx="2150090" cy="173893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pt-BR" sz="1400" b="1" dirty="0">
                <a:solidFill>
                  <a:srgbClr val="C3C7CD"/>
                </a:solidFill>
                <a:latin typeface="Helvetica" pitchFamily="2" charset="0"/>
              </a:rPr>
              <a:t>Tomadores de decisão e intermediários globais</a:t>
            </a:r>
            <a:r>
              <a:rPr lang="pt-BR" sz="1200" b="1" dirty="0">
                <a:solidFill>
                  <a:srgbClr val="C3C7CD"/>
                </a:solidFill>
                <a:latin typeface="Helvetica" pitchFamily="2" charset="0"/>
              </a:rPr>
              <a:t> híbridos</a:t>
            </a:r>
            <a:br>
              <a:rPr lang="pt-BR" sz="1200" dirty="0">
                <a:solidFill>
                  <a:srgbClr val="C3C7CD"/>
                </a:solidFill>
                <a:latin typeface="Helvetica" pitchFamily="2" charset="0"/>
              </a:rPr>
            </a:br>
            <a:endParaRPr lang="pt-BR" sz="1200" dirty="0">
              <a:solidFill>
                <a:srgbClr val="C3C7CD"/>
              </a:solidFill>
              <a:latin typeface="Helvetica" pitchFamily="2" charset="0"/>
            </a:endParaRPr>
          </a:p>
          <a:p>
            <a:pPr algn="ctr"/>
            <a:r>
              <a:rPr lang="pt-BR" sz="1100" dirty="0">
                <a:solidFill>
                  <a:srgbClr val="C3C7CD"/>
                </a:solidFill>
                <a:latin typeface="Helvetica" pitchFamily="2" charset="0"/>
              </a:rPr>
              <a:t>(p. ex., comissões globais e unidades técnicas nos escritórios globais, regionais e nacionais de organizações multilaterais que apoiam os estados-membros)</a:t>
            </a:r>
          </a:p>
        </p:txBody>
      </p:sp>
      <p:sp>
        <p:nvSpPr>
          <p:cNvPr id="13" name="TextBox 12">
            <a:extLst>
              <a:ext uri="{FF2B5EF4-FFF2-40B4-BE49-F238E27FC236}">
                <a16:creationId xmlns:a16="http://schemas.microsoft.com/office/drawing/2014/main" id="{B76FDF8B-109B-EDA7-20B5-DD5302813000}"/>
              </a:ext>
            </a:extLst>
          </p:cNvPr>
          <p:cNvSpPr txBox="1"/>
          <p:nvPr/>
        </p:nvSpPr>
        <p:spPr>
          <a:xfrm>
            <a:off x="7624599" y="2945416"/>
            <a:ext cx="2150090"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en-GB" sz="1800" b="1">
                <a:solidFill>
                  <a:schemeClr val="bg1"/>
                </a:solidFill>
                <a:latin typeface="Helvetica" pitchFamily="2" charset="0"/>
              </a:rPr>
              <a:t>Híbridos</a:t>
            </a:r>
          </a:p>
        </p:txBody>
      </p:sp>
      <p:sp>
        <p:nvSpPr>
          <p:cNvPr id="14" name="TextBox 13">
            <a:extLst>
              <a:ext uri="{FF2B5EF4-FFF2-40B4-BE49-F238E27FC236}">
                <a16:creationId xmlns:a16="http://schemas.microsoft.com/office/drawing/2014/main" id="{41E6C9A8-9DF1-8542-A0B7-F5F651AF8807}"/>
              </a:ext>
            </a:extLst>
          </p:cNvPr>
          <p:cNvSpPr txBox="1"/>
          <p:nvPr/>
        </p:nvSpPr>
        <p:spPr>
          <a:xfrm>
            <a:off x="7624599" y="4156957"/>
            <a:ext cx="2150090"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en-GB" sz="1800" b="1">
                <a:solidFill>
                  <a:schemeClr val="bg1"/>
                </a:solidFill>
                <a:latin typeface="Helvetica" pitchFamily="2" charset="0"/>
              </a:rPr>
              <a:t>Híbridos</a:t>
            </a:r>
          </a:p>
        </p:txBody>
      </p:sp>
      <p:sp>
        <p:nvSpPr>
          <p:cNvPr id="15" name="TextBox 14">
            <a:extLst>
              <a:ext uri="{FF2B5EF4-FFF2-40B4-BE49-F238E27FC236}">
                <a16:creationId xmlns:a16="http://schemas.microsoft.com/office/drawing/2014/main" id="{496B1695-CB96-706B-17EB-0F31E9D2917C}"/>
              </a:ext>
            </a:extLst>
          </p:cNvPr>
          <p:cNvSpPr txBox="1"/>
          <p:nvPr/>
        </p:nvSpPr>
        <p:spPr>
          <a:xfrm>
            <a:off x="7624599" y="2275467"/>
            <a:ext cx="2150090" cy="3385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en-GB" sz="1600">
                <a:solidFill>
                  <a:srgbClr val="C3C7CD"/>
                </a:solidFill>
                <a:latin typeface="Helvetica" pitchFamily="2" charset="0"/>
              </a:rPr>
              <a:t>Tomadores de decisão</a:t>
            </a:r>
          </a:p>
        </p:txBody>
      </p:sp>
      <p:sp>
        <p:nvSpPr>
          <p:cNvPr id="17" name="TextBox 16">
            <a:extLst>
              <a:ext uri="{FF2B5EF4-FFF2-40B4-BE49-F238E27FC236}">
                <a16:creationId xmlns:a16="http://schemas.microsoft.com/office/drawing/2014/main" id="{985341D9-BAAC-C015-199F-63B335B11651}"/>
              </a:ext>
            </a:extLst>
          </p:cNvPr>
          <p:cNvSpPr txBox="1"/>
          <p:nvPr/>
        </p:nvSpPr>
        <p:spPr>
          <a:xfrm>
            <a:off x="7624599" y="3603732"/>
            <a:ext cx="2150090" cy="3385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en-GB" sz="1600">
                <a:solidFill>
                  <a:srgbClr val="C3C7CD"/>
                </a:solidFill>
                <a:latin typeface="Helvetica" pitchFamily="2" charset="0"/>
              </a:rPr>
              <a:t>Intermediários</a:t>
            </a:r>
          </a:p>
        </p:txBody>
      </p:sp>
      <p:sp>
        <p:nvSpPr>
          <p:cNvPr id="19" name="Rectangle 18">
            <a:extLst>
              <a:ext uri="{FF2B5EF4-FFF2-40B4-BE49-F238E27FC236}">
                <a16:creationId xmlns:a16="http://schemas.microsoft.com/office/drawing/2014/main" id="{8588F6F0-AC3A-A1FF-9E8A-4DDB92125E71}"/>
              </a:ext>
            </a:extLst>
          </p:cNvPr>
          <p:cNvSpPr/>
          <p:nvPr/>
        </p:nvSpPr>
        <p:spPr>
          <a:xfrm>
            <a:off x="2472764" y="1234903"/>
            <a:ext cx="1958647" cy="369332"/>
          </a:xfrm>
          <a:prstGeom prst="rect">
            <a:avLst/>
          </a:prstGeom>
        </p:spPr>
        <p:txBody>
          <a:bodyPr wrap="square">
            <a:spAutoFit/>
          </a:bodyPr>
          <a:lstStyle/>
          <a:p>
            <a:pPr algn="ctr"/>
            <a:r>
              <a:rPr lang="en-GB" sz="1800" b="1">
                <a:solidFill>
                  <a:srgbClr val="C3C7CD"/>
                </a:solidFill>
                <a:cs typeface="Arial" panose="020B0604020202020204" pitchFamily="34" charset="0"/>
              </a:rPr>
              <a:t>Nível global</a:t>
            </a:r>
          </a:p>
        </p:txBody>
      </p:sp>
      <p:sp>
        <p:nvSpPr>
          <p:cNvPr id="20" name="Rectangle 19">
            <a:extLst>
              <a:ext uri="{FF2B5EF4-FFF2-40B4-BE49-F238E27FC236}">
                <a16:creationId xmlns:a16="http://schemas.microsoft.com/office/drawing/2014/main" id="{191A9A33-D6B6-0A68-CBAB-E54DBF1FD194}"/>
              </a:ext>
            </a:extLst>
          </p:cNvPr>
          <p:cNvSpPr/>
          <p:nvPr/>
        </p:nvSpPr>
        <p:spPr>
          <a:xfrm>
            <a:off x="6550905" y="1231489"/>
            <a:ext cx="4297478" cy="369332"/>
          </a:xfrm>
          <a:prstGeom prst="rect">
            <a:avLst/>
          </a:prstGeom>
        </p:spPr>
        <p:txBody>
          <a:bodyPr wrap="square">
            <a:spAutoFit/>
          </a:bodyPr>
          <a:lstStyle/>
          <a:p>
            <a:pPr algn="ctr"/>
            <a:r>
              <a:rPr lang="en-GB" sz="1800" b="1">
                <a:solidFill>
                  <a:srgbClr val="C3C7CD"/>
                </a:solidFill>
                <a:cs typeface="Arial" panose="020B0604020202020204" pitchFamily="34" charset="0"/>
              </a:rPr>
              <a:t>Nível nacional</a:t>
            </a:r>
          </a:p>
        </p:txBody>
      </p:sp>
      <p:sp>
        <p:nvSpPr>
          <p:cNvPr id="21" name="TextBox 20">
            <a:extLst>
              <a:ext uri="{FF2B5EF4-FFF2-40B4-BE49-F238E27FC236}">
                <a16:creationId xmlns:a16="http://schemas.microsoft.com/office/drawing/2014/main" id="{3EC0B0A1-A5A9-7156-0BBA-206F42E5D8E6}"/>
              </a:ext>
            </a:extLst>
          </p:cNvPr>
          <p:cNvSpPr txBox="1"/>
          <p:nvPr/>
        </p:nvSpPr>
        <p:spPr>
          <a:xfrm>
            <a:off x="226440" y="3914877"/>
            <a:ext cx="2150089" cy="18312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pt-BR" sz="1400" b="1" dirty="0">
                <a:solidFill>
                  <a:srgbClr val="254776"/>
                </a:solidFill>
                <a:latin typeface="Helvetica" pitchFamily="2" charset="0"/>
              </a:rPr>
              <a:t>Intermediários e produtores de evidências globais híbridos</a:t>
            </a:r>
            <a:endParaRPr lang="pt-BR" sz="1200" dirty="0">
              <a:solidFill>
                <a:srgbClr val="254776"/>
              </a:solidFill>
              <a:latin typeface="Helvetica" pitchFamily="2" charset="0"/>
            </a:endParaRPr>
          </a:p>
          <a:p>
            <a:pPr algn="ctr"/>
            <a:r>
              <a:rPr lang="pt-BR" sz="1100" dirty="0">
                <a:solidFill>
                  <a:srgbClr val="254776"/>
                </a:solidFill>
                <a:latin typeface="Helvetica" pitchFamily="2" charset="0"/>
              </a:rPr>
              <a:t>(p. ex., grupos de trabalho da Cochrane e do Painel Intergovernamental sobre Mudanças Climáticas – IPCC, na sigla em inglês)</a:t>
            </a:r>
          </a:p>
          <a:p>
            <a:pPr algn="ctr"/>
            <a:endParaRPr lang="pt-BR" sz="200" dirty="0">
              <a:solidFill>
                <a:srgbClr val="254776"/>
              </a:solidFill>
              <a:latin typeface="Helvetica" pitchFamily="2" charset="0"/>
            </a:endParaRPr>
          </a:p>
        </p:txBody>
      </p:sp>
      <p:sp>
        <p:nvSpPr>
          <p:cNvPr id="23" name="TextBox 22">
            <a:extLst>
              <a:ext uri="{FF2B5EF4-FFF2-40B4-BE49-F238E27FC236}">
                <a16:creationId xmlns:a16="http://schemas.microsoft.com/office/drawing/2014/main" id="{F72ECCE4-DC4D-97D9-F6AD-EA02567E09E8}"/>
              </a:ext>
            </a:extLst>
          </p:cNvPr>
          <p:cNvSpPr txBox="1"/>
          <p:nvPr/>
        </p:nvSpPr>
        <p:spPr>
          <a:xfrm>
            <a:off x="9774689" y="1911011"/>
            <a:ext cx="2229720" cy="187743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pt-BR" sz="1400" b="1" dirty="0">
                <a:solidFill>
                  <a:srgbClr val="C3C7CD"/>
                </a:solidFill>
                <a:latin typeface="Helvetica" pitchFamily="2" charset="0"/>
              </a:rPr>
              <a:t>Tomadores de decisão e intermediários locais híbridos</a:t>
            </a:r>
          </a:p>
          <a:p>
            <a:pPr algn="ctr"/>
            <a:endParaRPr lang="pt-BR" sz="200" dirty="0">
              <a:solidFill>
                <a:srgbClr val="C3C7CD"/>
              </a:solidFill>
              <a:latin typeface="Helvetica" pitchFamily="2" charset="0"/>
            </a:endParaRPr>
          </a:p>
          <a:p>
            <a:pPr algn="ctr"/>
            <a:r>
              <a:rPr lang="pt-BR" sz="1200" dirty="0">
                <a:solidFill>
                  <a:srgbClr val="C3C7CD"/>
                </a:solidFill>
                <a:latin typeface="Helvetica" pitchFamily="2" charset="0"/>
              </a:rPr>
              <a:t>(p. ex., comissões nacionais, conselhos consultivos governamentais, conselhos científicos governamentais e suporte às evidências governamental)</a:t>
            </a:r>
          </a:p>
        </p:txBody>
      </p:sp>
      <p:sp>
        <p:nvSpPr>
          <p:cNvPr id="31" name="TextBox 30">
            <a:extLst>
              <a:ext uri="{FF2B5EF4-FFF2-40B4-BE49-F238E27FC236}">
                <a16:creationId xmlns:a16="http://schemas.microsoft.com/office/drawing/2014/main" id="{8C9CAD12-EF49-E7CE-9AE9-30ECBBA49296}"/>
              </a:ext>
            </a:extLst>
          </p:cNvPr>
          <p:cNvSpPr txBox="1"/>
          <p:nvPr/>
        </p:nvSpPr>
        <p:spPr>
          <a:xfrm>
            <a:off x="9749732" y="3908062"/>
            <a:ext cx="2254677" cy="166199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pt-BR" sz="1400" b="1" dirty="0">
                <a:solidFill>
                  <a:srgbClr val="254776"/>
                </a:solidFill>
                <a:latin typeface="Helvetica" pitchFamily="2" charset="0"/>
              </a:rPr>
              <a:t>Intermediários e produtores de evidências locais híbridos</a:t>
            </a:r>
          </a:p>
          <a:p>
            <a:pPr algn="ctr"/>
            <a:endParaRPr lang="pt-BR" sz="1200" dirty="0">
              <a:solidFill>
                <a:srgbClr val="254776"/>
              </a:solidFill>
              <a:latin typeface="Helvetica" pitchFamily="2" charset="0"/>
            </a:endParaRPr>
          </a:p>
          <a:p>
            <a:pPr algn="ctr"/>
            <a:r>
              <a:rPr lang="pt-BR" sz="1200" dirty="0">
                <a:solidFill>
                  <a:srgbClr val="254776"/>
                </a:solidFill>
                <a:latin typeface="Helvetica" pitchFamily="2" charset="0"/>
              </a:rPr>
              <a:t>(p. ex., unidades locais de suporte às evidências focadas em formas específicas de evidências, setores, etc.)</a:t>
            </a:r>
          </a:p>
        </p:txBody>
      </p:sp>
      <p:sp>
        <p:nvSpPr>
          <p:cNvPr id="32" name="TextBox 31">
            <a:extLst>
              <a:ext uri="{FF2B5EF4-FFF2-40B4-BE49-F238E27FC236}">
                <a16:creationId xmlns:a16="http://schemas.microsoft.com/office/drawing/2014/main" id="{89BD818B-18E2-5D6D-1852-EE0CDA77DF64}"/>
              </a:ext>
            </a:extLst>
          </p:cNvPr>
          <p:cNvSpPr txBox="1"/>
          <p:nvPr/>
        </p:nvSpPr>
        <p:spPr>
          <a:xfrm>
            <a:off x="5574171" y="3489685"/>
            <a:ext cx="2047863"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en-GB" sz="1400" b="1">
                <a:solidFill>
                  <a:srgbClr val="254776"/>
                </a:solidFill>
                <a:latin typeface="Helvetica" pitchFamily="2" charset="0"/>
              </a:rPr>
              <a:t>Redes nacionais de suporte às evidências</a:t>
            </a:r>
          </a:p>
        </p:txBody>
      </p:sp>
      <p:sp>
        <p:nvSpPr>
          <p:cNvPr id="33" name="TextBox 32">
            <a:extLst>
              <a:ext uri="{FF2B5EF4-FFF2-40B4-BE49-F238E27FC236}">
                <a16:creationId xmlns:a16="http://schemas.microsoft.com/office/drawing/2014/main" id="{AD1E5C47-DEC6-6E93-9122-7FABED595C32}"/>
              </a:ext>
            </a:extLst>
          </p:cNvPr>
          <p:cNvSpPr txBox="1"/>
          <p:nvPr/>
        </p:nvSpPr>
        <p:spPr>
          <a:xfrm>
            <a:off x="4336554" y="1919139"/>
            <a:ext cx="1587715" cy="5232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GB" sz="1400" i="1" dirty="0" err="1">
                <a:solidFill>
                  <a:srgbClr val="C3C7CD"/>
                </a:solidFill>
                <a:effectLst/>
                <a:latin typeface="Arial" panose="020B0604020202020204" pitchFamily="34" charset="0"/>
                <a:cs typeface="Arial" panose="020B0604020202020204" pitchFamily="34" charset="0"/>
              </a:rPr>
              <a:t>Recomendações</a:t>
            </a:r>
            <a:r>
              <a:rPr lang="en-GB" sz="1400" i="1" dirty="0">
                <a:solidFill>
                  <a:srgbClr val="C3C7CD"/>
                </a:solidFill>
                <a:effectLst/>
                <a:latin typeface="Arial" panose="020B0604020202020204" pitchFamily="34" charset="0"/>
                <a:cs typeface="Arial" panose="020B0604020202020204" pitchFamily="34" charset="0"/>
              </a:rPr>
              <a:t> </a:t>
            </a:r>
            <a:r>
              <a:rPr lang="en-GB" sz="1400" i="1" dirty="0" err="1">
                <a:solidFill>
                  <a:srgbClr val="C3C7CD"/>
                </a:solidFill>
                <a:effectLst/>
                <a:latin typeface="Arial" panose="020B0604020202020204" pitchFamily="34" charset="0"/>
                <a:cs typeface="Arial" panose="020B0604020202020204" pitchFamily="34" charset="0"/>
              </a:rPr>
              <a:t>Normativas</a:t>
            </a:r>
            <a:endParaRPr lang="en-GB" sz="1400" i="1" dirty="0">
              <a:solidFill>
                <a:srgbClr val="C3C7CD"/>
              </a:solidFill>
              <a:effectLst/>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F0A223D4-58AE-8361-4A84-E61BACF5278F}"/>
              </a:ext>
            </a:extLst>
          </p:cNvPr>
          <p:cNvSpPr txBox="1"/>
          <p:nvPr/>
        </p:nvSpPr>
        <p:spPr>
          <a:xfrm>
            <a:off x="4336554" y="3182597"/>
            <a:ext cx="1587715" cy="5232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pt-BR" sz="1400" i="1">
                <a:solidFill>
                  <a:srgbClr val="C3C7CD"/>
                </a:solidFill>
                <a:latin typeface="Arial" panose="020B0604020202020204" pitchFamily="34" charset="0"/>
                <a:cs typeface="Arial" panose="020B0604020202020204" pitchFamily="34" charset="0"/>
              </a:rPr>
              <a:t>Assistência Técnica</a:t>
            </a:r>
          </a:p>
        </p:txBody>
      </p:sp>
      <p:sp>
        <p:nvSpPr>
          <p:cNvPr id="35" name="TextBox 34">
            <a:extLst>
              <a:ext uri="{FF2B5EF4-FFF2-40B4-BE49-F238E27FC236}">
                <a16:creationId xmlns:a16="http://schemas.microsoft.com/office/drawing/2014/main" id="{F75A8C8C-62C3-D63F-3928-E2A310DA52B9}"/>
              </a:ext>
            </a:extLst>
          </p:cNvPr>
          <p:cNvSpPr txBox="1"/>
          <p:nvPr/>
        </p:nvSpPr>
        <p:spPr>
          <a:xfrm>
            <a:off x="2409397" y="4807779"/>
            <a:ext cx="2150090"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en-GB" sz="1800" b="1">
                <a:solidFill>
                  <a:srgbClr val="254776"/>
                </a:solidFill>
                <a:latin typeface="Helvetica" pitchFamily="2" charset="0"/>
              </a:rPr>
              <a:t>Produtores</a:t>
            </a:r>
          </a:p>
        </p:txBody>
      </p:sp>
      <p:sp>
        <p:nvSpPr>
          <p:cNvPr id="37" name="TextBox 36">
            <a:extLst>
              <a:ext uri="{FF2B5EF4-FFF2-40B4-BE49-F238E27FC236}">
                <a16:creationId xmlns:a16="http://schemas.microsoft.com/office/drawing/2014/main" id="{1C0AF332-6EFD-382F-9B57-1346A2D4836D}"/>
              </a:ext>
            </a:extLst>
          </p:cNvPr>
          <p:cNvSpPr txBox="1"/>
          <p:nvPr/>
        </p:nvSpPr>
        <p:spPr>
          <a:xfrm>
            <a:off x="7624599" y="4807779"/>
            <a:ext cx="2150090"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en-GB" sz="1800" b="1">
                <a:solidFill>
                  <a:srgbClr val="254776"/>
                </a:solidFill>
                <a:latin typeface="Helvetica" pitchFamily="2" charset="0"/>
              </a:rPr>
              <a:t>Produtores</a:t>
            </a:r>
          </a:p>
        </p:txBody>
      </p:sp>
      <p:sp>
        <p:nvSpPr>
          <p:cNvPr id="38" name="TextBox 37">
            <a:extLst>
              <a:ext uri="{FF2B5EF4-FFF2-40B4-BE49-F238E27FC236}">
                <a16:creationId xmlns:a16="http://schemas.microsoft.com/office/drawing/2014/main" id="{22055B43-900C-7FDE-670E-B3C4FCF9544F}"/>
              </a:ext>
            </a:extLst>
          </p:cNvPr>
          <p:cNvSpPr txBox="1"/>
          <p:nvPr/>
        </p:nvSpPr>
        <p:spPr>
          <a:xfrm>
            <a:off x="4336554" y="5111523"/>
            <a:ext cx="2470646" cy="9541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pt-BR" sz="1400" i="1" dirty="0">
                <a:solidFill>
                  <a:srgbClr val="254776"/>
                </a:solidFill>
                <a:latin typeface="Arial" panose="020B0604020202020204" pitchFamily="34" charset="0"/>
                <a:cs typeface="Arial" panose="020B0604020202020204" pitchFamily="34" charset="0"/>
              </a:rPr>
              <a:t>Bens públicos globais relacionados a evidências, especialmente sínteses vivas de evidências</a:t>
            </a:r>
          </a:p>
        </p:txBody>
      </p:sp>
      <p:sp>
        <p:nvSpPr>
          <p:cNvPr id="18" name="TextBox 17">
            <a:extLst>
              <a:ext uri="{FF2B5EF4-FFF2-40B4-BE49-F238E27FC236}">
                <a16:creationId xmlns:a16="http://schemas.microsoft.com/office/drawing/2014/main" id="{CDA772E5-C452-0A80-4666-9FFBE37B52D9}"/>
              </a:ext>
            </a:extLst>
          </p:cNvPr>
          <p:cNvSpPr txBox="1"/>
          <p:nvPr/>
        </p:nvSpPr>
        <p:spPr>
          <a:xfrm>
            <a:off x="8989243" y="1023000"/>
            <a:ext cx="3179075" cy="253916"/>
          </a:xfrm>
          <a:prstGeom prst="rect">
            <a:avLst/>
          </a:prstGeom>
          <a:noFill/>
        </p:spPr>
        <p:txBody>
          <a:bodyPr wrap="none" rtlCol="0">
            <a:spAutoFit/>
          </a:bodyPr>
          <a:lstStyle/>
          <a:p>
            <a:r>
              <a:rPr lang="pt-BR" sz="1050" i="1" dirty="0">
                <a:solidFill>
                  <a:srgbClr val="254776"/>
                </a:solidFill>
              </a:rPr>
              <a:t>Nota: versão completa disponível no Update 2023</a:t>
            </a:r>
            <a:endParaRPr lang="en-US" sz="1050" i="1" dirty="0">
              <a:solidFill>
                <a:srgbClr val="254776"/>
              </a:solidFill>
            </a:endParaRPr>
          </a:p>
        </p:txBody>
      </p:sp>
    </p:spTree>
    <p:extLst>
      <p:ext uri="{BB962C8B-B14F-4D97-AF65-F5344CB8AC3E}">
        <p14:creationId xmlns:p14="http://schemas.microsoft.com/office/powerpoint/2010/main" val="1288536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862AF874-C1B6-6E05-E743-2A9CA7CB5368}"/>
              </a:ext>
            </a:extLst>
          </p:cNvPr>
          <p:cNvGrpSpPr/>
          <p:nvPr/>
        </p:nvGrpSpPr>
        <p:grpSpPr>
          <a:xfrm>
            <a:off x="135289" y="1206976"/>
            <a:ext cx="3639791" cy="3639791"/>
            <a:chOff x="185974" y="1455646"/>
            <a:chExt cx="3639791" cy="3639791"/>
          </a:xfrm>
        </p:grpSpPr>
        <p:pic>
          <p:nvPicPr>
            <p:cNvPr id="33" name="Picture 32" descr="Icon&#10;&#10;Description automatically generated">
              <a:extLst>
                <a:ext uri="{FF2B5EF4-FFF2-40B4-BE49-F238E27FC236}">
                  <a16:creationId xmlns:a16="http://schemas.microsoft.com/office/drawing/2014/main" id="{5C90BB9F-CFBC-C285-C854-3DB89AE15895}"/>
                </a:ext>
              </a:extLst>
            </p:cNvPr>
            <p:cNvPicPr>
              <a:picLocks noChangeAspect="1"/>
            </p:cNvPicPr>
            <p:nvPr/>
          </p:nvPicPr>
          <p:blipFill>
            <a:blip r:embed="rId3"/>
            <a:stretch>
              <a:fillRect/>
            </a:stretch>
          </p:blipFill>
          <p:spPr>
            <a:xfrm>
              <a:off x="185974" y="1455646"/>
              <a:ext cx="3639791" cy="3639791"/>
            </a:xfrm>
            <a:prstGeom prst="rect">
              <a:avLst/>
            </a:prstGeom>
          </p:spPr>
        </p:pic>
        <p:grpSp>
          <p:nvGrpSpPr>
            <p:cNvPr id="34" name="Group 33">
              <a:extLst>
                <a:ext uri="{FF2B5EF4-FFF2-40B4-BE49-F238E27FC236}">
                  <a16:creationId xmlns:a16="http://schemas.microsoft.com/office/drawing/2014/main" id="{BE698B26-EA85-3CE9-F214-3211EBAB0ED1}"/>
                </a:ext>
              </a:extLst>
            </p:cNvPr>
            <p:cNvGrpSpPr/>
            <p:nvPr/>
          </p:nvGrpSpPr>
          <p:grpSpPr>
            <a:xfrm>
              <a:off x="2934421" y="2837858"/>
              <a:ext cx="873957" cy="806419"/>
              <a:chOff x="2934421" y="2837858"/>
              <a:chExt cx="873957" cy="806419"/>
            </a:xfrm>
          </p:grpSpPr>
          <p:sp>
            <p:nvSpPr>
              <p:cNvPr id="42" name="Oval 41">
                <a:extLst>
                  <a:ext uri="{FF2B5EF4-FFF2-40B4-BE49-F238E27FC236}">
                    <a16:creationId xmlns:a16="http://schemas.microsoft.com/office/drawing/2014/main" id="{2CE1EBE3-231A-DC63-4203-5B83B1F16AAF}"/>
                  </a:ext>
                </a:extLst>
              </p:cNvPr>
              <p:cNvSpPr/>
              <p:nvPr/>
            </p:nvSpPr>
            <p:spPr>
              <a:xfrm>
                <a:off x="2968190" y="2837858"/>
                <a:ext cx="806419" cy="806419"/>
              </a:xfrm>
              <a:prstGeom prst="ellipse">
                <a:avLst/>
              </a:prstGeom>
              <a:solidFill>
                <a:srgbClr val="CC76A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43" name="TextBox 42">
                <a:extLst>
                  <a:ext uri="{FF2B5EF4-FFF2-40B4-BE49-F238E27FC236}">
                    <a16:creationId xmlns:a16="http://schemas.microsoft.com/office/drawing/2014/main" id="{BB2CAD24-A3BF-B747-7269-C74B8E8BB39E}"/>
                  </a:ext>
                </a:extLst>
              </p:cNvPr>
              <p:cNvSpPr txBox="1"/>
              <p:nvPr/>
            </p:nvSpPr>
            <p:spPr>
              <a:xfrm>
                <a:off x="2934421" y="3022715"/>
                <a:ext cx="873957" cy="415498"/>
              </a:xfrm>
              <a:prstGeom prst="rect">
                <a:avLst/>
              </a:prstGeom>
              <a:noFill/>
            </p:spPr>
            <p:txBody>
              <a:bodyPr wrap="none" rtlCol="0">
                <a:spAutoFit/>
              </a:bodyPr>
              <a:lstStyle/>
              <a:p>
                <a:pPr algn="ctr"/>
                <a:r>
                  <a:rPr lang="en-GB" sz="1050" b="1">
                    <a:solidFill>
                      <a:schemeClr val="bg1"/>
                    </a:solidFill>
                  </a:rPr>
                  <a:t>MELHORES</a:t>
                </a:r>
              </a:p>
              <a:p>
                <a:pPr algn="ctr"/>
                <a:r>
                  <a:rPr lang="en-GB" sz="1050" b="1">
                    <a:solidFill>
                      <a:schemeClr val="bg1"/>
                    </a:solidFill>
                  </a:rPr>
                  <a:t>EVIDÊNCIAS</a:t>
                </a:r>
              </a:p>
            </p:txBody>
          </p:sp>
        </p:grpSp>
        <p:grpSp>
          <p:nvGrpSpPr>
            <p:cNvPr id="35" name="Group 34">
              <a:extLst>
                <a:ext uri="{FF2B5EF4-FFF2-40B4-BE49-F238E27FC236}">
                  <a16:creationId xmlns:a16="http://schemas.microsoft.com/office/drawing/2014/main" id="{7A9D31F9-EC01-50BB-F063-D8C55B7897B2}"/>
                </a:ext>
              </a:extLst>
            </p:cNvPr>
            <p:cNvGrpSpPr/>
            <p:nvPr/>
          </p:nvGrpSpPr>
          <p:grpSpPr>
            <a:xfrm>
              <a:off x="911838" y="4036340"/>
              <a:ext cx="806419" cy="806419"/>
              <a:chOff x="2968190" y="2847797"/>
              <a:chExt cx="806419" cy="806419"/>
            </a:xfrm>
          </p:grpSpPr>
          <p:sp>
            <p:nvSpPr>
              <p:cNvPr id="40" name="Oval 39">
                <a:extLst>
                  <a:ext uri="{FF2B5EF4-FFF2-40B4-BE49-F238E27FC236}">
                    <a16:creationId xmlns:a16="http://schemas.microsoft.com/office/drawing/2014/main" id="{03310AD6-45C3-BFAC-07BE-6A64DB5748E3}"/>
                  </a:ext>
                </a:extLst>
              </p:cNvPr>
              <p:cNvSpPr/>
              <p:nvPr/>
            </p:nvSpPr>
            <p:spPr>
              <a:xfrm>
                <a:off x="2968190" y="2847797"/>
                <a:ext cx="806419" cy="806419"/>
              </a:xfrm>
              <a:prstGeom prst="ellipse">
                <a:avLst/>
              </a:prstGeom>
              <a:solidFill>
                <a:srgbClr val="99CC6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41" name="TextBox 40">
                <a:extLst>
                  <a:ext uri="{FF2B5EF4-FFF2-40B4-BE49-F238E27FC236}">
                    <a16:creationId xmlns:a16="http://schemas.microsoft.com/office/drawing/2014/main" id="{D0B436A4-01DA-2A26-DAE9-51626CBFA710}"/>
                  </a:ext>
                </a:extLst>
              </p:cNvPr>
              <p:cNvSpPr txBox="1"/>
              <p:nvPr/>
            </p:nvSpPr>
            <p:spPr>
              <a:xfrm>
                <a:off x="2976101" y="3132044"/>
                <a:ext cx="790601" cy="253916"/>
              </a:xfrm>
              <a:prstGeom prst="rect">
                <a:avLst/>
              </a:prstGeom>
              <a:noFill/>
            </p:spPr>
            <p:txBody>
              <a:bodyPr wrap="none" rtlCol="0">
                <a:spAutoFit/>
              </a:bodyPr>
              <a:lstStyle/>
              <a:p>
                <a:pPr algn="ctr"/>
                <a:r>
                  <a:rPr lang="en-GB" sz="1050" b="1">
                    <a:solidFill>
                      <a:schemeClr val="bg1"/>
                    </a:solidFill>
                  </a:rPr>
                  <a:t>IMPACTOS</a:t>
                </a:r>
              </a:p>
            </p:txBody>
          </p:sp>
        </p:grpSp>
        <p:sp>
          <p:nvSpPr>
            <p:cNvPr id="36" name="Rectangle 35">
              <a:extLst>
                <a:ext uri="{FF2B5EF4-FFF2-40B4-BE49-F238E27FC236}">
                  <a16:creationId xmlns:a16="http://schemas.microsoft.com/office/drawing/2014/main" id="{C86A30ED-C0E2-376A-AE84-4B9216B5B36F}"/>
                </a:ext>
              </a:extLst>
            </p:cNvPr>
            <p:cNvSpPr/>
            <p:nvPr/>
          </p:nvSpPr>
          <p:spPr>
            <a:xfrm rot="18380888">
              <a:off x="632256" y="1955471"/>
              <a:ext cx="2663343" cy="2663343"/>
            </a:xfrm>
            <a:prstGeom prst="rect">
              <a:avLst/>
            </a:prstGeom>
            <a:noFill/>
          </p:spPr>
          <p:txBody>
            <a:bodyPr wrap="none" lIns="91440" tIns="45720" rIns="91440" bIns="45720">
              <a:prstTxWarp prst="textCircle">
                <a:avLst/>
              </a:prstTxWarp>
              <a:spAutoFit/>
            </a:bodyPr>
            <a:lstStyle/>
            <a:p>
              <a:pPr algn="ctr"/>
              <a:r>
                <a:rPr lang="pt-BR" sz="1200" b="1" cap="none" dirty="0">
                  <a:ln w="0"/>
                  <a:solidFill>
                    <a:srgbClr val="254776"/>
                  </a:solidFill>
                  <a:effectLst/>
                </a:rPr>
                <a:t>Equipes de produção de</a:t>
              </a:r>
            </a:p>
            <a:p>
              <a:pPr algn="ctr"/>
              <a:r>
                <a:rPr lang="pt-BR" sz="1200" b="1" cap="none" dirty="0">
                  <a:ln w="0"/>
                  <a:solidFill>
                    <a:srgbClr val="254776"/>
                  </a:solidFill>
                  <a:effectLst/>
                </a:rPr>
                <a:t>bens públicos globais</a:t>
              </a:r>
            </a:p>
          </p:txBody>
        </p:sp>
        <p:sp>
          <p:nvSpPr>
            <p:cNvPr id="37" name="Rectangle 36">
              <a:extLst>
                <a:ext uri="{FF2B5EF4-FFF2-40B4-BE49-F238E27FC236}">
                  <a16:creationId xmlns:a16="http://schemas.microsoft.com/office/drawing/2014/main" id="{D5FC2856-7738-4A61-14A6-6688BBD34CD6}"/>
                </a:ext>
              </a:extLst>
            </p:cNvPr>
            <p:cNvSpPr/>
            <p:nvPr/>
          </p:nvSpPr>
          <p:spPr>
            <a:xfrm rot="18397127">
              <a:off x="684492" y="2020912"/>
              <a:ext cx="2581401" cy="2581401"/>
            </a:xfrm>
            <a:prstGeom prst="rect">
              <a:avLst/>
            </a:prstGeom>
            <a:noFill/>
          </p:spPr>
          <p:txBody>
            <a:bodyPr wrap="none" lIns="91440" tIns="45720" rIns="91440" bIns="45720">
              <a:prstTxWarp prst="textCircle">
                <a:avLst/>
              </a:prstTxWarp>
              <a:spAutoFit/>
            </a:bodyPr>
            <a:lstStyle/>
            <a:p>
              <a:pPr algn="ctr"/>
              <a:endParaRPr lang="pt-BR" sz="1200" b="1" cap="none" dirty="0">
                <a:ln w="0"/>
                <a:solidFill>
                  <a:srgbClr val="254776"/>
                </a:solidFill>
                <a:effectLst/>
              </a:endParaRPr>
            </a:p>
          </p:txBody>
        </p:sp>
        <p:sp>
          <p:nvSpPr>
            <p:cNvPr id="38" name="Rectangle 37">
              <a:extLst>
                <a:ext uri="{FF2B5EF4-FFF2-40B4-BE49-F238E27FC236}">
                  <a16:creationId xmlns:a16="http://schemas.microsoft.com/office/drawing/2014/main" id="{8A9D3C3D-B75A-1045-23DB-48C3C1F9CFC7}"/>
                </a:ext>
              </a:extLst>
            </p:cNvPr>
            <p:cNvSpPr/>
            <p:nvPr/>
          </p:nvSpPr>
          <p:spPr>
            <a:xfrm rot="20023529">
              <a:off x="654320" y="1911554"/>
              <a:ext cx="2663343" cy="2663343"/>
            </a:xfrm>
            <a:prstGeom prst="rect">
              <a:avLst/>
            </a:prstGeom>
            <a:noFill/>
          </p:spPr>
          <p:txBody>
            <a:bodyPr wrap="none" lIns="91440" tIns="45720" rIns="91440" bIns="45720">
              <a:prstTxWarp prst="textArchDown">
                <a:avLst/>
              </a:prstTxWarp>
              <a:spAutoFit/>
            </a:bodyPr>
            <a:lstStyle/>
            <a:p>
              <a:pPr algn="ctr"/>
              <a:r>
                <a:rPr lang="pt-BR" sz="1200" b="1" cap="none" dirty="0">
                  <a:ln w="0"/>
                  <a:solidFill>
                    <a:srgbClr val="254776"/>
                  </a:solidFill>
                  <a:effectLst/>
                </a:rPr>
                <a:t>Redes</a:t>
              </a:r>
              <a:r>
                <a:rPr lang="en-GB" sz="1200" b="1" cap="none" dirty="0">
                  <a:ln w="0"/>
                  <a:solidFill>
                    <a:srgbClr val="254776"/>
                  </a:solidFill>
                  <a:effectLst/>
                </a:rPr>
                <a:t> </a:t>
              </a:r>
              <a:r>
                <a:rPr lang="en-GB" sz="1200" b="1" cap="none" dirty="0" err="1">
                  <a:ln w="0"/>
                  <a:solidFill>
                    <a:srgbClr val="254776"/>
                  </a:solidFill>
                  <a:effectLst/>
                </a:rPr>
                <a:t>nacionais</a:t>
              </a:r>
              <a:r>
                <a:rPr lang="en-GB" sz="1200" b="1" cap="none" dirty="0">
                  <a:ln w="0"/>
                  <a:solidFill>
                    <a:srgbClr val="254776"/>
                  </a:solidFill>
                  <a:effectLst/>
                </a:rPr>
                <a:t> de</a:t>
              </a:r>
            </a:p>
            <a:p>
              <a:pPr algn="ctr"/>
              <a:r>
                <a:rPr lang="en-GB" sz="1200" b="1" cap="none" dirty="0" err="1">
                  <a:ln w="0"/>
                  <a:solidFill>
                    <a:srgbClr val="254776"/>
                  </a:solidFill>
                  <a:effectLst/>
                </a:rPr>
                <a:t>suporte</a:t>
              </a:r>
              <a:r>
                <a:rPr lang="en-GB" sz="1200" b="1" cap="none" dirty="0">
                  <a:ln w="0"/>
                  <a:solidFill>
                    <a:srgbClr val="254776"/>
                  </a:solidFill>
                  <a:effectLst/>
                </a:rPr>
                <a:t> </a:t>
              </a:r>
              <a:r>
                <a:rPr lang="en-GB" sz="1200" b="1" cap="none" dirty="0" err="1">
                  <a:ln w="0"/>
                  <a:solidFill>
                    <a:srgbClr val="254776"/>
                  </a:solidFill>
                  <a:effectLst/>
                </a:rPr>
                <a:t>às</a:t>
              </a:r>
              <a:r>
                <a:rPr lang="en-GB" sz="1200" b="1" cap="none" dirty="0">
                  <a:ln w="0"/>
                  <a:solidFill>
                    <a:srgbClr val="254776"/>
                  </a:solidFill>
                  <a:effectLst/>
                </a:rPr>
                <a:t> </a:t>
              </a:r>
              <a:r>
                <a:rPr lang="en-GB" sz="1200" b="1" cap="none" dirty="0" err="1">
                  <a:ln w="0"/>
                  <a:solidFill>
                    <a:srgbClr val="254776"/>
                  </a:solidFill>
                  <a:effectLst/>
                </a:rPr>
                <a:t>evidências</a:t>
              </a:r>
              <a:endParaRPr lang="en-GB" sz="1200" b="1" cap="none" dirty="0">
                <a:ln w="0"/>
                <a:solidFill>
                  <a:srgbClr val="254776"/>
                </a:solidFill>
                <a:effectLst/>
              </a:endParaRPr>
            </a:p>
          </p:txBody>
        </p:sp>
        <p:sp>
          <p:nvSpPr>
            <p:cNvPr id="39" name="Rectangle 38">
              <a:extLst>
                <a:ext uri="{FF2B5EF4-FFF2-40B4-BE49-F238E27FC236}">
                  <a16:creationId xmlns:a16="http://schemas.microsoft.com/office/drawing/2014/main" id="{82197E60-6327-5C12-D3AC-862615EC7FEF}"/>
                </a:ext>
              </a:extLst>
            </p:cNvPr>
            <p:cNvSpPr/>
            <p:nvPr/>
          </p:nvSpPr>
          <p:spPr>
            <a:xfrm rot="20055027">
              <a:off x="738879" y="2065798"/>
              <a:ext cx="2663343" cy="2663343"/>
            </a:xfrm>
            <a:prstGeom prst="rect">
              <a:avLst/>
            </a:prstGeom>
            <a:noFill/>
          </p:spPr>
          <p:txBody>
            <a:bodyPr wrap="none" lIns="91440" tIns="45720" rIns="91440" bIns="45720">
              <a:prstTxWarp prst="textArchDown">
                <a:avLst/>
              </a:prstTxWarp>
              <a:spAutoFit/>
            </a:bodyPr>
            <a:lstStyle/>
            <a:p>
              <a:pPr algn="ctr"/>
              <a:endParaRPr lang="en-GB" sz="1200" b="1" cap="none" dirty="0">
                <a:ln w="0"/>
                <a:solidFill>
                  <a:srgbClr val="254776"/>
                </a:solidFill>
                <a:effectLst/>
              </a:endParaRPr>
            </a:p>
          </p:txBody>
        </p:sp>
      </p:grpSp>
      <p:sp>
        <p:nvSpPr>
          <p:cNvPr id="44" name="TextBox 43">
            <a:extLst>
              <a:ext uri="{FF2B5EF4-FFF2-40B4-BE49-F238E27FC236}">
                <a16:creationId xmlns:a16="http://schemas.microsoft.com/office/drawing/2014/main" id="{B49EAD07-49D9-5108-7C91-158A73749CF1}"/>
              </a:ext>
            </a:extLst>
          </p:cNvPr>
          <p:cNvSpPr txBox="1"/>
          <p:nvPr/>
        </p:nvSpPr>
        <p:spPr>
          <a:xfrm>
            <a:off x="3960088" y="1240706"/>
            <a:ext cx="8231912" cy="2062103"/>
          </a:xfrm>
          <a:prstGeom prst="rect">
            <a:avLst/>
          </a:prstGeom>
          <a:noFill/>
        </p:spPr>
        <p:txBody>
          <a:bodyPr wrap="square">
            <a:spAutoFit/>
          </a:bodyPr>
          <a:lstStyle/>
          <a:p>
            <a:pPr marR="0" lvl="0" algn="l" defTabSz="609585" rtl="0" eaLnBrk="1" fontAlgn="auto" latinLnBrk="0" hangingPunct="1">
              <a:spcBef>
                <a:spcPts val="0"/>
              </a:spcBef>
              <a:spcAft>
                <a:spcPts val="0"/>
              </a:spcAft>
              <a:buClrTx/>
              <a:buSzTx/>
              <a:tabLst/>
              <a:defRPr/>
            </a:pPr>
            <a:r>
              <a:rPr lang="pt-BR" sz="1800" b="1" dirty="0">
                <a:solidFill>
                  <a:srgbClr val="CC76A6"/>
                </a:solidFill>
                <a:latin typeface="Arial" panose="020B0604020202020204" pitchFamily="34" charset="0"/>
                <a:ea typeface="Calibri" panose="020F0502020204030204" pitchFamily="34" charset="0"/>
                <a:cs typeface="Arial" panose="020B0604020202020204" pitchFamily="34" charset="0"/>
              </a:rPr>
              <a:t>Equipes de produção de bens públicos globais</a:t>
            </a:r>
          </a:p>
          <a:p>
            <a:pPr marL="179388" indent="-179388">
              <a:buFont typeface="Arial" panose="020B0604020202020204" pitchFamily="34" charset="0"/>
              <a:buChar char="•"/>
              <a:defRPr/>
            </a:pPr>
            <a:r>
              <a:rPr kumimoji="0" lang="pt-BR" sz="1100" i="0" u="none" strike="noStrike" cap="none"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Cada equipe se compromete a responder às prioridades globais emergentes de maneira a aumentar a coordenação e reduzir a duplicação na produção de </a:t>
            </a:r>
            <a:r>
              <a:rPr kumimoji="0" lang="pt-BR" sz="1100" b="1" i="0" u="none" strike="noStrike" cap="none"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sínteses vivas de evidências</a:t>
            </a:r>
          </a:p>
          <a:p>
            <a:pPr marL="179388" marR="0" lvl="0" indent="-179388" algn="l" defTabSz="609585" rtl="0" eaLnBrk="1" fontAlgn="auto" latinLnBrk="0" hangingPunct="1">
              <a:spcBef>
                <a:spcPts val="0"/>
              </a:spcBef>
              <a:spcAft>
                <a:spcPts val="0"/>
              </a:spcAft>
              <a:buClrTx/>
              <a:buSzTx/>
              <a:buFont typeface="Arial" panose="020B0604020202020204" pitchFamily="34" charset="0"/>
              <a:buChar char="•"/>
              <a:tabLst/>
              <a:defRPr/>
            </a:pPr>
            <a:r>
              <a:rPr lang="pt-BR" sz="1100" dirty="0">
                <a:solidFill>
                  <a:srgbClr val="254776"/>
                </a:solidFill>
                <a:latin typeface="Arial" panose="020B0604020202020204" pitchFamily="34" charset="0"/>
                <a:ea typeface="Calibri" panose="020F0502020204030204" pitchFamily="34" charset="0"/>
                <a:cs typeface="Arial" panose="020B0604020202020204" pitchFamily="34" charset="0"/>
              </a:rPr>
              <a:t>Coletivamente se comprometem a trabalhar com redes e plataformas existentes para maximizar eficiências e sinergias e fortalecer e implementar padrões (para uma lista mais exaustiva, veja a nota de rodapé na página anterior)</a:t>
            </a:r>
          </a:p>
          <a:p>
            <a:pPr marL="358775" lvl="1" indent="-179388">
              <a:buFont typeface="Courier New" panose="02070309020205020404" pitchFamily="49" charset="0"/>
              <a:buChar char="o"/>
              <a:defRPr/>
            </a:pPr>
            <a:r>
              <a:rPr lang="pt-BR" sz="1100" dirty="0">
                <a:solidFill>
                  <a:srgbClr val="254776"/>
                </a:solidFill>
                <a:latin typeface="Arial" panose="020B0604020202020204" pitchFamily="34" charset="0"/>
                <a:ea typeface="Calibri" panose="020F0502020204030204" pitchFamily="34" charset="0"/>
                <a:cs typeface="Arial" panose="020B0604020202020204" pitchFamily="34" charset="0"/>
              </a:rPr>
              <a:t>Redes de produtores de bens públicos globais (p. ex., Campbell, Cochrane, IPCC)</a:t>
            </a:r>
          </a:p>
          <a:p>
            <a:pPr marL="358775" lvl="1" indent="-179388">
              <a:buFont typeface="Courier New" panose="02070309020205020404" pitchFamily="49" charset="0"/>
              <a:buChar char="o"/>
              <a:defRPr/>
            </a:pPr>
            <a:r>
              <a:rPr lang="pt-BR" sz="1100" dirty="0">
                <a:solidFill>
                  <a:srgbClr val="254776"/>
                </a:solidFill>
                <a:latin typeface="Arial" panose="020B0604020202020204" pitchFamily="34" charset="0"/>
                <a:ea typeface="Calibri" panose="020F0502020204030204" pitchFamily="34" charset="0"/>
                <a:cs typeface="Arial" panose="020B0604020202020204" pitchFamily="34" charset="0"/>
              </a:rPr>
              <a:t>Plataformas que apoiam a produção de bens públicos globais (p. ex., PROSPERO)</a:t>
            </a:r>
          </a:p>
          <a:p>
            <a:pPr marL="358775" lvl="1" indent="-179388">
              <a:buFont typeface="Courier New" panose="02070309020205020404" pitchFamily="49" charset="0"/>
              <a:buChar char="o"/>
              <a:defRPr/>
            </a:pPr>
            <a:r>
              <a:rPr kumimoji="0" lang="pt-BR" sz="1100" b="0" i="0" u="none" strike="noStrike" cap="none"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Redes de grupos de diretrizes e avaliação de tecnologias que usam esses bens públicos globais</a:t>
            </a:r>
          </a:p>
          <a:p>
            <a:pPr marL="358775" lvl="1" indent="-179388">
              <a:buFont typeface="Courier New" panose="02070309020205020404" pitchFamily="49" charset="0"/>
              <a:buChar char="o"/>
              <a:defRPr/>
            </a:pPr>
            <a:r>
              <a:rPr kumimoji="0" lang="pt-BR" sz="1100" b="1" i="0" u="none" strike="noStrike" cap="none"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Redes nacionais de suporte às evidências</a:t>
            </a:r>
            <a:r>
              <a:rPr kumimoji="0" lang="pt-BR" sz="1100" i="0" u="none" strike="noStrike" cap="none"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 que usam esses bens públicos globais e que podem apresentar as perspectivas de muitos tipos de tomadores de decisão que usam esses bens públicos globais (formuladores de políticas governamentais, líderes de organizações, profissionais e cidadãos)</a:t>
            </a:r>
          </a:p>
        </p:txBody>
      </p:sp>
      <p:sp>
        <p:nvSpPr>
          <p:cNvPr id="45" name="TextBox 44">
            <a:extLst>
              <a:ext uri="{FF2B5EF4-FFF2-40B4-BE49-F238E27FC236}">
                <a16:creationId xmlns:a16="http://schemas.microsoft.com/office/drawing/2014/main" id="{4C2C3246-C046-D7B6-AF29-A515FDDD9F27}"/>
              </a:ext>
            </a:extLst>
          </p:cNvPr>
          <p:cNvSpPr txBox="1"/>
          <p:nvPr/>
        </p:nvSpPr>
        <p:spPr>
          <a:xfrm>
            <a:off x="3957797" y="3340967"/>
            <a:ext cx="4466104" cy="2846933"/>
          </a:xfrm>
          <a:prstGeom prst="rect">
            <a:avLst/>
          </a:prstGeom>
          <a:noFill/>
        </p:spPr>
        <p:txBody>
          <a:bodyPr wrap="square">
            <a:spAutoFit/>
          </a:bodyPr>
          <a:lstStyle/>
          <a:p>
            <a:pPr marR="0" lvl="0" algn="l" defTabSz="609585" rtl="0" eaLnBrk="1" fontAlgn="auto" latinLnBrk="0" hangingPunct="1">
              <a:spcBef>
                <a:spcPts val="0"/>
              </a:spcBef>
              <a:spcAft>
                <a:spcPts val="0"/>
              </a:spcAft>
              <a:buClrTx/>
              <a:buSzTx/>
              <a:tabLst/>
              <a:defRPr/>
            </a:pPr>
            <a:r>
              <a:rPr lang="pt-BR" sz="1800" b="1" dirty="0">
                <a:solidFill>
                  <a:srgbClr val="6AA855"/>
                </a:solidFill>
                <a:latin typeface="Arial" panose="020B0604020202020204" pitchFamily="34" charset="0"/>
                <a:ea typeface="Calibri" panose="020F0502020204030204" pitchFamily="34" charset="0"/>
                <a:cs typeface="Arial" panose="020B0604020202020204" pitchFamily="34" charset="0"/>
              </a:rPr>
              <a:t>Redes nacionais de suporte às evidências </a:t>
            </a:r>
          </a:p>
          <a:p>
            <a:pPr marL="179388" marR="0" lvl="0" indent="-179388" algn="l" defTabSz="609585" rtl="0" eaLnBrk="1" fontAlgn="auto" latinLnBrk="0" hangingPunct="1">
              <a:spcBef>
                <a:spcPts val="0"/>
              </a:spcBef>
              <a:spcAft>
                <a:spcPts val="0"/>
              </a:spcAft>
              <a:buClrTx/>
              <a:buSzTx/>
              <a:buFont typeface="Arial" panose="020B0604020202020204" pitchFamily="34" charset="0"/>
              <a:buChar char="•"/>
              <a:tabLst/>
              <a:defRPr/>
            </a:pPr>
            <a:r>
              <a:rPr lang="pt-BR" sz="1100" dirty="0">
                <a:solidFill>
                  <a:srgbClr val="254776"/>
                </a:solidFill>
                <a:latin typeface="Arial" panose="020B0604020202020204" pitchFamily="34" charset="0"/>
                <a:ea typeface="Calibri" panose="020F0502020204030204" pitchFamily="34" charset="0"/>
                <a:cs typeface="Arial" panose="020B0604020202020204" pitchFamily="34" charset="0"/>
              </a:rPr>
              <a:t>Cada rede se compromete a responder às prioridades nacionais emergentes de maneira a potencializar e permitir a implementação de bens públicos globais (p. ex., por meio de síntese de evidências contextualizada e suporte) e apoiar a melhoria contínua dos bens públicos globais (por meio de parcerias com equipes em sua região ou com cobertura de tópicos semelhantes)</a:t>
            </a:r>
          </a:p>
          <a:p>
            <a:pPr marL="179388" marR="0" lvl="0" indent="-179388" algn="l" defTabSz="609585" rtl="0" eaLnBrk="1" fontAlgn="auto" latinLnBrk="0" hangingPunct="1">
              <a:spcBef>
                <a:spcPts val="0"/>
              </a:spcBef>
              <a:spcAft>
                <a:spcPts val="0"/>
              </a:spcAft>
              <a:buClrTx/>
              <a:buSzTx/>
              <a:buFont typeface="Arial" panose="020B0604020202020204" pitchFamily="34" charset="0"/>
              <a:buChar char="•"/>
              <a:tabLst/>
              <a:defRPr/>
            </a:pPr>
            <a:r>
              <a:rPr kumimoji="0" lang="pt-BR" sz="1100" b="0" i="0" u="none" strike="noStrike" cap="none"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Coletivamente se comprometem a trabalhar com redes e plataformas existentes para maximizar eficiências e sinergias e fortalecer e implementar padrões</a:t>
            </a:r>
          </a:p>
          <a:p>
            <a:pPr marL="358775" lvl="1" indent="-179388">
              <a:buFont typeface="Courier New" panose="02070309020205020404" pitchFamily="49" charset="0"/>
              <a:buChar char="o"/>
              <a:defRPr/>
            </a:pPr>
            <a:r>
              <a:rPr lang="pt-BR" sz="1100" dirty="0">
                <a:solidFill>
                  <a:srgbClr val="254776"/>
                </a:solidFill>
                <a:latin typeface="Arial" panose="020B0604020202020204" pitchFamily="34" charset="0"/>
                <a:ea typeface="Calibri" panose="020F0502020204030204" pitchFamily="34" charset="0"/>
                <a:cs typeface="Arial" panose="020B0604020202020204" pitchFamily="34" charset="0"/>
              </a:rPr>
              <a:t>Redes de unidades de suporte às evidências (p. ex., Coalizão Brasileira pelas Evidências, </a:t>
            </a:r>
            <a:r>
              <a:rPr lang="pt-BR" sz="1100" i="1" dirty="0" err="1">
                <a:solidFill>
                  <a:srgbClr val="254776"/>
                </a:solidFill>
                <a:latin typeface="Arial" panose="020B0604020202020204" pitchFamily="34" charset="0"/>
                <a:ea typeface="Calibri" panose="020F0502020204030204" pitchFamily="34" charset="0"/>
                <a:cs typeface="Arial" panose="020B0604020202020204" pitchFamily="34" charset="0"/>
              </a:rPr>
              <a:t>What</a:t>
            </a:r>
            <a:r>
              <a:rPr lang="pt-BR" sz="1100" i="1" dirty="0">
                <a:solidFill>
                  <a:srgbClr val="254776"/>
                </a:solidFill>
                <a:latin typeface="Arial" panose="020B0604020202020204" pitchFamily="34" charset="0"/>
                <a:ea typeface="Calibri" panose="020F0502020204030204" pitchFamily="34" charset="0"/>
                <a:cs typeface="Arial" panose="020B0604020202020204" pitchFamily="34" charset="0"/>
              </a:rPr>
              <a:t> Works Network</a:t>
            </a:r>
            <a:r>
              <a:rPr lang="pt-BR" sz="1100" dirty="0">
                <a:solidFill>
                  <a:srgbClr val="254776"/>
                </a:solidFill>
                <a:latin typeface="Arial" panose="020B0604020202020204" pitchFamily="34" charset="0"/>
                <a:ea typeface="Calibri" panose="020F0502020204030204" pitchFamily="34" charset="0"/>
                <a:cs typeface="Arial" panose="020B0604020202020204" pitchFamily="34" charset="0"/>
              </a:rPr>
              <a:t> no Reino Unido, </a:t>
            </a:r>
            <a:r>
              <a:rPr lang="pt-BR" sz="1100" dirty="0" err="1">
                <a:solidFill>
                  <a:srgbClr val="254776"/>
                </a:solidFill>
                <a:latin typeface="Arial" panose="020B0604020202020204" pitchFamily="34" charset="0"/>
                <a:ea typeface="Calibri" panose="020F0502020204030204" pitchFamily="34" charset="0"/>
                <a:cs typeface="Arial" panose="020B0604020202020204" pitchFamily="34" charset="0"/>
              </a:rPr>
              <a:t>EVIPNet</a:t>
            </a:r>
            <a:r>
              <a:rPr lang="pt-BR" sz="1100" dirty="0">
                <a:solidFill>
                  <a:srgbClr val="254776"/>
                </a:solidFill>
                <a:latin typeface="Arial" panose="020B0604020202020204" pitchFamily="34" charset="0"/>
                <a:ea typeface="Calibri" panose="020F0502020204030204" pitchFamily="34" charset="0"/>
                <a:cs typeface="Arial" panose="020B0604020202020204" pitchFamily="34" charset="0"/>
              </a:rPr>
              <a:t> nos países de baixa e média renda)</a:t>
            </a:r>
          </a:p>
        </p:txBody>
      </p:sp>
      <p:sp>
        <p:nvSpPr>
          <p:cNvPr id="46" name="Rounded Rectangular Callout 45">
            <a:extLst>
              <a:ext uri="{FF2B5EF4-FFF2-40B4-BE49-F238E27FC236}">
                <a16:creationId xmlns:a16="http://schemas.microsoft.com/office/drawing/2014/main" id="{013C1AE3-E748-5375-6F07-8FA1AF736108}"/>
              </a:ext>
            </a:extLst>
          </p:cNvPr>
          <p:cNvSpPr/>
          <p:nvPr/>
        </p:nvSpPr>
        <p:spPr>
          <a:xfrm>
            <a:off x="8726922" y="3545050"/>
            <a:ext cx="3134683" cy="1230656"/>
          </a:xfrm>
          <a:prstGeom prst="wedgeRoundRectCallout">
            <a:avLst>
              <a:gd name="adj1" fmla="val -67419"/>
              <a:gd name="adj2" fmla="val -4916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pt-BR" sz="1100">
                <a:solidFill>
                  <a:srgbClr val="254776"/>
                </a:solidFill>
              </a:rPr>
              <a:t>A </a:t>
            </a:r>
            <a:r>
              <a:rPr lang="pt-BR" sz="1100" i="1">
                <a:solidFill>
                  <a:srgbClr val="254776"/>
                </a:solidFill>
              </a:rPr>
              <a:t>Living Evidence Alliance</a:t>
            </a:r>
            <a:r>
              <a:rPr lang="pt-BR" sz="1100">
                <a:solidFill>
                  <a:srgbClr val="254776"/>
                </a:solidFill>
              </a:rPr>
              <a:t> é um protótipo promissor, mas temos um longo caminho a percorrer com centenas de sínteses de evidências de baixa qualidade para questões sem importância e nenhuma para muitas das questões mais importantes da sociedade</a:t>
            </a:r>
          </a:p>
        </p:txBody>
      </p:sp>
      <p:sp>
        <p:nvSpPr>
          <p:cNvPr id="47" name="Rounded Rectangular Callout 46">
            <a:extLst>
              <a:ext uri="{FF2B5EF4-FFF2-40B4-BE49-F238E27FC236}">
                <a16:creationId xmlns:a16="http://schemas.microsoft.com/office/drawing/2014/main" id="{CBA09A20-B62E-6CB5-C3EB-50F8099D1F3A}"/>
              </a:ext>
            </a:extLst>
          </p:cNvPr>
          <p:cNvSpPr/>
          <p:nvPr/>
        </p:nvSpPr>
        <p:spPr>
          <a:xfrm>
            <a:off x="8741754" y="4904756"/>
            <a:ext cx="3134683" cy="1230656"/>
          </a:xfrm>
          <a:prstGeom prst="wedgeRoundRectCallout">
            <a:avLst>
              <a:gd name="adj1" fmla="val -66917"/>
              <a:gd name="adj2" fmla="val -47885"/>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pt-BR" sz="1100" dirty="0">
                <a:solidFill>
                  <a:srgbClr val="254776"/>
                </a:solidFill>
              </a:rPr>
              <a:t>Paradoxalmente, alguns produtores de bens públicos globais como a Cochrane estão em uma posição de financiamento mais frágil de todos os tempos, e outros como a Campbell nunca foram financiados de forma sustentável</a:t>
            </a:r>
          </a:p>
        </p:txBody>
      </p:sp>
      <p:sp>
        <p:nvSpPr>
          <p:cNvPr id="48" name="Rounded Rectangular Callout 47">
            <a:extLst>
              <a:ext uri="{FF2B5EF4-FFF2-40B4-BE49-F238E27FC236}">
                <a16:creationId xmlns:a16="http://schemas.microsoft.com/office/drawing/2014/main" id="{911F2BB1-DF14-72AD-8175-DF43C82968C2}"/>
              </a:ext>
            </a:extLst>
          </p:cNvPr>
          <p:cNvSpPr/>
          <p:nvPr/>
        </p:nvSpPr>
        <p:spPr>
          <a:xfrm flipH="1">
            <a:off x="374024" y="4846767"/>
            <a:ext cx="3134683" cy="1230657"/>
          </a:xfrm>
          <a:prstGeom prst="wedgeRoundRectCallout">
            <a:avLst>
              <a:gd name="adj1" fmla="val -63899"/>
              <a:gd name="adj2" fmla="val -4442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pt-BR" sz="1100" dirty="0">
                <a:solidFill>
                  <a:srgbClr val="254776"/>
                </a:solidFill>
              </a:rPr>
              <a:t>Conseguimos responder a uma pergunta de formuladores de políticas nacionais com uma síntese de evidências contextualizada sobre estratégias de adaptação climática em três dias, porque uma síntese viva de evidências estava disponível com mais de 17.000 estudos já identificados e avaliados</a:t>
            </a:r>
          </a:p>
        </p:txBody>
      </p:sp>
      <p:sp>
        <p:nvSpPr>
          <p:cNvPr id="49" name="TextBox 48">
            <a:extLst>
              <a:ext uri="{FF2B5EF4-FFF2-40B4-BE49-F238E27FC236}">
                <a16:creationId xmlns:a16="http://schemas.microsoft.com/office/drawing/2014/main" id="{AAF8FDC8-25B2-3BBC-3E8B-2BDC17B894C8}"/>
              </a:ext>
            </a:extLst>
          </p:cNvPr>
          <p:cNvSpPr txBox="1"/>
          <p:nvPr/>
        </p:nvSpPr>
        <p:spPr>
          <a:xfrm>
            <a:off x="888236" y="2702117"/>
            <a:ext cx="2124373" cy="1092607"/>
          </a:xfrm>
          <a:prstGeom prst="rect">
            <a:avLst/>
          </a:prstGeom>
          <a:noFill/>
        </p:spPr>
        <p:txBody>
          <a:bodyPr wrap="square">
            <a:spAutoFit/>
          </a:bodyPr>
          <a:lstStyle/>
          <a:p>
            <a:pPr algn="ctr"/>
            <a:r>
              <a:rPr kumimoji="0" lang="pt-BR" sz="1600" i="0" strike="noStrike" cap="none" normalizeH="0" baseline="0">
                <a:ln>
                  <a:noFill/>
                </a:ln>
                <a:solidFill>
                  <a:srgbClr val="234776"/>
                </a:solidFill>
                <a:effectLst/>
                <a:uLnTx/>
                <a:uFillTx/>
                <a:latin typeface="Arial"/>
                <a:cs typeface="Arial" panose="020B0604020202020204" pitchFamily="34" charset="0"/>
                <a:sym typeface="Arial"/>
              </a:rPr>
              <a:t>Melhor conexão entre global e nacional</a:t>
            </a:r>
            <a:br>
              <a:rPr kumimoji="0" lang="pt-BR" sz="1700" b="1" i="0" u="none" strike="noStrike" cap="none" normalizeH="0" baseline="0">
                <a:ln>
                  <a:noFill/>
                </a:ln>
                <a:solidFill>
                  <a:srgbClr val="234776"/>
                </a:solidFill>
                <a:effectLst/>
                <a:uLnTx/>
                <a:uFillTx/>
                <a:latin typeface="Arial"/>
                <a:cs typeface="Arial" panose="020B0604020202020204" pitchFamily="34" charset="0"/>
                <a:sym typeface="Arial"/>
              </a:rPr>
            </a:br>
            <a:endParaRPr kumimoji="0" lang="pt-BR" sz="1700" b="1" i="0" u="none" strike="noStrike" cap="none" normalizeH="0" baseline="0">
              <a:ln>
                <a:noFill/>
              </a:ln>
              <a:solidFill>
                <a:srgbClr val="234776"/>
              </a:solidFill>
              <a:effectLst/>
              <a:uLnTx/>
              <a:uFillTx/>
              <a:latin typeface="Arial"/>
              <a:cs typeface="Arial" panose="020B0604020202020204" pitchFamily="34" charset="0"/>
              <a:sym typeface="Arial"/>
            </a:endParaRPr>
          </a:p>
        </p:txBody>
      </p:sp>
      <p:sp>
        <p:nvSpPr>
          <p:cNvPr id="4" name="Title 14">
            <a:extLst>
              <a:ext uri="{FF2B5EF4-FFF2-40B4-BE49-F238E27FC236}">
                <a16:creationId xmlns:a16="http://schemas.microsoft.com/office/drawing/2014/main" id="{DB2EEA1C-5311-8C8A-F728-60D29CE2BD04}"/>
              </a:ext>
            </a:extLst>
          </p:cNvPr>
          <p:cNvSpPr txBox="1">
            <a:spLocks/>
          </p:cNvSpPr>
          <p:nvPr/>
        </p:nvSpPr>
        <p:spPr>
          <a:xfrm>
            <a:off x="267858" y="97077"/>
            <a:ext cx="8619154" cy="1006368"/>
          </a:xfrm>
          <a:prstGeom prst="rect">
            <a:avLst/>
          </a:prstGeom>
        </p:spPr>
        <p:txBody>
          <a:bodyPr vert="horz" lIns="91440" tIns="45720" rIns="91440" bIns="45720" rtlCol="0" anchor="ctr">
            <a:norm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defTabSz="914400" hangingPunct="0">
              <a:spcBef>
                <a:spcPts val="0"/>
              </a:spcBef>
              <a:defRPr/>
            </a:pPr>
            <a:r>
              <a:rPr lang="en-CA" b="1" kern="0" dirty="0">
                <a:solidFill>
                  <a:srgbClr val="234776"/>
                </a:solidFill>
                <a:latin typeface="Arial"/>
                <a:cs typeface="Arial" panose="020B0604020202020204" pitchFamily="34" charset="0"/>
                <a:sym typeface="Arial"/>
              </a:rPr>
              <a:t>2</a:t>
            </a:r>
            <a:r>
              <a:rPr kumimoji="0" lang="en-CA" b="1" i="0" strike="noStrike" kern="0" cap="none" spc="0" normalizeH="0" baseline="0" noProof="0" dirty="0">
                <a:ln>
                  <a:noFill/>
                </a:ln>
                <a:solidFill>
                  <a:srgbClr val="234776"/>
                </a:solidFill>
                <a:effectLst/>
                <a:uLnTx/>
                <a:uFillTx/>
                <a:latin typeface="Arial"/>
                <a:cs typeface="Arial" panose="020B0604020202020204" pitchFamily="34" charset="0"/>
                <a:sym typeface="Arial"/>
              </a:rPr>
              <a:t>.1</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lang="en-CA" kern="0" dirty="0">
                <a:solidFill>
                  <a:srgbClr val="234776"/>
                </a:solidFill>
                <a:latin typeface="Arial"/>
                <a:cs typeface="Arial" panose="020B0604020202020204" pitchFamily="34" charset="0"/>
                <a:sym typeface="Arial"/>
              </a:rPr>
              <a:t>Um </a:t>
            </a:r>
            <a:r>
              <a:rPr lang="en-CA" kern="0" dirty="0" err="1">
                <a:solidFill>
                  <a:srgbClr val="234776"/>
                </a:solidFill>
                <a:latin typeface="Arial"/>
                <a:cs typeface="Arial" panose="020B0604020202020204" pitchFamily="34" charset="0"/>
                <a:sym typeface="Arial"/>
              </a:rPr>
              <a:t>modelo</a:t>
            </a:r>
            <a:r>
              <a:rPr lang="en-CA" kern="0" dirty="0">
                <a:solidFill>
                  <a:srgbClr val="234776"/>
                </a:solidFill>
                <a:latin typeface="Arial"/>
                <a:cs typeface="Arial" panose="020B0604020202020204" pitchFamily="34" charset="0"/>
                <a:sym typeface="Arial"/>
              </a:rPr>
              <a:t> </a:t>
            </a:r>
            <a:r>
              <a:rPr lang="en-CA" kern="0" dirty="0" err="1">
                <a:solidFill>
                  <a:srgbClr val="234776"/>
                </a:solidFill>
                <a:latin typeface="Arial"/>
                <a:cs typeface="Arial" panose="020B0604020202020204" pitchFamily="34" charset="0"/>
                <a:sym typeface="Arial"/>
              </a:rPr>
              <a:t>possível</a:t>
            </a:r>
            <a:r>
              <a:rPr lang="en-CA" kern="0" dirty="0">
                <a:solidFill>
                  <a:srgbClr val="234776"/>
                </a:solidFill>
                <a:latin typeface="Arial"/>
                <a:cs typeface="Arial" panose="020B0604020202020204" pitchFamily="34" charset="0"/>
                <a:sym typeface="Arial"/>
              </a:rPr>
              <a:t> para </a:t>
            </a:r>
            <a:r>
              <a:rPr lang="en-CA" kern="0" dirty="0" err="1">
                <a:solidFill>
                  <a:srgbClr val="234776"/>
                </a:solidFill>
                <a:latin typeface="Arial"/>
                <a:cs typeface="Arial" panose="020B0604020202020204" pitchFamily="34" charset="0"/>
                <a:sym typeface="Arial"/>
              </a:rPr>
              <a:t>melhorar</a:t>
            </a:r>
            <a:r>
              <a:rPr lang="en-CA" kern="0" dirty="0">
                <a:solidFill>
                  <a:srgbClr val="234776"/>
                </a:solidFill>
                <a:latin typeface="Arial"/>
                <a:cs typeface="Arial" panose="020B0604020202020204" pitchFamily="34" charset="0"/>
                <a:sym typeface="Arial"/>
              </a:rPr>
              <a:t> a </a:t>
            </a:r>
            <a:r>
              <a:rPr lang="en-CA" kern="0" dirty="0" err="1">
                <a:solidFill>
                  <a:srgbClr val="234776"/>
                </a:solidFill>
                <a:latin typeface="Arial"/>
                <a:cs typeface="Arial" panose="020B0604020202020204" pitchFamily="34" charset="0"/>
                <a:sym typeface="Arial"/>
              </a:rPr>
              <a:t>coordenação</a:t>
            </a:r>
            <a:r>
              <a:rPr lang="en-CA" kern="0" dirty="0">
                <a:solidFill>
                  <a:srgbClr val="234776"/>
                </a:solidFill>
                <a:latin typeface="Arial"/>
                <a:cs typeface="Arial" panose="020B0604020202020204" pitchFamily="34" charset="0"/>
                <a:sym typeface="Arial"/>
              </a:rPr>
              <a:t>: </a:t>
            </a:r>
            <a:r>
              <a:rPr lang="en-CA" kern="0" dirty="0" err="1">
                <a:solidFill>
                  <a:srgbClr val="234776"/>
                </a:solidFill>
                <a:latin typeface="Arial"/>
                <a:cs typeface="Arial" panose="020B0604020202020204" pitchFamily="34" charset="0"/>
                <a:sym typeface="Arial"/>
              </a:rPr>
              <a:t>Começa</a:t>
            </a:r>
            <a:r>
              <a:rPr lang="en-CA" kern="0" dirty="0">
                <a:solidFill>
                  <a:srgbClr val="234776"/>
                </a:solidFill>
                <a:latin typeface="Arial"/>
                <a:cs typeface="Arial" panose="020B0604020202020204" pitchFamily="34" charset="0"/>
                <a:sym typeface="Arial"/>
              </a:rPr>
              <a:t> com </a:t>
            </a:r>
            <a:r>
              <a:rPr lang="en-CA" kern="0" dirty="0" err="1">
                <a:solidFill>
                  <a:srgbClr val="234776"/>
                </a:solidFill>
                <a:latin typeface="Arial"/>
                <a:cs typeface="Arial" panose="020B0604020202020204" pitchFamily="34" charset="0"/>
                <a:sym typeface="Arial"/>
              </a:rPr>
              <a:t>uma</a:t>
            </a:r>
            <a:r>
              <a:rPr lang="en-CA" kern="0" dirty="0">
                <a:solidFill>
                  <a:srgbClr val="234776"/>
                </a:solidFill>
                <a:latin typeface="Arial"/>
                <a:cs typeface="Arial" panose="020B0604020202020204" pitchFamily="34" charset="0"/>
                <a:sym typeface="Arial"/>
              </a:rPr>
              <a:t> </a:t>
            </a:r>
            <a:r>
              <a:rPr lang="en-CA" kern="0" dirty="0" err="1">
                <a:solidFill>
                  <a:srgbClr val="234776"/>
                </a:solidFill>
                <a:latin typeface="Arial"/>
                <a:cs typeface="Arial" panose="020B0604020202020204" pitchFamily="34" charset="0"/>
                <a:sym typeface="Arial"/>
              </a:rPr>
              <a:t>melhor</a:t>
            </a:r>
            <a:r>
              <a:rPr lang="en-CA" kern="0" dirty="0">
                <a:solidFill>
                  <a:srgbClr val="234776"/>
                </a:solidFill>
                <a:latin typeface="Arial"/>
                <a:cs typeface="Arial" panose="020B0604020202020204" pitchFamily="34" charset="0"/>
                <a:sym typeface="Arial"/>
              </a:rPr>
              <a:t> </a:t>
            </a:r>
            <a:r>
              <a:rPr lang="en-CA" kern="0" dirty="0" err="1">
                <a:solidFill>
                  <a:srgbClr val="234776"/>
                </a:solidFill>
                <a:latin typeface="Arial"/>
                <a:cs typeface="Arial" panose="020B0604020202020204" pitchFamily="34" charset="0"/>
                <a:sym typeface="Arial"/>
              </a:rPr>
              <a:t>conexão</a:t>
            </a:r>
            <a:r>
              <a:rPr lang="en-CA" kern="0" dirty="0">
                <a:solidFill>
                  <a:srgbClr val="234776"/>
                </a:solidFill>
                <a:latin typeface="Arial"/>
                <a:cs typeface="Arial" panose="020B0604020202020204" pitchFamily="34" charset="0"/>
                <a:sym typeface="Arial"/>
              </a:rPr>
              <a:t> entre o global e o </a:t>
            </a:r>
            <a:r>
              <a:rPr lang="en-CA" kern="0" dirty="0" err="1">
                <a:solidFill>
                  <a:srgbClr val="234776"/>
                </a:solidFill>
                <a:latin typeface="Arial"/>
                <a:cs typeface="Arial" panose="020B0604020202020204" pitchFamily="34" charset="0"/>
                <a:sym typeface="Arial"/>
              </a:rPr>
              <a:t>nacional</a:t>
            </a:r>
            <a:endParaRPr lang="en-CA" kern="0" dirty="0">
              <a:solidFill>
                <a:srgbClr val="FF0000"/>
              </a:solidFill>
              <a:latin typeface="Arial"/>
              <a:cs typeface="Arial" panose="020B0604020202020204" pitchFamily="34" charset="0"/>
              <a:sym typeface="Arial"/>
            </a:endParaRPr>
          </a:p>
        </p:txBody>
      </p:sp>
      <p:sp>
        <p:nvSpPr>
          <p:cNvPr id="6" name="TextBox 5">
            <a:extLst>
              <a:ext uri="{FF2B5EF4-FFF2-40B4-BE49-F238E27FC236}">
                <a16:creationId xmlns:a16="http://schemas.microsoft.com/office/drawing/2014/main" id="{62EAAB60-589F-4E26-673B-8E6CE0DD22D4}"/>
              </a:ext>
            </a:extLst>
          </p:cNvPr>
          <p:cNvSpPr txBox="1"/>
          <p:nvPr/>
        </p:nvSpPr>
        <p:spPr>
          <a:xfrm>
            <a:off x="8254635" y="6325161"/>
            <a:ext cx="3937365" cy="578620"/>
          </a:xfrm>
          <a:prstGeom prst="rect">
            <a:avLst/>
          </a:prstGeom>
          <a:solidFill>
            <a:schemeClr val="bg1"/>
          </a:solidFill>
        </p:spPr>
        <p:txBody>
          <a:bodyPr wrap="square">
            <a:spAutoFit/>
          </a:bodyPr>
          <a:lstStyle/>
          <a:p>
            <a:r>
              <a:rPr lang="en-CA" sz="790" b="0" i="1" strike="noStrike" dirty="0">
                <a:solidFill>
                  <a:schemeClr val="tx1">
                    <a:lumMod val="75000"/>
                  </a:schemeClr>
                </a:solidFill>
                <a:effectLst/>
                <a:latin typeface="Roboto" panose="020F0502020204030204" pitchFamily="34" charset="0"/>
              </a:rPr>
              <a:t>© 2023 McMaster University. </a:t>
            </a:r>
            <a:r>
              <a:rPr lang="en-CA" sz="790" b="0" i="1" strike="noStrike" dirty="0" err="1">
                <a:solidFill>
                  <a:schemeClr val="tx1">
                    <a:lumMod val="75000"/>
                  </a:schemeClr>
                </a:solidFill>
                <a:effectLst/>
                <a:latin typeface="Roboto" panose="020F0502020204030204" pitchFamily="34" charset="0"/>
              </a:rPr>
              <a:t>Todos</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os</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direitos</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reservados</a:t>
            </a:r>
            <a:r>
              <a:rPr lang="en-CA" sz="790" b="0" i="1" strike="noStrike" dirty="0">
                <a:solidFill>
                  <a:schemeClr val="tx1">
                    <a:lumMod val="75000"/>
                  </a:schemeClr>
                </a:solidFill>
                <a:effectLst/>
                <a:latin typeface="Roboto" panose="020F0502020204030204" pitchFamily="34" charset="0"/>
              </a:rPr>
              <a:t>. Este </a:t>
            </a:r>
            <a:r>
              <a:rPr lang="en-CA" sz="790" b="0" i="1" strike="noStrike" dirty="0" err="1">
                <a:solidFill>
                  <a:schemeClr val="tx1">
                    <a:lumMod val="75000"/>
                  </a:schemeClr>
                </a:solidFill>
                <a:effectLst/>
                <a:latin typeface="Roboto" panose="020F0502020204030204" pitchFamily="34" charset="0"/>
              </a:rPr>
              <a:t>trabalho</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esta</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licenciado</a:t>
            </a:r>
            <a:r>
              <a:rPr lang="en-CA" sz="790" b="0" i="1" strike="noStrike" dirty="0">
                <a:solidFill>
                  <a:schemeClr val="tx1">
                    <a:lumMod val="75000"/>
                  </a:schemeClr>
                </a:solidFill>
                <a:effectLst/>
                <a:latin typeface="Roboto" panose="020F0502020204030204" pitchFamily="34" charset="0"/>
              </a:rPr>
              <a:t> sob </a:t>
            </a:r>
            <a:r>
              <a:rPr lang="en-CA" sz="790" b="0" i="1" strike="noStrike" dirty="0" err="1">
                <a:solidFill>
                  <a:schemeClr val="tx1">
                    <a:lumMod val="75000"/>
                  </a:schemeClr>
                </a:solidFill>
                <a:effectLst/>
                <a:latin typeface="Roboto" panose="020F0502020204030204" pitchFamily="34" charset="0"/>
              </a:rPr>
              <a:t>uma</a:t>
            </a:r>
            <a:r>
              <a:rPr lang="en-CA" sz="790" b="0" i="1" strike="noStrike" dirty="0">
                <a:solidFill>
                  <a:schemeClr val="tx1">
                    <a:lumMod val="75000"/>
                  </a:schemeClr>
                </a:solidFill>
                <a:effectLst/>
                <a:latin typeface="Roboto" panose="020F0502020204030204" pitchFamily="34" charset="0"/>
              </a:rPr>
              <a:t> Creative Commons Attribution- </a:t>
            </a:r>
            <a:r>
              <a:rPr lang="en-CA" sz="790" b="0" i="1" strike="noStrike" dirty="0" err="1">
                <a:solidFill>
                  <a:schemeClr val="tx1">
                    <a:lumMod val="75000"/>
                  </a:schemeClr>
                </a:solidFill>
                <a:effectLst/>
                <a:latin typeface="Roboto" panose="020F0502020204030204" pitchFamily="34" charset="0"/>
              </a:rPr>
              <a:t>NonCommercial-ShareAlike</a:t>
            </a:r>
            <a:r>
              <a:rPr lang="en-CA" sz="790" b="0" i="1" strike="noStrike" dirty="0">
                <a:solidFill>
                  <a:schemeClr val="tx1">
                    <a:lumMod val="75000"/>
                  </a:schemeClr>
                </a:solidFill>
                <a:effectLst/>
                <a:latin typeface="Roboto" panose="020F0502020204030204" pitchFamily="34" charset="0"/>
              </a:rPr>
              <a:t> 4.0 International License.</a:t>
            </a:r>
            <a:endParaRPr lang="en-US" sz="790" i="1" dirty="0">
              <a:solidFill>
                <a:schemeClr val="tx1">
                  <a:lumMod val="75000"/>
                </a:schemeClr>
              </a:solidFill>
            </a:endParaRPr>
          </a:p>
          <a:p>
            <a:endParaRPr lang="en-US" sz="790" i="1" dirty="0">
              <a:solidFill>
                <a:schemeClr val="tx1">
                  <a:lumMod val="75000"/>
                </a:schemeClr>
              </a:solidFill>
            </a:endParaRPr>
          </a:p>
        </p:txBody>
      </p:sp>
      <p:sp>
        <p:nvSpPr>
          <p:cNvPr id="2" name="TextBox 1">
            <a:extLst>
              <a:ext uri="{FF2B5EF4-FFF2-40B4-BE49-F238E27FC236}">
                <a16:creationId xmlns:a16="http://schemas.microsoft.com/office/drawing/2014/main" id="{70D9E1B8-F424-41D6-F532-1C1E346B43A3}"/>
              </a:ext>
            </a:extLst>
          </p:cNvPr>
          <p:cNvSpPr txBox="1"/>
          <p:nvPr/>
        </p:nvSpPr>
        <p:spPr>
          <a:xfrm>
            <a:off x="8989243" y="1023000"/>
            <a:ext cx="3179075" cy="253916"/>
          </a:xfrm>
          <a:prstGeom prst="rect">
            <a:avLst/>
          </a:prstGeom>
          <a:noFill/>
        </p:spPr>
        <p:txBody>
          <a:bodyPr wrap="none" rtlCol="0">
            <a:spAutoFit/>
          </a:bodyPr>
          <a:lstStyle/>
          <a:p>
            <a:r>
              <a:rPr lang="pt-BR" sz="1050" i="1" dirty="0">
                <a:solidFill>
                  <a:srgbClr val="254776"/>
                </a:solidFill>
              </a:rPr>
              <a:t>Nota: versão completa disponível no Update 2023</a:t>
            </a:r>
            <a:endParaRPr lang="en-US" sz="1050" i="1" dirty="0">
              <a:solidFill>
                <a:srgbClr val="254776"/>
              </a:solidFill>
            </a:endParaRPr>
          </a:p>
        </p:txBody>
      </p:sp>
    </p:spTree>
    <p:extLst>
      <p:ext uri="{BB962C8B-B14F-4D97-AF65-F5344CB8AC3E}">
        <p14:creationId xmlns:p14="http://schemas.microsoft.com/office/powerpoint/2010/main" val="3060784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0CAAD888-E111-F5C8-DC4F-A4B210760CBE}"/>
              </a:ext>
            </a:extLst>
          </p:cNvPr>
          <p:cNvGrpSpPr/>
          <p:nvPr/>
        </p:nvGrpSpPr>
        <p:grpSpPr>
          <a:xfrm>
            <a:off x="164954" y="1204188"/>
            <a:ext cx="3689731" cy="3639791"/>
            <a:chOff x="185974" y="1455646"/>
            <a:chExt cx="3689731" cy="3639791"/>
          </a:xfrm>
        </p:grpSpPr>
        <p:pic>
          <p:nvPicPr>
            <p:cNvPr id="7" name="Picture 6" descr="Icon&#10;&#10;Description automatically generated">
              <a:extLst>
                <a:ext uri="{FF2B5EF4-FFF2-40B4-BE49-F238E27FC236}">
                  <a16:creationId xmlns:a16="http://schemas.microsoft.com/office/drawing/2014/main" id="{DEFD2E9B-ED80-6143-B60C-5C56924D7B49}"/>
                </a:ext>
              </a:extLst>
            </p:cNvPr>
            <p:cNvPicPr>
              <a:picLocks noChangeAspect="1"/>
            </p:cNvPicPr>
            <p:nvPr/>
          </p:nvPicPr>
          <p:blipFill>
            <a:blip r:embed="rId3"/>
            <a:stretch>
              <a:fillRect/>
            </a:stretch>
          </p:blipFill>
          <p:spPr>
            <a:xfrm>
              <a:off x="185974" y="1455646"/>
              <a:ext cx="3639791" cy="3639791"/>
            </a:xfrm>
            <a:prstGeom prst="rect">
              <a:avLst/>
            </a:prstGeom>
          </p:spPr>
        </p:pic>
        <p:sp>
          <p:nvSpPr>
            <p:cNvPr id="8" name="Rectangle 7">
              <a:extLst>
                <a:ext uri="{FF2B5EF4-FFF2-40B4-BE49-F238E27FC236}">
                  <a16:creationId xmlns:a16="http://schemas.microsoft.com/office/drawing/2014/main" id="{78D4D704-5A57-2B31-1043-F54478F85DD2}"/>
                </a:ext>
              </a:extLst>
            </p:cNvPr>
            <p:cNvSpPr/>
            <p:nvPr/>
          </p:nvSpPr>
          <p:spPr>
            <a:xfrm rot="11511933">
              <a:off x="447631" y="2025318"/>
              <a:ext cx="2731496" cy="2731496"/>
            </a:xfrm>
            <a:prstGeom prst="rect">
              <a:avLst/>
            </a:prstGeom>
            <a:noFill/>
          </p:spPr>
          <p:txBody>
            <a:bodyPr wrap="none" lIns="91440" tIns="45720" rIns="91440" bIns="45720">
              <a:prstTxWarp prst="textCircle">
                <a:avLst/>
              </a:prstTxWarp>
              <a:spAutoFit/>
            </a:bodyPr>
            <a:lstStyle/>
            <a:p>
              <a:pPr algn="ctr"/>
              <a:r>
                <a:rPr lang="pt-BR" sz="1200" b="1" cap="none" dirty="0">
                  <a:ln w="0"/>
                  <a:solidFill>
                    <a:srgbClr val="254776"/>
                  </a:solidFill>
                  <a:effectLst/>
                </a:rPr>
                <a:t>Financiadores e doadores</a:t>
              </a:r>
            </a:p>
          </p:txBody>
        </p:sp>
        <p:grpSp>
          <p:nvGrpSpPr>
            <p:cNvPr id="9" name="Group 8">
              <a:extLst>
                <a:ext uri="{FF2B5EF4-FFF2-40B4-BE49-F238E27FC236}">
                  <a16:creationId xmlns:a16="http://schemas.microsoft.com/office/drawing/2014/main" id="{0F0ECED4-AC0A-4B2D-03F2-D1A21F93FF47}"/>
                </a:ext>
              </a:extLst>
            </p:cNvPr>
            <p:cNvGrpSpPr/>
            <p:nvPr/>
          </p:nvGrpSpPr>
          <p:grpSpPr>
            <a:xfrm>
              <a:off x="2867095" y="2837858"/>
              <a:ext cx="1008610" cy="806419"/>
              <a:chOff x="2867095" y="2837858"/>
              <a:chExt cx="1008610" cy="806419"/>
            </a:xfrm>
          </p:grpSpPr>
          <p:sp>
            <p:nvSpPr>
              <p:cNvPr id="24" name="Oval 23">
                <a:extLst>
                  <a:ext uri="{FF2B5EF4-FFF2-40B4-BE49-F238E27FC236}">
                    <a16:creationId xmlns:a16="http://schemas.microsoft.com/office/drawing/2014/main" id="{64BB5DC9-1E37-B0B3-7A28-38BC8800C66F}"/>
                  </a:ext>
                </a:extLst>
              </p:cNvPr>
              <p:cNvSpPr/>
              <p:nvPr/>
            </p:nvSpPr>
            <p:spPr>
              <a:xfrm>
                <a:off x="2968190" y="2837858"/>
                <a:ext cx="806419" cy="806419"/>
              </a:xfrm>
              <a:prstGeom prst="ellipse">
                <a:avLst/>
              </a:prstGeom>
              <a:solidFill>
                <a:srgbClr val="CC76A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sz="600"/>
              </a:p>
            </p:txBody>
          </p:sp>
          <p:sp>
            <p:nvSpPr>
              <p:cNvPr id="26" name="TextBox 25">
                <a:extLst>
                  <a:ext uri="{FF2B5EF4-FFF2-40B4-BE49-F238E27FC236}">
                    <a16:creationId xmlns:a16="http://schemas.microsoft.com/office/drawing/2014/main" id="{815100F0-DAAE-C9CC-A431-4D98F124D869}"/>
                  </a:ext>
                </a:extLst>
              </p:cNvPr>
              <p:cNvSpPr txBox="1"/>
              <p:nvPr/>
            </p:nvSpPr>
            <p:spPr>
              <a:xfrm>
                <a:off x="2867095" y="3022715"/>
                <a:ext cx="1008610" cy="415498"/>
              </a:xfrm>
              <a:prstGeom prst="rect">
                <a:avLst/>
              </a:prstGeom>
              <a:noFill/>
            </p:spPr>
            <p:txBody>
              <a:bodyPr wrap="none" rtlCol="0">
                <a:spAutoFit/>
              </a:bodyPr>
              <a:lstStyle/>
              <a:p>
                <a:pPr algn="ctr"/>
                <a:r>
                  <a:rPr lang="pt-BR" sz="1050" b="1">
                    <a:solidFill>
                      <a:schemeClr val="bg1"/>
                    </a:solidFill>
                  </a:rPr>
                  <a:t>MELHORES</a:t>
                </a:r>
              </a:p>
              <a:p>
                <a:pPr algn="ctr"/>
                <a:r>
                  <a:rPr lang="pt-BR" sz="1050" b="1">
                    <a:solidFill>
                      <a:schemeClr val="bg1"/>
                    </a:solidFill>
                  </a:rPr>
                  <a:t>EVIDÊNCIAS</a:t>
                </a:r>
              </a:p>
            </p:txBody>
          </p:sp>
        </p:grpSp>
        <p:grpSp>
          <p:nvGrpSpPr>
            <p:cNvPr id="10" name="Group 9">
              <a:extLst>
                <a:ext uri="{FF2B5EF4-FFF2-40B4-BE49-F238E27FC236}">
                  <a16:creationId xmlns:a16="http://schemas.microsoft.com/office/drawing/2014/main" id="{70FF990C-81D0-7B99-3623-20D58D504778}"/>
                </a:ext>
              </a:extLst>
            </p:cNvPr>
            <p:cNvGrpSpPr/>
            <p:nvPr/>
          </p:nvGrpSpPr>
          <p:grpSpPr>
            <a:xfrm>
              <a:off x="867651" y="4036340"/>
              <a:ext cx="894797" cy="806419"/>
              <a:chOff x="2924003" y="2847797"/>
              <a:chExt cx="894797" cy="806419"/>
            </a:xfrm>
          </p:grpSpPr>
          <p:sp>
            <p:nvSpPr>
              <p:cNvPr id="22" name="Oval 21">
                <a:extLst>
                  <a:ext uri="{FF2B5EF4-FFF2-40B4-BE49-F238E27FC236}">
                    <a16:creationId xmlns:a16="http://schemas.microsoft.com/office/drawing/2014/main" id="{6E63FBA9-0B0A-A905-C0F3-F37F30E13A84}"/>
                  </a:ext>
                </a:extLst>
              </p:cNvPr>
              <p:cNvSpPr/>
              <p:nvPr/>
            </p:nvSpPr>
            <p:spPr>
              <a:xfrm>
                <a:off x="2968190" y="2847797"/>
                <a:ext cx="806419" cy="806419"/>
              </a:xfrm>
              <a:prstGeom prst="ellipse">
                <a:avLst/>
              </a:prstGeom>
              <a:solidFill>
                <a:srgbClr val="99CC6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sz="600"/>
              </a:p>
            </p:txBody>
          </p:sp>
          <p:sp>
            <p:nvSpPr>
              <p:cNvPr id="23" name="TextBox 22">
                <a:extLst>
                  <a:ext uri="{FF2B5EF4-FFF2-40B4-BE49-F238E27FC236}">
                    <a16:creationId xmlns:a16="http://schemas.microsoft.com/office/drawing/2014/main" id="{79633036-3857-022F-EA90-8269E159C558}"/>
                  </a:ext>
                </a:extLst>
              </p:cNvPr>
              <p:cNvSpPr txBox="1"/>
              <p:nvPr/>
            </p:nvSpPr>
            <p:spPr>
              <a:xfrm>
                <a:off x="2924003" y="3132044"/>
                <a:ext cx="894797" cy="253916"/>
              </a:xfrm>
              <a:prstGeom prst="rect">
                <a:avLst/>
              </a:prstGeom>
              <a:noFill/>
            </p:spPr>
            <p:txBody>
              <a:bodyPr wrap="none" rtlCol="0">
                <a:spAutoFit/>
              </a:bodyPr>
              <a:lstStyle/>
              <a:p>
                <a:pPr algn="ctr"/>
                <a:r>
                  <a:rPr lang="pt-BR" sz="1050" b="1">
                    <a:solidFill>
                      <a:schemeClr val="bg1"/>
                    </a:solidFill>
                  </a:rPr>
                  <a:t>IMPACTOS</a:t>
                </a:r>
              </a:p>
            </p:txBody>
          </p:sp>
        </p:grpSp>
        <p:grpSp>
          <p:nvGrpSpPr>
            <p:cNvPr id="14" name="Group 13">
              <a:extLst>
                <a:ext uri="{FF2B5EF4-FFF2-40B4-BE49-F238E27FC236}">
                  <a16:creationId xmlns:a16="http://schemas.microsoft.com/office/drawing/2014/main" id="{22A1903C-E275-9551-6AFB-B6F2E39338DD}"/>
                </a:ext>
              </a:extLst>
            </p:cNvPr>
            <p:cNvGrpSpPr/>
            <p:nvPr/>
          </p:nvGrpSpPr>
          <p:grpSpPr>
            <a:xfrm>
              <a:off x="902718" y="1687000"/>
              <a:ext cx="806419" cy="806419"/>
              <a:chOff x="2968190" y="2847797"/>
              <a:chExt cx="806419" cy="806419"/>
            </a:xfrm>
          </p:grpSpPr>
          <p:sp>
            <p:nvSpPr>
              <p:cNvPr id="19" name="Oval 18">
                <a:extLst>
                  <a:ext uri="{FF2B5EF4-FFF2-40B4-BE49-F238E27FC236}">
                    <a16:creationId xmlns:a16="http://schemas.microsoft.com/office/drawing/2014/main" id="{64D41873-6943-DE0C-0744-E33113FD065A}"/>
                  </a:ext>
                </a:extLst>
              </p:cNvPr>
              <p:cNvSpPr/>
              <p:nvPr/>
            </p:nvSpPr>
            <p:spPr>
              <a:xfrm>
                <a:off x="2968190" y="2847797"/>
                <a:ext cx="806419" cy="806419"/>
              </a:xfrm>
              <a:prstGeom prst="ellipse">
                <a:avLst/>
              </a:prstGeom>
              <a:solidFill>
                <a:srgbClr val="8DD2E5"/>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sz="600"/>
              </a:p>
            </p:txBody>
          </p:sp>
          <p:sp>
            <p:nvSpPr>
              <p:cNvPr id="20" name="TextBox 19">
                <a:extLst>
                  <a:ext uri="{FF2B5EF4-FFF2-40B4-BE49-F238E27FC236}">
                    <a16:creationId xmlns:a16="http://schemas.microsoft.com/office/drawing/2014/main" id="{A9AEA530-F5F0-1FD8-7D3F-419E6DF888DD}"/>
                  </a:ext>
                </a:extLst>
              </p:cNvPr>
              <p:cNvSpPr txBox="1"/>
              <p:nvPr/>
            </p:nvSpPr>
            <p:spPr>
              <a:xfrm>
                <a:off x="3136400" y="2890880"/>
                <a:ext cx="470000" cy="707886"/>
              </a:xfrm>
              <a:prstGeom prst="rect">
                <a:avLst/>
              </a:prstGeom>
              <a:noFill/>
            </p:spPr>
            <p:txBody>
              <a:bodyPr wrap="none" rtlCol="0">
                <a:spAutoFit/>
              </a:bodyPr>
              <a:lstStyle/>
              <a:p>
                <a:pPr algn="ctr"/>
                <a:r>
                  <a:rPr lang="pt-BR" sz="4000" b="1">
                    <a:solidFill>
                      <a:schemeClr val="bg1"/>
                    </a:solidFill>
                  </a:rPr>
                  <a:t>$</a:t>
                </a:r>
              </a:p>
            </p:txBody>
          </p:sp>
        </p:grpSp>
        <p:sp>
          <p:nvSpPr>
            <p:cNvPr id="15" name="Rectangle 14">
              <a:extLst>
                <a:ext uri="{FF2B5EF4-FFF2-40B4-BE49-F238E27FC236}">
                  <a16:creationId xmlns:a16="http://schemas.microsoft.com/office/drawing/2014/main" id="{1BC3886A-1C4E-E6BB-938F-39A5A3ED1757}"/>
                </a:ext>
              </a:extLst>
            </p:cNvPr>
            <p:cNvSpPr/>
            <p:nvPr/>
          </p:nvSpPr>
          <p:spPr>
            <a:xfrm rot="18294229">
              <a:off x="740042" y="1863260"/>
              <a:ext cx="2663343" cy="2663343"/>
            </a:xfrm>
            <a:prstGeom prst="rect">
              <a:avLst/>
            </a:prstGeom>
            <a:noFill/>
          </p:spPr>
          <p:txBody>
            <a:bodyPr wrap="none" lIns="91440" tIns="45720" rIns="91440" bIns="45720">
              <a:prstTxWarp prst="textCircle">
                <a:avLst/>
              </a:prstTxWarp>
              <a:spAutoFit/>
            </a:bodyPr>
            <a:lstStyle/>
            <a:p>
              <a:pPr algn="ctr"/>
              <a:r>
                <a:rPr lang="pt-BR" sz="600" b="1" cap="none" dirty="0">
                  <a:ln w="0"/>
                  <a:solidFill>
                    <a:srgbClr val="254776"/>
                  </a:solidFill>
                  <a:effectLst/>
                </a:rPr>
                <a:t> </a:t>
              </a:r>
              <a:r>
                <a:rPr lang="pt-BR" sz="700" b="1" cap="none" dirty="0">
                  <a:ln w="0"/>
                  <a:solidFill>
                    <a:srgbClr val="254776"/>
                  </a:solidFill>
                  <a:effectLst/>
                </a:rPr>
                <a:t>  </a:t>
              </a:r>
              <a:r>
                <a:rPr lang="pt-BR" sz="1200" b="1" dirty="0">
                  <a:ln w="0"/>
                  <a:solidFill>
                    <a:srgbClr val="254776"/>
                  </a:solidFill>
                </a:rPr>
                <a:t>E</a:t>
              </a:r>
              <a:r>
                <a:rPr lang="pt-BR" sz="1200" b="1" cap="none" dirty="0">
                  <a:ln w="0"/>
                  <a:solidFill>
                    <a:srgbClr val="254776"/>
                  </a:solidFill>
                  <a:effectLst/>
                </a:rPr>
                <a:t>quipes de produção de</a:t>
              </a:r>
            </a:p>
            <a:p>
              <a:pPr algn="ctr"/>
              <a:r>
                <a:rPr lang="pt-BR" sz="1200" b="1" dirty="0">
                  <a:ln w="0"/>
                  <a:solidFill>
                    <a:srgbClr val="254776"/>
                  </a:solidFill>
                </a:rPr>
                <a:t>b</a:t>
              </a:r>
              <a:r>
                <a:rPr lang="pt-BR" sz="1200" b="1" cap="none" dirty="0">
                  <a:ln w="0"/>
                  <a:solidFill>
                    <a:srgbClr val="254776"/>
                  </a:solidFill>
                  <a:effectLst/>
                </a:rPr>
                <a:t>ens públicos globais</a:t>
              </a:r>
            </a:p>
          </p:txBody>
        </p:sp>
        <p:sp>
          <p:nvSpPr>
            <p:cNvPr id="16" name="Rectangle 15">
              <a:extLst>
                <a:ext uri="{FF2B5EF4-FFF2-40B4-BE49-F238E27FC236}">
                  <a16:creationId xmlns:a16="http://schemas.microsoft.com/office/drawing/2014/main" id="{8587F51E-32A1-49EA-3353-7B311D19FD11}"/>
                </a:ext>
              </a:extLst>
            </p:cNvPr>
            <p:cNvSpPr/>
            <p:nvPr/>
          </p:nvSpPr>
          <p:spPr>
            <a:xfrm rot="18397127">
              <a:off x="684491" y="2020911"/>
              <a:ext cx="2581401" cy="2581401"/>
            </a:xfrm>
            <a:prstGeom prst="rect">
              <a:avLst/>
            </a:prstGeom>
            <a:noFill/>
          </p:spPr>
          <p:txBody>
            <a:bodyPr wrap="none" lIns="91440" tIns="45720" rIns="91440" bIns="45720">
              <a:prstTxWarp prst="textCircle">
                <a:avLst/>
              </a:prstTxWarp>
              <a:spAutoFit/>
            </a:bodyPr>
            <a:lstStyle/>
            <a:p>
              <a:pPr algn="ctr"/>
              <a:endParaRPr lang="pt-BR" sz="1200" b="1" cap="none" dirty="0">
                <a:ln w="0"/>
                <a:solidFill>
                  <a:srgbClr val="254776"/>
                </a:solidFill>
                <a:effectLst/>
              </a:endParaRPr>
            </a:p>
          </p:txBody>
        </p:sp>
        <p:sp>
          <p:nvSpPr>
            <p:cNvPr id="17" name="Rectangle 16">
              <a:extLst>
                <a:ext uri="{FF2B5EF4-FFF2-40B4-BE49-F238E27FC236}">
                  <a16:creationId xmlns:a16="http://schemas.microsoft.com/office/drawing/2014/main" id="{4B873016-2442-4F63-EB26-E9F1C417A2FE}"/>
                </a:ext>
              </a:extLst>
            </p:cNvPr>
            <p:cNvSpPr/>
            <p:nvPr/>
          </p:nvSpPr>
          <p:spPr>
            <a:xfrm rot="20023529">
              <a:off x="654320" y="1911554"/>
              <a:ext cx="2663343" cy="2663343"/>
            </a:xfrm>
            <a:prstGeom prst="rect">
              <a:avLst/>
            </a:prstGeom>
            <a:noFill/>
          </p:spPr>
          <p:txBody>
            <a:bodyPr wrap="none" lIns="91440" tIns="45720" rIns="91440" bIns="45720">
              <a:prstTxWarp prst="textArchDown">
                <a:avLst/>
              </a:prstTxWarp>
              <a:spAutoFit/>
            </a:bodyPr>
            <a:lstStyle/>
            <a:p>
              <a:pPr algn="ctr"/>
              <a:r>
                <a:rPr lang="pt-BR" sz="1200" b="1" cap="none" dirty="0">
                  <a:ln w="0"/>
                  <a:solidFill>
                    <a:srgbClr val="254776"/>
                  </a:solidFill>
                  <a:effectLst/>
                </a:rPr>
                <a:t>Redes nacionais de</a:t>
              </a:r>
            </a:p>
          </p:txBody>
        </p:sp>
        <p:sp>
          <p:nvSpPr>
            <p:cNvPr id="18" name="Rectangle 17">
              <a:extLst>
                <a:ext uri="{FF2B5EF4-FFF2-40B4-BE49-F238E27FC236}">
                  <a16:creationId xmlns:a16="http://schemas.microsoft.com/office/drawing/2014/main" id="{1B77397F-681F-1940-4F3C-EB5BF8AEF0AF}"/>
                </a:ext>
              </a:extLst>
            </p:cNvPr>
            <p:cNvSpPr/>
            <p:nvPr/>
          </p:nvSpPr>
          <p:spPr>
            <a:xfrm rot="20055027">
              <a:off x="738879" y="2065798"/>
              <a:ext cx="2663343" cy="2663343"/>
            </a:xfrm>
            <a:prstGeom prst="rect">
              <a:avLst/>
            </a:prstGeom>
            <a:noFill/>
          </p:spPr>
          <p:txBody>
            <a:bodyPr wrap="none" lIns="91440" tIns="45720" rIns="91440" bIns="45720">
              <a:prstTxWarp prst="textArchDown">
                <a:avLst/>
              </a:prstTxWarp>
              <a:spAutoFit/>
            </a:bodyPr>
            <a:lstStyle/>
            <a:p>
              <a:pPr algn="ctr"/>
              <a:r>
                <a:rPr lang="pt-BR" sz="1200" b="1" dirty="0">
                  <a:ln w="0"/>
                  <a:solidFill>
                    <a:srgbClr val="254776"/>
                  </a:solidFill>
                </a:rPr>
                <a:t>s</a:t>
              </a:r>
              <a:r>
                <a:rPr lang="pt-BR" sz="1200" b="1" cap="none" dirty="0">
                  <a:ln w="0"/>
                  <a:solidFill>
                    <a:srgbClr val="254776"/>
                  </a:solidFill>
                  <a:effectLst/>
                </a:rPr>
                <a:t>uporte às evidências</a:t>
              </a:r>
            </a:p>
          </p:txBody>
        </p:sp>
      </p:grpSp>
      <p:sp>
        <p:nvSpPr>
          <p:cNvPr id="27" name="TextBox 26">
            <a:extLst>
              <a:ext uri="{FF2B5EF4-FFF2-40B4-BE49-F238E27FC236}">
                <a16:creationId xmlns:a16="http://schemas.microsoft.com/office/drawing/2014/main" id="{C5587590-4BA7-56BE-A81D-041808D7AC4F}"/>
              </a:ext>
            </a:extLst>
          </p:cNvPr>
          <p:cNvSpPr txBox="1"/>
          <p:nvPr/>
        </p:nvSpPr>
        <p:spPr>
          <a:xfrm>
            <a:off x="918967" y="2471280"/>
            <a:ext cx="2124374" cy="1338828"/>
          </a:xfrm>
          <a:prstGeom prst="rect">
            <a:avLst/>
          </a:prstGeom>
          <a:noFill/>
        </p:spPr>
        <p:txBody>
          <a:bodyPr wrap="square">
            <a:spAutoFit/>
          </a:bodyPr>
          <a:lstStyle/>
          <a:p>
            <a:pPr algn="ctr"/>
            <a:r>
              <a:rPr kumimoji="0" lang="pt-BR" sz="1600" i="0" strike="noStrike" cap="none" normalizeH="0" baseline="0">
                <a:ln>
                  <a:noFill/>
                </a:ln>
                <a:solidFill>
                  <a:srgbClr val="234776"/>
                </a:solidFill>
                <a:effectLst/>
                <a:uLnTx/>
                <a:uFillTx/>
                <a:latin typeface="Arial"/>
                <a:cs typeface="Arial" panose="020B0604020202020204" pitchFamily="34" charset="0"/>
                <a:sym typeface="Arial"/>
              </a:rPr>
              <a:t>Uso do financiamento como alavanca para mudança</a:t>
            </a:r>
            <a:br>
              <a:rPr kumimoji="0" lang="pt-BR" sz="1700" b="1" i="0" u="none" strike="noStrike" cap="none" normalizeH="0" baseline="0">
                <a:ln>
                  <a:noFill/>
                </a:ln>
                <a:solidFill>
                  <a:srgbClr val="234776"/>
                </a:solidFill>
                <a:effectLst/>
                <a:uLnTx/>
                <a:uFillTx/>
                <a:latin typeface="Arial"/>
                <a:cs typeface="Arial" panose="020B0604020202020204" pitchFamily="34" charset="0"/>
                <a:sym typeface="Arial"/>
              </a:rPr>
            </a:br>
            <a:endParaRPr kumimoji="0" lang="pt-BR" sz="1700" b="1" i="0" u="none" strike="noStrike" cap="none" normalizeH="0" baseline="0">
              <a:ln>
                <a:noFill/>
              </a:ln>
              <a:solidFill>
                <a:srgbClr val="234776"/>
              </a:solidFill>
              <a:effectLst/>
              <a:uLnTx/>
              <a:uFillTx/>
              <a:latin typeface="Arial"/>
              <a:cs typeface="Arial" panose="020B0604020202020204" pitchFamily="34" charset="0"/>
              <a:sym typeface="Arial"/>
            </a:endParaRPr>
          </a:p>
        </p:txBody>
      </p:sp>
      <p:sp>
        <p:nvSpPr>
          <p:cNvPr id="29" name="Rounded Rectangular Callout 28">
            <a:extLst>
              <a:ext uri="{FF2B5EF4-FFF2-40B4-BE49-F238E27FC236}">
                <a16:creationId xmlns:a16="http://schemas.microsoft.com/office/drawing/2014/main" id="{F311ED22-1A60-B5E9-17DE-ADFC1DC530D5}"/>
              </a:ext>
            </a:extLst>
          </p:cNvPr>
          <p:cNvSpPr/>
          <p:nvPr/>
        </p:nvSpPr>
        <p:spPr>
          <a:xfrm flipH="1">
            <a:off x="403686" y="4756994"/>
            <a:ext cx="3234770" cy="1421570"/>
          </a:xfrm>
          <a:prstGeom prst="wedgeRoundRectCallout">
            <a:avLst>
              <a:gd name="adj1" fmla="val -63899"/>
              <a:gd name="adj2" fmla="val -4442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pt-BR" sz="1100" dirty="0">
                <a:solidFill>
                  <a:srgbClr val="254776"/>
                </a:solidFill>
              </a:rPr>
              <a:t>Como um grupo de financiadores, lançamos alguns projetos-piloto promissores, mas sabemos que temos um longo caminho a percorrer para reduzir o desperdício de pesquisa e encontrar maneiras de colaborar com outros financiadores e envolver produtores de evidências orientados para o impacto</a:t>
            </a:r>
          </a:p>
        </p:txBody>
      </p:sp>
      <p:sp>
        <p:nvSpPr>
          <p:cNvPr id="30" name="TextBox 29">
            <a:extLst>
              <a:ext uri="{FF2B5EF4-FFF2-40B4-BE49-F238E27FC236}">
                <a16:creationId xmlns:a16="http://schemas.microsoft.com/office/drawing/2014/main" id="{260A925E-D47E-9AF0-8682-8470D3D02906}"/>
              </a:ext>
            </a:extLst>
          </p:cNvPr>
          <p:cNvSpPr txBox="1"/>
          <p:nvPr/>
        </p:nvSpPr>
        <p:spPr>
          <a:xfrm>
            <a:off x="3989835" y="1348068"/>
            <a:ext cx="7798479" cy="4678204"/>
          </a:xfrm>
          <a:prstGeom prst="rect">
            <a:avLst/>
          </a:prstGeom>
          <a:noFill/>
        </p:spPr>
        <p:txBody>
          <a:bodyPr wrap="square">
            <a:spAutoFit/>
          </a:bodyPr>
          <a:lstStyle/>
          <a:p>
            <a:pPr marR="0" lvl="0" algn="l" defTabSz="609585" rtl="0" eaLnBrk="1" fontAlgn="auto" latinLnBrk="0" hangingPunct="1">
              <a:lnSpc>
                <a:spcPct val="100000"/>
              </a:lnSpc>
              <a:spcBef>
                <a:spcPts val="0"/>
              </a:spcBef>
              <a:spcAft>
                <a:spcPts val="0"/>
              </a:spcAft>
              <a:buClrTx/>
              <a:buSzTx/>
              <a:tabLst/>
              <a:defRPr/>
            </a:pPr>
            <a:r>
              <a:rPr lang="pt-BR" sz="1800" b="1" dirty="0">
                <a:solidFill>
                  <a:srgbClr val="6FC0D3"/>
                </a:solidFill>
                <a:latin typeface="Arial" panose="020B0604020202020204" pitchFamily="34" charset="0"/>
                <a:ea typeface="Calibri" panose="020F0502020204030204" pitchFamily="34" charset="0"/>
                <a:cs typeface="Arial" panose="020B0604020202020204" pitchFamily="34" charset="0"/>
              </a:rPr>
              <a:t>Financiadores e doadores</a:t>
            </a:r>
          </a:p>
          <a:p>
            <a:pPr marL="179388" marR="0" lvl="0" indent="-179388" algn="l" defTabSz="609585"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Financiadores globais, financiadores nacionais e doadores se comprometem coletivamente a apoiar um conjunto em evolução de </a:t>
            </a:r>
            <a:r>
              <a:rPr lang="pt-BR" sz="1400" b="1" dirty="0">
                <a:solidFill>
                  <a:srgbClr val="254776"/>
                </a:solidFill>
                <a:latin typeface="Arial" panose="020B0604020202020204" pitchFamily="34" charset="0"/>
                <a:ea typeface="Calibri" panose="020F0502020204030204" pitchFamily="34" charset="0"/>
                <a:cs typeface="Arial" panose="020B0604020202020204" pitchFamily="34" charset="0"/>
              </a:rPr>
              <a:t>sínteses vivas de evidências</a:t>
            </a: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 abordando periódica e dinamicamente questões priorizadas (p. ex., equipes X – distribuídas equitativamente ao redor do mundo – abordando questões Y)</a:t>
            </a:r>
          </a:p>
          <a:p>
            <a:pPr marL="179388" marR="0" lvl="0" indent="-179388" algn="l" defTabSz="609585"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Sua colaboração poderia progredir</a:t>
            </a:r>
          </a:p>
          <a:p>
            <a:pPr marL="358775" lvl="1" indent="-176213">
              <a:buFont typeface="Courier New" panose="02070309020205020404" pitchFamily="49" charset="0"/>
              <a:buChar char="o"/>
              <a:tabLst>
                <a:tab pos="358775" algn="l"/>
              </a:tabLst>
              <a:defRPr/>
            </a:pP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Compartilhar informações  coordenar  reunir fundos</a:t>
            </a:r>
          </a:p>
          <a:p>
            <a:pPr marL="179388" marR="0" lvl="0" indent="-179388" algn="l" defTabSz="609585"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Podem l</a:t>
            </a:r>
            <a:r>
              <a:rPr lang="pt-BR" sz="1400" dirty="0">
                <a:solidFill>
                  <a:srgbClr val="254776"/>
                </a:solidFill>
                <a:latin typeface="Arial" panose="020B0604020202020204" pitchFamily="34" charset="0"/>
                <a:cs typeface="Arial" panose="020B0604020202020204" pitchFamily="34" charset="0"/>
              </a:rPr>
              <a:t>ançar editais/chamadas públicas </a:t>
            </a: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com padrões comuns para as equipes sobre:</a:t>
            </a:r>
          </a:p>
          <a:p>
            <a:pPr marL="358775" lvl="1" indent="-179388">
              <a:buFont typeface="Courier New" panose="02070309020205020404" pitchFamily="49" charset="0"/>
              <a:buChar char="o"/>
              <a:defRPr/>
            </a:pP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processos (p. ex., aprendizado de máquina; </a:t>
            </a:r>
            <a:r>
              <a:rPr lang="pt-BR" sz="1400" dirty="0">
                <a:solidFill>
                  <a:srgbClr val="254776"/>
                </a:solidFill>
                <a:latin typeface="Arial" panose="020B0604020202020204" pitchFamily="34" charset="0"/>
                <a:cs typeface="Arial" panose="020B0604020202020204" pitchFamily="34" charset="0"/>
              </a:rPr>
              <a:t>revisão de mérito </a:t>
            </a: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por tomadores de decisão, intermediários de evidências e produtores de evidências; publicação </a:t>
            </a:r>
            <a:r>
              <a:rPr lang="pt-BR" sz="1400" i="1" dirty="0">
                <a:solidFill>
                  <a:srgbClr val="254776"/>
                </a:solidFill>
                <a:latin typeface="Arial" panose="020B0604020202020204" pitchFamily="34" charset="0"/>
                <a:ea typeface="Calibri" panose="020F0502020204030204" pitchFamily="34" charset="0"/>
                <a:cs typeface="Arial" panose="020B0604020202020204" pitchFamily="34" charset="0"/>
              </a:rPr>
              <a:t>online</a:t>
            </a: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 imediata de atualizações)</a:t>
            </a:r>
          </a:p>
          <a:p>
            <a:pPr marL="358775" lvl="1" indent="-179388">
              <a:buFont typeface="Courier New" panose="02070309020205020404" pitchFamily="49" charset="0"/>
              <a:buChar char="o"/>
              <a:defRPr/>
            </a:pP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produtos (p. ex., </a:t>
            </a:r>
            <a:r>
              <a:rPr lang="pt-BR" sz="1400" dirty="0">
                <a:solidFill>
                  <a:srgbClr val="254776"/>
                </a:solidFill>
                <a:latin typeface="Arial" panose="020B0604020202020204" pitchFamily="34" charset="0"/>
                <a:cs typeface="Arial" panose="020B0604020202020204" pitchFamily="34" charset="0"/>
              </a:rPr>
              <a:t>equidade em primeiro plano </a:t>
            </a: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e considerações de contexto; infográficos; dados para </a:t>
            </a:r>
            <a:r>
              <a:rPr lang="pt-BR" sz="1400" i="1" dirty="0">
                <a:solidFill>
                  <a:srgbClr val="254776"/>
                </a:solidFill>
                <a:latin typeface="Arial" panose="020B0604020202020204" pitchFamily="34" charset="0"/>
                <a:ea typeface="Calibri" panose="020F0502020204030204" pitchFamily="34" charset="0"/>
                <a:cs typeface="Arial" panose="020B0604020202020204" pitchFamily="34" charset="0"/>
              </a:rPr>
              <a:t>download</a:t>
            </a: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 publicação de acesso aberto)</a:t>
            </a:r>
          </a:p>
          <a:p>
            <a:pPr marL="358775" lvl="1" indent="-179388">
              <a:buFont typeface="Courier New" panose="02070309020205020404" pitchFamily="49" charset="0"/>
              <a:buChar char="o"/>
              <a:defRPr/>
            </a:pP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parcerias (p. ex., coprodução com redes nacionais de suporte às evidências e </a:t>
            </a:r>
            <a:r>
              <a:rPr lang="pt-BR" sz="1400" dirty="0">
                <a:solidFill>
                  <a:srgbClr val="254776"/>
                </a:solidFill>
                <a:latin typeface="Arial" panose="020B0604020202020204" pitchFamily="34" charset="0"/>
                <a:cs typeface="Arial" panose="020B0604020202020204" pitchFamily="34" charset="0"/>
              </a:rPr>
              <a:t>grupos nacionais de parceiros cidadãos</a:t>
            </a: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a:t>
            </a:r>
          </a:p>
          <a:p>
            <a:pPr marL="179388" lvl="1" indent="-179388">
              <a:buFont typeface="Arial" panose="020B0604020202020204" pitchFamily="34" charset="0"/>
              <a:buChar char="•"/>
              <a:defRPr/>
            </a:pP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Podem medir e gerenciar o desempenho das equipes (p. ex., responsivas às necessidades, ágeis em encontrar maneiras de agregar valor, confiáveis em qualidade e </a:t>
            </a:r>
            <a:r>
              <a:rPr lang="pt-BR" sz="1400" dirty="0">
                <a:solidFill>
                  <a:srgbClr val="254776"/>
                </a:solidFill>
                <a:latin typeface="Arial" panose="020B0604020202020204" pitchFamily="34" charset="0"/>
                <a:cs typeface="Arial" panose="020B0604020202020204" pitchFamily="34" charset="0"/>
              </a:rPr>
              <a:t>oportunas</a:t>
            </a: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 e em parceria com redes nacionais de suporte às evidências com foco no impacto)</a:t>
            </a:r>
          </a:p>
          <a:p>
            <a:pPr marL="179388" lvl="1" indent="-179388">
              <a:buFont typeface="Arial" panose="020B0604020202020204" pitchFamily="34" charset="0"/>
              <a:buChar char="•"/>
              <a:defRPr/>
            </a:pP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Reforço de entidades nacionais que financiam </a:t>
            </a:r>
            <a:r>
              <a:rPr lang="pt-BR" sz="1400" b="1" dirty="0">
                <a:solidFill>
                  <a:srgbClr val="254776"/>
                </a:solidFill>
                <a:latin typeface="Arial" panose="020B0604020202020204" pitchFamily="34" charset="0"/>
                <a:ea typeface="Calibri" panose="020F0502020204030204" pitchFamily="34" charset="0"/>
                <a:cs typeface="Arial" panose="020B0604020202020204" pitchFamily="34" charset="0"/>
              </a:rPr>
              <a:t>redes nacionais de suporte às evidências</a:t>
            </a:r>
            <a:r>
              <a:rPr lang="pt-BR" sz="1400" dirty="0">
                <a:solidFill>
                  <a:srgbClr val="254776"/>
                </a:solidFill>
                <a:latin typeface="Arial" panose="020B0604020202020204" pitchFamily="34" charset="0"/>
                <a:ea typeface="Calibri" panose="020F0502020204030204" pitchFamily="34" charset="0"/>
                <a:cs typeface="Arial" panose="020B0604020202020204" pitchFamily="34" charset="0"/>
              </a:rPr>
              <a:t> (e financiadores e doadores globais que ajudam a financiar aqueles baseados em países de baixa e média renda)</a:t>
            </a:r>
          </a:p>
        </p:txBody>
      </p:sp>
      <p:sp>
        <p:nvSpPr>
          <p:cNvPr id="4" name="Title 14">
            <a:extLst>
              <a:ext uri="{FF2B5EF4-FFF2-40B4-BE49-F238E27FC236}">
                <a16:creationId xmlns:a16="http://schemas.microsoft.com/office/drawing/2014/main" id="{3FD292CD-7418-7CF3-57C9-BF9017090B69}"/>
              </a:ext>
            </a:extLst>
          </p:cNvPr>
          <p:cNvSpPr txBox="1">
            <a:spLocks/>
          </p:cNvSpPr>
          <p:nvPr/>
        </p:nvSpPr>
        <p:spPr>
          <a:xfrm>
            <a:off x="280391" y="137658"/>
            <a:ext cx="8619154" cy="1006368"/>
          </a:xfrm>
          <a:prstGeom prst="rect">
            <a:avLst/>
          </a:prstGeom>
        </p:spPr>
        <p:txBody>
          <a:bodyPr vert="horz" lIns="91440" tIns="45720" rIns="91440" bIns="45720" rtlCol="0" anchor="ctr">
            <a:normAutofit fontScale="62500" lnSpcReduction="20000"/>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defTabSz="914400" hangingPunct="0">
              <a:spcBef>
                <a:spcPts val="0"/>
              </a:spcBef>
              <a:defRPr/>
            </a:pPr>
            <a:r>
              <a:rPr lang="en-CA" sz="3800" b="1" kern="0" dirty="0">
                <a:solidFill>
                  <a:srgbClr val="234776"/>
                </a:solidFill>
                <a:latin typeface="Arial"/>
                <a:cs typeface="Arial" panose="020B0604020202020204" pitchFamily="34" charset="0"/>
                <a:sym typeface="Arial"/>
              </a:rPr>
              <a:t>2</a:t>
            </a:r>
            <a:r>
              <a:rPr kumimoji="0" lang="en-CA" sz="3800" b="1" i="0" strike="noStrike" kern="0" cap="none" spc="0" normalizeH="0" baseline="0" noProof="0" dirty="0">
                <a:ln>
                  <a:noFill/>
                </a:ln>
                <a:solidFill>
                  <a:srgbClr val="234776"/>
                </a:solidFill>
                <a:effectLst/>
                <a:uLnTx/>
                <a:uFillTx/>
                <a:latin typeface="Arial"/>
                <a:cs typeface="Arial" panose="020B0604020202020204" pitchFamily="34" charset="0"/>
                <a:sym typeface="Arial"/>
              </a:rPr>
              <a:t>.2</a:t>
            </a:r>
            <a:r>
              <a:rPr kumimoji="0" lang="en-CA" sz="3800"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en-CA" sz="3400" i="0" strike="noStrike" kern="0" cap="none" spc="0" normalizeH="0" baseline="0" noProof="0" dirty="0">
                <a:ln>
                  <a:noFill/>
                </a:ln>
                <a:solidFill>
                  <a:srgbClr val="234776"/>
                </a:solidFill>
                <a:effectLst/>
                <a:uLnTx/>
                <a:uFillTx/>
                <a:latin typeface="Arial"/>
                <a:cs typeface="Arial" panose="020B0604020202020204" pitchFamily="34" charset="0"/>
                <a:sym typeface="Arial"/>
              </a:rPr>
              <a:t>Um </a:t>
            </a:r>
            <a:r>
              <a:rPr kumimoji="0" lang="en-CA" sz="3400"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modelo</a:t>
            </a:r>
            <a:r>
              <a:rPr kumimoji="0" lang="en-CA" sz="3400"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en-CA" sz="3400"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possível</a:t>
            </a:r>
            <a:r>
              <a:rPr kumimoji="0" lang="en-CA" sz="3400" i="0" strike="noStrike" kern="0" cap="none" spc="0" normalizeH="0" baseline="0" noProof="0" dirty="0">
                <a:ln>
                  <a:noFill/>
                </a:ln>
                <a:solidFill>
                  <a:srgbClr val="234776"/>
                </a:solidFill>
                <a:effectLst/>
                <a:uLnTx/>
                <a:uFillTx/>
                <a:latin typeface="Arial"/>
                <a:cs typeface="Arial" panose="020B0604020202020204" pitchFamily="34" charset="0"/>
                <a:sym typeface="Arial"/>
              </a:rPr>
              <a:t> para </a:t>
            </a:r>
            <a:r>
              <a:rPr kumimoji="0" lang="en-CA" sz="3400"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melhorar</a:t>
            </a:r>
            <a:r>
              <a:rPr kumimoji="0" lang="en-CA" sz="3400" i="0" strike="noStrike" kern="0" cap="none" spc="0" normalizeH="0" baseline="0" noProof="0" dirty="0">
                <a:ln>
                  <a:noFill/>
                </a:ln>
                <a:solidFill>
                  <a:srgbClr val="234776"/>
                </a:solidFill>
                <a:effectLst/>
                <a:uLnTx/>
                <a:uFillTx/>
                <a:latin typeface="Arial"/>
                <a:cs typeface="Arial" panose="020B0604020202020204" pitchFamily="34" charset="0"/>
                <a:sym typeface="Arial"/>
              </a:rPr>
              <a:t> a </a:t>
            </a:r>
            <a:r>
              <a:rPr kumimoji="0" lang="en-CA" sz="3400"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coordenação</a:t>
            </a:r>
            <a:r>
              <a:rPr kumimoji="0" lang="en-CA" sz="3400"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en-CA" sz="3400"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Uso</a:t>
            </a:r>
            <a:r>
              <a:rPr kumimoji="0" lang="en-CA" sz="3400" i="0" strike="noStrike" kern="0" cap="none" spc="0" normalizeH="0" baseline="0" noProof="0" dirty="0">
                <a:ln>
                  <a:noFill/>
                </a:ln>
                <a:solidFill>
                  <a:srgbClr val="234776"/>
                </a:solidFill>
                <a:effectLst/>
                <a:uLnTx/>
                <a:uFillTx/>
                <a:latin typeface="Arial"/>
                <a:cs typeface="Arial" panose="020B0604020202020204" pitchFamily="34" charset="0"/>
                <a:sym typeface="Arial"/>
              </a:rPr>
              <a:t> do </a:t>
            </a:r>
            <a:r>
              <a:rPr kumimoji="0" lang="en-CA" sz="3400"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financiamento</a:t>
            </a:r>
            <a:r>
              <a:rPr kumimoji="0" lang="en-CA" sz="3400"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en-CA" sz="3400"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como</a:t>
            </a:r>
            <a:r>
              <a:rPr kumimoji="0" lang="en-CA" sz="3400"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en-CA" sz="3400"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alavanca</a:t>
            </a:r>
            <a:r>
              <a:rPr kumimoji="0" lang="en-CA" sz="3400" i="0" strike="noStrike" kern="0" cap="none" spc="0" normalizeH="0" baseline="0" noProof="0" dirty="0">
                <a:ln>
                  <a:noFill/>
                </a:ln>
                <a:solidFill>
                  <a:srgbClr val="234776"/>
                </a:solidFill>
                <a:effectLst/>
                <a:uLnTx/>
                <a:uFillTx/>
                <a:latin typeface="Arial"/>
                <a:cs typeface="Arial" panose="020B0604020202020204" pitchFamily="34" charset="0"/>
                <a:sym typeface="Arial"/>
              </a:rPr>
              <a:t> para </a:t>
            </a:r>
            <a:r>
              <a:rPr kumimoji="0" lang="en-CA" sz="3400"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mudança</a:t>
            </a:r>
            <a:r>
              <a:rPr kumimoji="0" lang="en-CA" sz="3400"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p>
          <a:p>
            <a:pPr defTabSz="914400" hangingPunct="0">
              <a:spcBef>
                <a:spcPts val="0"/>
              </a:spcBef>
              <a:defRPr/>
            </a:pP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atender</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melhor</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às</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necessidades</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de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evidências</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nacionais</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com o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dinheiro</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economizado</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com o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desperdício</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de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pesquisa</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a:t>
            </a:r>
            <a:endParaRPr lang="en-CA" sz="1800" kern="0" dirty="0">
              <a:solidFill>
                <a:srgbClr val="FF0000"/>
              </a:solidFill>
              <a:latin typeface="Arial"/>
              <a:cs typeface="Arial" panose="020B0604020202020204" pitchFamily="34" charset="0"/>
              <a:sym typeface="Arial"/>
            </a:endParaRPr>
          </a:p>
        </p:txBody>
      </p:sp>
      <p:sp>
        <p:nvSpPr>
          <p:cNvPr id="11" name="TextBox 10">
            <a:extLst>
              <a:ext uri="{FF2B5EF4-FFF2-40B4-BE49-F238E27FC236}">
                <a16:creationId xmlns:a16="http://schemas.microsoft.com/office/drawing/2014/main" id="{5D5BF60B-BD0C-4EC2-CD9C-23F1F5ECA757}"/>
              </a:ext>
            </a:extLst>
          </p:cNvPr>
          <p:cNvSpPr txBox="1"/>
          <p:nvPr/>
        </p:nvSpPr>
        <p:spPr>
          <a:xfrm>
            <a:off x="8254635" y="6325161"/>
            <a:ext cx="3937365" cy="578620"/>
          </a:xfrm>
          <a:prstGeom prst="rect">
            <a:avLst/>
          </a:prstGeom>
          <a:solidFill>
            <a:schemeClr val="bg1"/>
          </a:solidFill>
        </p:spPr>
        <p:txBody>
          <a:bodyPr wrap="square">
            <a:spAutoFit/>
          </a:bodyPr>
          <a:lstStyle/>
          <a:p>
            <a:r>
              <a:rPr lang="en-CA" sz="790" b="0" i="1" strike="noStrike" dirty="0">
                <a:solidFill>
                  <a:schemeClr val="tx1">
                    <a:lumMod val="75000"/>
                  </a:schemeClr>
                </a:solidFill>
                <a:effectLst/>
                <a:latin typeface="Roboto" panose="020F0502020204030204" pitchFamily="34" charset="0"/>
              </a:rPr>
              <a:t>© 2023 McMaster University. </a:t>
            </a:r>
            <a:r>
              <a:rPr lang="en-CA" sz="790" b="0" i="1" strike="noStrike" dirty="0" err="1">
                <a:solidFill>
                  <a:schemeClr val="tx1">
                    <a:lumMod val="75000"/>
                  </a:schemeClr>
                </a:solidFill>
                <a:effectLst/>
                <a:latin typeface="Roboto" panose="020F0502020204030204" pitchFamily="34" charset="0"/>
              </a:rPr>
              <a:t>Todos</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os</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direitos</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reservados</a:t>
            </a:r>
            <a:r>
              <a:rPr lang="en-CA" sz="790" b="0" i="1" strike="noStrike" dirty="0">
                <a:solidFill>
                  <a:schemeClr val="tx1">
                    <a:lumMod val="75000"/>
                  </a:schemeClr>
                </a:solidFill>
                <a:effectLst/>
                <a:latin typeface="Roboto" panose="020F0502020204030204" pitchFamily="34" charset="0"/>
              </a:rPr>
              <a:t>. Este </a:t>
            </a:r>
            <a:r>
              <a:rPr lang="en-CA" sz="790" b="0" i="1" strike="noStrike" dirty="0" err="1">
                <a:solidFill>
                  <a:schemeClr val="tx1">
                    <a:lumMod val="75000"/>
                  </a:schemeClr>
                </a:solidFill>
                <a:effectLst/>
                <a:latin typeface="Roboto" panose="020F0502020204030204" pitchFamily="34" charset="0"/>
              </a:rPr>
              <a:t>trabalho</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esta</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licenciado</a:t>
            </a:r>
            <a:r>
              <a:rPr lang="en-CA" sz="790" b="0" i="1" strike="noStrike" dirty="0">
                <a:solidFill>
                  <a:schemeClr val="tx1">
                    <a:lumMod val="75000"/>
                  </a:schemeClr>
                </a:solidFill>
                <a:effectLst/>
                <a:latin typeface="Roboto" panose="020F0502020204030204" pitchFamily="34" charset="0"/>
              </a:rPr>
              <a:t> sob </a:t>
            </a:r>
            <a:r>
              <a:rPr lang="en-CA" sz="790" b="0" i="1" strike="noStrike" dirty="0" err="1">
                <a:solidFill>
                  <a:schemeClr val="tx1">
                    <a:lumMod val="75000"/>
                  </a:schemeClr>
                </a:solidFill>
                <a:effectLst/>
                <a:latin typeface="Roboto" panose="020F0502020204030204" pitchFamily="34" charset="0"/>
              </a:rPr>
              <a:t>uma</a:t>
            </a:r>
            <a:r>
              <a:rPr lang="en-CA" sz="790" b="0" i="1" strike="noStrike" dirty="0">
                <a:solidFill>
                  <a:schemeClr val="tx1">
                    <a:lumMod val="75000"/>
                  </a:schemeClr>
                </a:solidFill>
                <a:effectLst/>
                <a:latin typeface="Roboto" panose="020F0502020204030204" pitchFamily="34" charset="0"/>
              </a:rPr>
              <a:t> Creative Commons Attribution- </a:t>
            </a:r>
            <a:r>
              <a:rPr lang="en-CA" sz="790" b="0" i="1" strike="noStrike" dirty="0" err="1">
                <a:solidFill>
                  <a:schemeClr val="tx1">
                    <a:lumMod val="75000"/>
                  </a:schemeClr>
                </a:solidFill>
                <a:effectLst/>
                <a:latin typeface="Roboto" panose="020F0502020204030204" pitchFamily="34" charset="0"/>
              </a:rPr>
              <a:t>NonCommercial-ShareAlike</a:t>
            </a:r>
            <a:r>
              <a:rPr lang="en-CA" sz="790" b="0" i="1" strike="noStrike" dirty="0">
                <a:solidFill>
                  <a:schemeClr val="tx1">
                    <a:lumMod val="75000"/>
                  </a:schemeClr>
                </a:solidFill>
                <a:effectLst/>
                <a:latin typeface="Roboto" panose="020F0502020204030204" pitchFamily="34" charset="0"/>
              </a:rPr>
              <a:t> 4.0 International License.</a:t>
            </a:r>
            <a:endParaRPr lang="en-US" sz="790" i="1" dirty="0">
              <a:solidFill>
                <a:schemeClr val="tx1">
                  <a:lumMod val="75000"/>
                </a:schemeClr>
              </a:solidFill>
            </a:endParaRPr>
          </a:p>
          <a:p>
            <a:endParaRPr lang="en-US" sz="790" i="1" dirty="0">
              <a:solidFill>
                <a:schemeClr val="tx1">
                  <a:lumMod val="75000"/>
                </a:schemeClr>
              </a:solidFill>
            </a:endParaRPr>
          </a:p>
        </p:txBody>
      </p:sp>
      <p:sp>
        <p:nvSpPr>
          <p:cNvPr id="2" name="TextBox 1">
            <a:extLst>
              <a:ext uri="{FF2B5EF4-FFF2-40B4-BE49-F238E27FC236}">
                <a16:creationId xmlns:a16="http://schemas.microsoft.com/office/drawing/2014/main" id="{842B3BDA-41D1-F3DE-DF50-E5795BBEA444}"/>
              </a:ext>
            </a:extLst>
          </p:cNvPr>
          <p:cNvSpPr txBox="1"/>
          <p:nvPr/>
        </p:nvSpPr>
        <p:spPr>
          <a:xfrm>
            <a:off x="8989243" y="1023000"/>
            <a:ext cx="3179075" cy="253916"/>
          </a:xfrm>
          <a:prstGeom prst="rect">
            <a:avLst/>
          </a:prstGeom>
          <a:noFill/>
        </p:spPr>
        <p:txBody>
          <a:bodyPr wrap="none" rtlCol="0">
            <a:spAutoFit/>
          </a:bodyPr>
          <a:lstStyle/>
          <a:p>
            <a:r>
              <a:rPr lang="pt-BR" sz="1050" i="1" dirty="0">
                <a:solidFill>
                  <a:srgbClr val="254776"/>
                </a:solidFill>
              </a:rPr>
              <a:t>Nota: versão completa disponível no Update 2023</a:t>
            </a:r>
            <a:endParaRPr lang="en-US" sz="1050" i="1" dirty="0">
              <a:solidFill>
                <a:srgbClr val="254776"/>
              </a:solidFill>
            </a:endParaRPr>
          </a:p>
        </p:txBody>
      </p:sp>
    </p:spTree>
    <p:extLst>
      <p:ext uri="{BB962C8B-B14F-4D97-AF65-F5344CB8AC3E}">
        <p14:creationId xmlns:p14="http://schemas.microsoft.com/office/powerpoint/2010/main" val="140516453"/>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34165</TotalTime>
  <Words>1082</Words>
  <Application>Microsoft Macintosh PowerPoint</Application>
  <PresentationFormat>Widescreen</PresentationFormat>
  <Paragraphs>80</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Courier New</vt:lpstr>
      <vt:lpstr>Helvetica</vt:lpstr>
      <vt:lpstr>Roboto</vt:lpstr>
      <vt:lpstr>McMaster Brighter World Theme</vt:lpstr>
      <vt:lpstr>PowerPoint Presentation</vt:lpstr>
      <vt:lpstr>PowerPoint Presentation</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484</cp:revision>
  <cp:lastPrinted>2017-06-06T20:04:49Z</cp:lastPrinted>
  <dcterms:created xsi:type="dcterms:W3CDTF">2017-04-21T15:41:45Z</dcterms:created>
  <dcterms:modified xsi:type="dcterms:W3CDTF">2023-03-13T13:22:32Z</dcterms:modified>
</cp:coreProperties>
</file>