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14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ássia Fernandes Carvalho" initials="KFC" lastIdx="51" clrIdx="0">
    <p:extLst>
      <p:ext uri="{19B8F6BF-5375-455C-9EA6-DF929625EA0E}">
        <p15:presenceInfo xmlns:p15="http://schemas.microsoft.com/office/powerpoint/2012/main" userId="beacac294acfe69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D2E5"/>
    <a:srgbClr val="99CC66"/>
    <a:srgbClr val="CC76A6"/>
    <a:srgbClr val="25477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834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1040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3/13/23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11621C-3EA7-C342-A130-13C6D43C8C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0886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F077D7E0-1A04-662B-24A2-7C38A39734F0}"/>
              </a:ext>
            </a:extLst>
          </p:cNvPr>
          <p:cNvSpPr/>
          <p:nvPr/>
        </p:nvSpPr>
        <p:spPr>
          <a:xfrm>
            <a:off x="2608155" y="1403455"/>
            <a:ext cx="6975690" cy="563530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1E6F8618-0B6D-5510-9D5D-12D2C99C2C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667914"/>
              </p:ext>
            </p:extLst>
          </p:nvPr>
        </p:nvGraphicFramePr>
        <p:xfrm>
          <a:off x="2764706" y="1412999"/>
          <a:ext cx="6785092" cy="502920"/>
        </p:xfrm>
        <a:graphic>
          <a:graphicData uri="http://schemas.openxmlformats.org/drawingml/2006/table">
            <a:tbl>
              <a:tblPr firstRow="1" firstCol="1" bandRow="1"/>
              <a:tblGrid>
                <a:gridCol w="6785092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Formuladores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políticas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governamentais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em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agências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centrais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, </a:t>
                      </a:r>
                      <a:r>
                        <a:rPr lang="en-GB" sz="1100" b="1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departamentos</a:t>
                      </a:r>
                      <a:r>
                        <a:rPr lang="en-GB" sz="1100" b="1" kern="12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do </a:t>
                      </a:r>
                      <a:r>
                        <a:rPr lang="en-GB" sz="1100" b="1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governo</a:t>
                      </a:r>
                      <a:r>
                        <a:rPr lang="en-GB" sz="1100" b="1" kern="12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órgãos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legislativos</a:t>
                      </a:r>
                      <a:endParaRPr lang="en-GB" sz="11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(e </a:t>
                      </a:r>
                      <a:r>
                        <a:rPr lang="en-GB" sz="11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líderes</a:t>
                      </a:r>
                      <a:r>
                        <a:rPr lang="en-GB" sz="11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1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organizações</a:t>
                      </a:r>
                      <a:r>
                        <a:rPr lang="en-GB" sz="11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 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com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demandas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por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separadas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ou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compartilhadas</a:t>
                      </a:r>
                      <a:endParaRPr lang="en-GB" sz="11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847820"/>
                  </a:ext>
                </a:extLst>
              </a:tr>
            </a:tbl>
          </a:graphicData>
        </a:graphic>
      </p:graphicFrame>
      <p:sp>
        <p:nvSpPr>
          <p:cNvPr id="73" name="Rounded Rectangular Callout 72">
            <a:extLst>
              <a:ext uri="{FF2B5EF4-FFF2-40B4-BE49-F238E27FC236}">
                <a16:creationId xmlns:a16="http://schemas.microsoft.com/office/drawing/2014/main" id="{344350BA-CF7D-751E-FBD2-EAA3E20B975B}"/>
              </a:ext>
            </a:extLst>
          </p:cNvPr>
          <p:cNvSpPr/>
          <p:nvPr/>
        </p:nvSpPr>
        <p:spPr>
          <a:xfrm>
            <a:off x="211172" y="1330235"/>
            <a:ext cx="2581467" cy="1080000"/>
          </a:xfrm>
          <a:prstGeom prst="wedgeRoundRectCallout">
            <a:avLst>
              <a:gd name="adj1" fmla="val 49708"/>
              <a:gd name="adj2" fmla="val -18503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solidFill>
                  <a:srgbClr val="254776"/>
                </a:solidFill>
              </a:rPr>
              <a:t>Temos alguns bolsões de excelência na tomada de decisão e uso de evidências, mas principalmente estamos focados em evidências sobre o problema; somos mais fracos em opções e implementação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44A39B-4971-A877-B665-63A5CD46C187}"/>
              </a:ext>
            </a:extLst>
          </p:cNvPr>
          <p:cNvSpPr/>
          <p:nvPr/>
        </p:nvSpPr>
        <p:spPr>
          <a:xfrm>
            <a:off x="0" y="6232422"/>
            <a:ext cx="12192000" cy="62557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EBEAF75D-93B7-0DC9-177C-04A0BF9CBFCE}"/>
              </a:ext>
            </a:extLst>
          </p:cNvPr>
          <p:cNvSpPr/>
          <p:nvPr/>
        </p:nvSpPr>
        <p:spPr>
          <a:xfrm>
            <a:off x="1899758" y="4582273"/>
            <a:ext cx="8392484" cy="2122106"/>
          </a:xfrm>
          <a:prstGeom prst="roundRect">
            <a:avLst/>
          </a:prstGeom>
          <a:noFill/>
          <a:ln w="28575">
            <a:solidFill>
              <a:srgbClr val="99CC6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A5F3425-455C-2AE9-18DF-30DB845E0A2A}"/>
              </a:ext>
            </a:extLst>
          </p:cNvPr>
          <p:cNvSpPr/>
          <p:nvPr/>
        </p:nvSpPr>
        <p:spPr>
          <a:xfrm>
            <a:off x="2903980" y="2247282"/>
            <a:ext cx="6384040" cy="1076260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8B8C16A7-8586-DD46-5F5C-77E6B2E27E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54231"/>
              </p:ext>
            </p:extLst>
          </p:nvPr>
        </p:nvGraphicFramePr>
        <p:xfrm>
          <a:off x="3184358" y="2349254"/>
          <a:ext cx="5823284" cy="987896"/>
        </p:xfrm>
        <a:graphic>
          <a:graphicData uri="http://schemas.openxmlformats.org/drawingml/2006/table">
            <a:tbl>
              <a:tblPr firstRow="1" firstCol="1" bandRow="1"/>
              <a:tblGrid>
                <a:gridCol w="2911642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  <a:gridCol w="2911642">
                  <a:extLst>
                    <a:ext uri="{9D8B030D-6E8A-4147-A177-3AD203B41FA5}">
                      <a16:colId xmlns:a16="http://schemas.microsoft.com/office/drawing/2014/main" val="3960308684"/>
                    </a:ext>
                  </a:extLst>
                </a:gridCol>
              </a:tblGrid>
              <a:tr h="25532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Coordenação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da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demanda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por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r>
                        <a:rPr lang="en-GB" sz="105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(</a:t>
                      </a:r>
                      <a:r>
                        <a:rPr lang="en-GB" sz="105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monitoramento</a:t>
                      </a:r>
                      <a:r>
                        <a:rPr lang="en-GB" sz="105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do </a:t>
                      </a:r>
                      <a:r>
                        <a:rPr lang="en-GB" sz="105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horizonte</a:t>
                      </a:r>
                      <a:r>
                        <a:rPr lang="en-GB" sz="105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e </a:t>
                      </a:r>
                      <a:r>
                        <a:rPr lang="en-GB" sz="105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priorização</a:t>
                      </a:r>
                      <a:r>
                        <a:rPr lang="en-GB" sz="105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05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questões</a:t>
                      </a:r>
                      <a:r>
                        <a:rPr lang="en-GB" sz="105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1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507952"/>
                  </a:ext>
                </a:extLst>
              </a:tr>
              <a:tr h="3751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Solicitações</a:t>
                      </a:r>
                      <a:r>
                        <a:rPr lang="en-GB" sz="1000" b="0" i="0" kern="12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000" b="0" i="0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guichê</a:t>
                      </a:r>
                      <a:r>
                        <a:rPr lang="en-GB" sz="1000" b="0" i="0" kern="12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00" b="0" i="0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único</a:t>
                      </a:r>
                      <a:endParaRPr lang="en-GB" sz="1000" b="0" i="0" kern="120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</a:t>
                      </a:r>
                      <a:r>
                        <a:rPr lang="en-GB" sz="10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quando</a:t>
                      </a: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perguntas</a:t>
                      </a: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complexas</a:t>
                      </a: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Respostas</a:t>
                      </a: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integradas</a:t>
                      </a:r>
                      <a:endParaRPr lang="en-GB" sz="1000" b="0" i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</a:t>
                      </a:r>
                      <a:r>
                        <a:rPr lang="en-GB" sz="10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quando</a:t>
                      </a: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vários</a:t>
                      </a: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00" b="0" i="0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insumos</a:t>
                      </a: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725190"/>
                  </a:ext>
                </a:extLst>
              </a:tr>
              <a:tr h="28506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Coordenação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da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oferta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endParaRPr lang="en-GB" sz="11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1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847820"/>
                  </a:ext>
                </a:extLst>
              </a:tr>
            </a:tbl>
          </a:graphicData>
        </a:graphic>
      </p:graphicFrame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E8C752E9-D4EE-613B-5477-E3E36541EC41}"/>
              </a:ext>
            </a:extLst>
          </p:cNvPr>
          <p:cNvSpPr/>
          <p:nvPr/>
        </p:nvSpPr>
        <p:spPr>
          <a:xfrm>
            <a:off x="2045177" y="4723990"/>
            <a:ext cx="5382317" cy="184107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77FBD945-B9D6-7242-A286-2ED70F3D2F3A}"/>
              </a:ext>
            </a:extLst>
          </p:cNvPr>
          <p:cNvSpPr/>
          <p:nvPr/>
        </p:nvSpPr>
        <p:spPr>
          <a:xfrm>
            <a:off x="7558719" y="4723990"/>
            <a:ext cx="2583497" cy="184107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AD320019-7CEC-3ED0-D066-C4ACF2249F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179616"/>
              </p:ext>
            </p:extLst>
          </p:nvPr>
        </p:nvGraphicFramePr>
        <p:xfrm>
          <a:off x="2213810" y="4807597"/>
          <a:ext cx="5213683" cy="1945928"/>
        </p:xfrm>
        <a:graphic>
          <a:graphicData uri="http://schemas.openxmlformats.org/drawingml/2006/table">
            <a:tbl>
              <a:tblPr firstRow="1" firstCol="1" bandRow="1"/>
              <a:tblGrid>
                <a:gridCol w="2572935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  <a:gridCol w="2640748">
                  <a:extLst>
                    <a:ext uri="{9D8B030D-6E8A-4147-A177-3AD203B41FA5}">
                      <a16:colId xmlns:a16="http://schemas.microsoft.com/office/drawing/2014/main" val="2443240437"/>
                    </a:ext>
                  </a:extLst>
                </a:gridCol>
              </a:tblGrid>
              <a:tr h="1889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Unidades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suporte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às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focadas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em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uma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específica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forma de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endParaRPr lang="en-GB" sz="105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1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214049"/>
                  </a:ext>
                </a:extLst>
              </a:tr>
              <a:tr h="920036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Análise de dados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Modelagem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Avaliações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Pesquisa do comportamento/de implementação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Informações qualitativas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Síntese de evidências (contextualizada)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Avaliação de tecnologias/análise de custo-efetividade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Diretrizes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9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847820"/>
                  </a:ext>
                </a:extLst>
              </a:tr>
              <a:tr h="70585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Unidades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suporte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às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focadas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em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setores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ou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outros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domínios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relevantes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(e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fornecendo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várias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formas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Ação</a:t>
                      </a:r>
                      <a:r>
                        <a:rPr lang="en-GB" sz="9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9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climática</a:t>
                      </a:r>
                      <a:r>
                        <a:rPr lang="en-GB" sz="9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, </a:t>
                      </a:r>
                      <a:r>
                        <a:rPr lang="en-GB" sz="9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educação</a:t>
                      </a:r>
                      <a:r>
                        <a:rPr lang="en-GB" sz="9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, </a:t>
                      </a:r>
                      <a:r>
                        <a:rPr lang="en-GB" sz="9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saúde</a:t>
                      </a:r>
                      <a:r>
                        <a:rPr lang="en-GB" sz="9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, etc.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1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684735"/>
                  </a:ext>
                </a:extLst>
              </a:tr>
            </a:tbl>
          </a:graphicData>
        </a:graphic>
      </p:graphicFrame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A79EE02D-4212-5903-224E-C6013FA50E7F}"/>
              </a:ext>
            </a:extLst>
          </p:cNvPr>
          <p:cNvSpPr/>
          <p:nvPr/>
        </p:nvSpPr>
        <p:spPr>
          <a:xfrm>
            <a:off x="3184358" y="3594654"/>
            <a:ext cx="5823284" cy="68432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33597DA4-4393-C0A8-C81C-752D4297D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9695223"/>
              </p:ext>
            </p:extLst>
          </p:nvPr>
        </p:nvGraphicFramePr>
        <p:xfrm>
          <a:off x="3271162" y="3652406"/>
          <a:ext cx="5649676" cy="502920"/>
        </p:xfrm>
        <a:graphic>
          <a:graphicData uri="http://schemas.openxmlformats.org/drawingml/2006/table">
            <a:tbl>
              <a:tblPr firstRow="1" firstCol="1" bandRow="1"/>
              <a:tblGrid>
                <a:gridCol w="5649676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</a:tblGrid>
              <a:tr h="371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Rede de </a:t>
                      </a:r>
                      <a:r>
                        <a:rPr kumimoji="0" lang="en-GB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suporte</a:t>
                      </a:r>
                      <a:r>
                        <a:rPr kumimoji="0" lang="en-GB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kumimoji="0" lang="en-GB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às</a:t>
                      </a:r>
                      <a:r>
                        <a:rPr kumimoji="0" lang="en-GB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kumimoji="0" lang="en-GB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endParaRPr kumimoji="0" lang="en-GB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254776"/>
                        </a:solidFill>
                        <a:effectLst/>
                        <a:uLnTx/>
                        <a:uFillTx/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Fornece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coordenação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da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oferta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(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quando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há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vontade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colaborar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estabelece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contato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com a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arquitetura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global de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endParaRPr kumimoji="0" lang="en-GB" sz="105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254776"/>
                        </a:solidFill>
                        <a:effectLst/>
                        <a:uLnTx/>
                        <a:uFillTx/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507952"/>
                  </a:ext>
                </a:extLst>
              </a:tr>
            </a:tbl>
          </a:graphicData>
        </a:graphic>
      </p:graphicFrame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D48541AE-3E06-8CB5-8C1F-6AE0E1D86E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486707"/>
              </p:ext>
            </p:extLst>
          </p:nvPr>
        </p:nvGraphicFramePr>
        <p:xfrm>
          <a:off x="7697341" y="4807597"/>
          <a:ext cx="2331846" cy="1600200"/>
        </p:xfrm>
        <a:graphic>
          <a:graphicData uri="http://schemas.openxmlformats.org/drawingml/2006/table">
            <a:tbl>
              <a:tblPr firstRow="1" firstCol="1" bandRow="1"/>
              <a:tblGrid>
                <a:gridCol w="2331846">
                  <a:extLst>
                    <a:ext uri="{9D8B030D-6E8A-4147-A177-3AD203B41FA5}">
                      <a16:colId xmlns:a16="http://schemas.microsoft.com/office/drawing/2014/main" val="20633499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00" b="1" dirty="0">
                        <a:solidFill>
                          <a:schemeClr val="tx1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Arquitetura</a:t>
                      </a:r>
                      <a:r>
                        <a:rPr lang="en-GB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global de </a:t>
                      </a:r>
                      <a:r>
                        <a:rPr lang="en-GB" sz="13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endParaRPr lang="en-GB" sz="13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Sínteses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vivas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(bens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públicos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globais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Produtos</a:t>
                      </a:r>
                      <a:r>
                        <a:rPr lang="en-GB" sz="1100" b="0" kern="12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100" b="0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r>
                        <a:rPr lang="en-GB" sz="1100" b="0" kern="12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0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vivos</a:t>
                      </a:r>
                      <a:r>
                        <a:rPr lang="en-GB" sz="1100" b="0" kern="12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também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podem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existir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para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análise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dados,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modelagem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e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diretrizes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(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veja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a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seção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correspondente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507952"/>
                  </a:ext>
                </a:extLst>
              </a:tr>
            </a:tbl>
          </a:graphicData>
        </a:graphic>
      </p:graphicFrame>
      <p:grpSp>
        <p:nvGrpSpPr>
          <p:cNvPr id="58" name="Group 57">
            <a:extLst>
              <a:ext uri="{FF2B5EF4-FFF2-40B4-BE49-F238E27FC236}">
                <a16:creationId xmlns:a16="http://schemas.microsoft.com/office/drawing/2014/main" id="{E5B732AA-B6A9-3346-AB40-0843613AA1BA}"/>
              </a:ext>
            </a:extLst>
          </p:cNvPr>
          <p:cNvGrpSpPr/>
          <p:nvPr/>
        </p:nvGrpSpPr>
        <p:grpSpPr>
          <a:xfrm flipH="1">
            <a:off x="6001539" y="4279721"/>
            <a:ext cx="188921" cy="288000"/>
            <a:chOff x="5706073" y="0"/>
            <a:chExt cx="188921" cy="288000"/>
          </a:xfrm>
        </p:grpSpPr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D257F14E-A39F-6693-3313-EB1688E4A22B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F6900DD5-C234-F559-22E4-9B8300F4D6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8" name="Rounded Rectangular Callout 67">
            <a:extLst>
              <a:ext uri="{FF2B5EF4-FFF2-40B4-BE49-F238E27FC236}">
                <a16:creationId xmlns:a16="http://schemas.microsoft.com/office/drawing/2014/main" id="{FB4E7214-B909-A7D1-558E-A5260CA7F7BB}"/>
              </a:ext>
            </a:extLst>
          </p:cNvPr>
          <p:cNvSpPr/>
          <p:nvPr/>
        </p:nvSpPr>
        <p:spPr>
          <a:xfrm>
            <a:off x="211172" y="4919169"/>
            <a:ext cx="1575557" cy="1343584"/>
          </a:xfrm>
          <a:prstGeom prst="wedgeRoundRectCallout">
            <a:avLst>
              <a:gd name="adj1" fmla="val 74715"/>
              <a:gd name="adj2" fmla="val -21851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err="1">
                <a:solidFill>
                  <a:srgbClr val="254776"/>
                </a:solidFill>
              </a:rPr>
              <a:t>Precisamos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complementar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essas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formas</a:t>
            </a:r>
            <a:r>
              <a:rPr lang="en-GB" sz="1000" dirty="0">
                <a:solidFill>
                  <a:srgbClr val="254776"/>
                </a:solidFill>
              </a:rPr>
              <a:t> de </a:t>
            </a:r>
            <a:r>
              <a:rPr lang="en-GB" sz="1000" dirty="0" err="1">
                <a:solidFill>
                  <a:srgbClr val="254776"/>
                </a:solidFill>
              </a:rPr>
              <a:t>evidências</a:t>
            </a:r>
            <a:r>
              <a:rPr lang="en-GB" sz="1000" dirty="0">
                <a:solidFill>
                  <a:srgbClr val="254776"/>
                </a:solidFill>
              </a:rPr>
              <a:t> com </a:t>
            </a:r>
            <a:r>
              <a:rPr lang="en-GB" sz="1000" dirty="0" err="1">
                <a:solidFill>
                  <a:srgbClr val="254776"/>
                </a:solidFill>
              </a:rPr>
              <a:t>experiências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vividas</a:t>
            </a:r>
            <a:r>
              <a:rPr lang="en-GB" sz="1000" dirty="0">
                <a:solidFill>
                  <a:srgbClr val="254776"/>
                </a:solidFill>
              </a:rPr>
              <a:t> e com </a:t>
            </a:r>
            <a:r>
              <a:rPr lang="en-GB" sz="1000" dirty="0" err="1">
                <a:solidFill>
                  <a:srgbClr val="254776"/>
                </a:solidFill>
              </a:rPr>
              <a:t>saberes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indígenas</a:t>
            </a:r>
            <a:endParaRPr lang="en-GB" sz="1000" dirty="0">
              <a:solidFill>
                <a:srgbClr val="254776"/>
              </a:solidFill>
            </a:endParaRPr>
          </a:p>
        </p:txBody>
      </p:sp>
      <p:sp>
        <p:nvSpPr>
          <p:cNvPr id="69" name="Rounded Rectangular Callout 68">
            <a:extLst>
              <a:ext uri="{FF2B5EF4-FFF2-40B4-BE49-F238E27FC236}">
                <a16:creationId xmlns:a16="http://schemas.microsoft.com/office/drawing/2014/main" id="{EDA0D33F-BBA3-7BC4-B82A-E0382C092D2C}"/>
              </a:ext>
            </a:extLst>
          </p:cNvPr>
          <p:cNvSpPr/>
          <p:nvPr/>
        </p:nvSpPr>
        <p:spPr>
          <a:xfrm>
            <a:off x="211172" y="3722857"/>
            <a:ext cx="2581467" cy="1080000"/>
          </a:xfrm>
          <a:prstGeom prst="wedgeRoundRectCallout">
            <a:avLst>
              <a:gd name="adj1" fmla="val 64352"/>
              <a:gd name="adj2" fmla="val 36569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err="1">
                <a:solidFill>
                  <a:srgbClr val="254776"/>
                </a:solidFill>
              </a:rPr>
              <a:t>Somos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muito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bem-sucedidos</a:t>
            </a:r>
            <a:r>
              <a:rPr lang="en-GB" sz="1000" dirty="0">
                <a:solidFill>
                  <a:srgbClr val="254776"/>
                </a:solidFill>
              </a:rPr>
              <a:t> com a </a:t>
            </a:r>
            <a:r>
              <a:rPr lang="en-GB" sz="1000" dirty="0" err="1">
                <a:solidFill>
                  <a:srgbClr val="254776"/>
                </a:solidFill>
              </a:rPr>
              <a:t>análise</a:t>
            </a:r>
            <a:r>
              <a:rPr lang="en-GB" sz="1000" dirty="0">
                <a:solidFill>
                  <a:srgbClr val="254776"/>
                </a:solidFill>
              </a:rPr>
              <a:t> de dados, </a:t>
            </a:r>
            <a:r>
              <a:rPr lang="en-GB" sz="1000" dirty="0" err="1">
                <a:solidFill>
                  <a:srgbClr val="254776"/>
                </a:solidFill>
              </a:rPr>
              <a:t>relativamente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bem-sucedidos</a:t>
            </a:r>
            <a:r>
              <a:rPr lang="en-GB" sz="1000" dirty="0">
                <a:solidFill>
                  <a:srgbClr val="254776"/>
                </a:solidFill>
              </a:rPr>
              <a:t> com a </a:t>
            </a:r>
            <a:r>
              <a:rPr lang="en-GB" sz="1000" dirty="0" err="1">
                <a:solidFill>
                  <a:srgbClr val="254776"/>
                </a:solidFill>
              </a:rPr>
              <a:t>avaliação</a:t>
            </a:r>
            <a:r>
              <a:rPr lang="en-GB" sz="1000" dirty="0">
                <a:solidFill>
                  <a:srgbClr val="254776"/>
                </a:solidFill>
              </a:rPr>
              <a:t> (</a:t>
            </a:r>
            <a:r>
              <a:rPr lang="en-GB" sz="1000" dirty="0" err="1">
                <a:solidFill>
                  <a:srgbClr val="254776"/>
                </a:solidFill>
              </a:rPr>
              <a:t>embora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ainda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não</a:t>
            </a:r>
            <a:r>
              <a:rPr lang="en-GB" sz="1000" dirty="0">
                <a:solidFill>
                  <a:srgbClr val="254776"/>
                </a:solidFill>
              </a:rPr>
              <a:t> a </a:t>
            </a:r>
            <a:r>
              <a:rPr lang="en-GB" sz="1000" dirty="0" err="1">
                <a:solidFill>
                  <a:srgbClr val="254776"/>
                </a:solidFill>
              </a:rPr>
              <a:t>usemos</a:t>
            </a:r>
            <a:r>
              <a:rPr lang="en-GB" sz="1000" dirty="0">
                <a:solidFill>
                  <a:srgbClr val="254776"/>
                </a:solidFill>
              </a:rPr>
              <a:t> para </a:t>
            </a:r>
            <a:r>
              <a:rPr lang="en-GB" sz="1000" dirty="0" err="1">
                <a:solidFill>
                  <a:srgbClr val="254776"/>
                </a:solidFill>
              </a:rPr>
              <a:t>promover</a:t>
            </a:r>
            <a:r>
              <a:rPr lang="en-GB" sz="1000" dirty="0">
                <a:solidFill>
                  <a:srgbClr val="254776"/>
                </a:solidFill>
              </a:rPr>
              <a:t> o </a:t>
            </a:r>
            <a:r>
              <a:rPr lang="en-GB" sz="1000" dirty="0" err="1">
                <a:solidFill>
                  <a:srgbClr val="254776"/>
                </a:solidFill>
              </a:rPr>
              <a:t>aprendizado</a:t>
            </a:r>
            <a:r>
              <a:rPr lang="en-GB" sz="1000" dirty="0">
                <a:solidFill>
                  <a:srgbClr val="254776"/>
                </a:solidFill>
              </a:rPr>
              <a:t> e </a:t>
            </a:r>
            <a:r>
              <a:rPr lang="en-GB" sz="1000" dirty="0" err="1">
                <a:solidFill>
                  <a:srgbClr val="254776"/>
                </a:solidFill>
              </a:rPr>
              <a:t>melhoria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contínua</a:t>
            </a:r>
            <a:r>
              <a:rPr lang="en-GB" sz="1000" dirty="0">
                <a:solidFill>
                  <a:srgbClr val="254776"/>
                </a:solidFill>
              </a:rPr>
              <a:t>), mas </a:t>
            </a:r>
            <a:r>
              <a:rPr lang="en-GB" sz="1000" dirty="0" err="1">
                <a:solidFill>
                  <a:srgbClr val="254776"/>
                </a:solidFill>
              </a:rPr>
              <a:t>não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somos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tão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bem-sucedidos</a:t>
            </a:r>
            <a:r>
              <a:rPr lang="en-GB" sz="1000" dirty="0">
                <a:solidFill>
                  <a:srgbClr val="254776"/>
                </a:solidFill>
              </a:rPr>
              <a:t> com </a:t>
            </a:r>
            <a:r>
              <a:rPr lang="en-GB" sz="1000" dirty="0" err="1">
                <a:solidFill>
                  <a:srgbClr val="254776"/>
                </a:solidFill>
              </a:rPr>
              <a:t>outras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formas</a:t>
            </a:r>
            <a:r>
              <a:rPr lang="en-GB" sz="1000" dirty="0">
                <a:solidFill>
                  <a:srgbClr val="254776"/>
                </a:solidFill>
              </a:rPr>
              <a:t> de </a:t>
            </a:r>
            <a:r>
              <a:rPr lang="en-GB" sz="1000" dirty="0" err="1">
                <a:solidFill>
                  <a:srgbClr val="254776"/>
                </a:solidFill>
              </a:rPr>
              <a:t>evidência</a:t>
            </a:r>
            <a:endParaRPr lang="en-GB" sz="1000" dirty="0">
              <a:solidFill>
                <a:srgbClr val="254776"/>
              </a:solidFill>
            </a:endParaRPr>
          </a:p>
        </p:txBody>
      </p:sp>
      <p:sp>
        <p:nvSpPr>
          <p:cNvPr id="72" name="Rounded Rectangular Callout 71">
            <a:extLst>
              <a:ext uri="{FF2B5EF4-FFF2-40B4-BE49-F238E27FC236}">
                <a16:creationId xmlns:a16="http://schemas.microsoft.com/office/drawing/2014/main" id="{83924ABC-F0F5-79AF-8C17-EBB5C338B57C}"/>
              </a:ext>
            </a:extLst>
          </p:cNvPr>
          <p:cNvSpPr/>
          <p:nvPr/>
        </p:nvSpPr>
        <p:spPr>
          <a:xfrm>
            <a:off x="211172" y="2526546"/>
            <a:ext cx="2581467" cy="1080000"/>
          </a:xfrm>
          <a:prstGeom prst="wedgeRoundRectCallout">
            <a:avLst>
              <a:gd name="adj1" fmla="val 59427"/>
              <a:gd name="adj2" fmla="val -10568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err="1">
                <a:solidFill>
                  <a:srgbClr val="254776"/>
                </a:solidFill>
              </a:rPr>
              <a:t>Mostramos</a:t>
            </a:r>
            <a:r>
              <a:rPr lang="en-GB" sz="1000" dirty="0">
                <a:solidFill>
                  <a:srgbClr val="254776"/>
                </a:solidFill>
              </a:rPr>
              <a:t> que </a:t>
            </a:r>
            <a:r>
              <a:rPr lang="en-GB" sz="1000" dirty="0" err="1">
                <a:solidFill>
                  <a:srgbClr val="254776"/>
                </a:solidFill>
              </a:rPr>
              <a:t>poderíamos</a:t>
            </a:r>
            <a:r>
              <a:rPr lang="en-GB" sz="1000" dirty="0">
                <a:solidFill>
                  <a:srgbClr val="254776"/>
                </a:solidFill>
              </a:rPr>
              <a:t> ser </a:t>
            </a:r>
            <a:r>
              <a:rPr lang="en-GB" sz="1000" dirty="0" err="1">
                <a:solidFill>
                  <a:srgbClr val="254776"/>
                </a:solidFill>
              </a:rPr>
              <a:t>transparentes</a:t>
            </a:r>
            <a:r>
              <a:rPr lang="en-GB" sz="1000" dirty="0">
                <a:solidFill>
                  <a:srgbClr val="254776"/>
                </a:solidFill>
              </a:rPr>
              <a:t> com </a:t>
            </a:r>
            <a:r>
              <a:rPr lang="en-GB" sz="1000" dirty="0" err="1">
                <a:solidFill>
                  <a:srgbClr val="254776"/>
                </a:solidFill>
              </a:rPr>
              <a:t>viagens</a:t>
            </a:r>
            <a:r>
              <a:rPr lang="en-GB" sz="1000" dirty="0">
                <a:solidFill>
                  <a:srgbClr val="254776"/>
                </a:solidFill>
              </a:rPr>
              <a:t> e </a:t>
            </a:r>
            <a:r>
              <a:rPr lang="en-GB" sz="1000" dirty="0" err="1">
                <a:solidFill>
                  <a:srgbClr val="254776"/>
                </a:solidFill>
              </a:rPr>
              <a:t>reembolsos</a:t>
            </a:r>
            <a:r>
              <a:rPr lang="en-GB" sz="1000" dirty="0">
                <a:solidFill>
                  <a:srgbClr val="254776"/>
                </a:solidFill>
              </a:rPr>
              <a:t> de </a:t>
            </a:r>
            <a:r>
              <a:rPr lang="en-GB" sz="1000" dirty="0" err="1">
                <a:solidFill>
                  <a:srgbClr val="254776"/>
                </a:solidFill>
              </a:rPr>
              <a:t>despesas</a:t>
            </a:r>
            <a:r>
              <a:rPr lang="en-GB" sz="1000" dirty="0">
                <a:solidFill>
                  <a:srgbClr val="254776"/>
                </a:solidFill>
              </a:rPr>
              <a:t>; um </a:t>
            </a:r>
            <a:r>
              <a:rPr lang="en-GB" sz="1000" dirty="0" err="1">
                <a:solidFill>
                  <a:srgbClr val="254776"/>
                </a:solidFill>
              </a:rPr>
              <a:t>compromisso</a:t>
            </a:r>
            <a:r>
              <a:rPr lang="en-GB" sz="1000" dirty="0">
                <a:solidFill>
                  <a:srgbClr val="254776"/>
                </a:solidFill>
              </a:rPr>
              <a:t> com a </a:t>
            </a:r>
            <a:r>
              <a:rPr lang="en-GB" sz="1000" dirty="0" err="1">
                <a:solidFill>
                  <a:srgbClr val="254776"/>
                </a:solidFill>
              </a:rPr>
              <a:t>transparência</a:t>
            </a:r>
            <a:r>
              <a:rPr lang="en-GB" sz="1000" dirty="0">
                <a:solidFill>
                  <a:srgbClr val="254776"/>
                </a:solidFill>
              </a:rPr>
              <a:t> dos </a:t>
            </a:r>
            <a:r>
              <a:rPr lang="en-GB" sz="1000" dirty="0" err="1">
                <a:solidFill>
                  <a:srgbClr val="254776"/>
                </a:solidFill>
              </a:rPr>
              <a:t>insumos</a:t>
            </a:r>
            <a:r>
              <a:rPr lang="en-GB" sz="1000" dirty="0">
                <a:solidFill>
                  <a:srgbClr val="254776"/>
                </a:solidFill>
              </a:rPr>
              <a:t> de </a:t>
            </a:r>
            <a:r>
              <a:rPr lang="en-GB" sz="1000" dirty="0" err="1">
                <a:solidFill>
                  <a:srgbClr val="254776"/>
                </a:solidFill>
              </a:rPr>
              <a:t>evidências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transformaria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nossa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cultura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organizacional</a:t>
            </a:r>
            <a:endParaRPr lang="en-GB" sz="1000" dirty="0">
              <a:solidFill>
                <a:srgbClr val="254776"/>
              </a:solidFill>
            </a:endParaRPr>
          </a:p>
        </p:txBody>
      </p:sp>
      <p:sp>
        <p:nvSpPr>
          <p:cNvPr id="74" name="Rounded Rectangular Callout 73">
            <a:extLst>
              <a:ext uri="{FF2B5EF4-FFF2-40B4-BE49-F238E27FC236}">
                <a16:creationId xmlns:a16="http://schemas.microsoft.com/office/drawing/2014/main" id="{1967901E-2F5C-FB14-BB35-EA1581470F07}"/>
              </a:ext>
            </a:extLst>
          </p:cNvPr>
          <p:cNvSpPr/>
          <p:nvPr/>
        </p:nvSpPr>
        <p:spPr>
          <a:xfrm>
            <a:off x="10423467" y="4086818"/>
            <a:ext cx="1539225" cy="1664701"/>
          </a:xfrm>
          <a:prstGeom prst="wedgeRoundRectCallout">
            <a:avLst>
              <a:gd name="adj1" fmla="val -67534"/>
              <a:gd name="adj2" fmla="val 18923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err="1">
                <a:solidFill>
                  <a:srgbClr val="254776"/>
                </a:solidFill>
              </a:rPr>
              <a:t>Às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vezes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nos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deparamos</a:t>
            </a:r>
            <a:r>
              <a:rPr lang="en-GB" sz="900" dirty="0">
                <a:solidFill>
                  <a:srgbClr val="254776"/>
                </a:solidFill>
              </a:rPr>
              <a:t> com </a:t>
            </a:r>
            <a:r>
              <a:rPr lang="en-GB" sz="900" dirty="0" err="1">
                <a:solidFill>
                  <a:srgbClr val="254776"/>
                </a:solidFill>
              </a:rPr>
              <a:t>uma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síntese</a:t>
            </a:r>
            <a:r>
              <a:rPr lang="en-GB" sz="900" dirty="0">
                <a:solidFill>
                  <a:srgbClr val="254776"/>
                </a:solidFill>
              </a:rPr>
              <a:t> viva de </a:t>
            </a:r>
            <a:r>
              <a:rPr lang="en-GB" sz="900" dirty="0" err="1">
                <a:solidFill>
                  <a:srgbClr val="254776"/>
                </a:solidFill>
              </a:rPr>
              <a:t>evidências</a:t>
            </a:r>
            <a:r>
              <a:rPr lang="en-GB" sz="900" dirty="0">
                <a:solidFill>
                  <a:srgbClr val="254776"/>
                </a:solidFill>
              </a:rPr>
              <a:t> de </a:t>
            </a:r>
            <a:r>
              <a:rPr lang="en-GB" sz="900" dirty="0" err="1">
                <a:solidFill>
                  <a:srgbClr val="254776"/>
                </a:solidFill>
              </a:rPr>
              <a:t>alta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qualidade</a:t>
            </a:r>
            <a:r>
              <a:rPr lang="en-GB" sz="900" dirty="0">
                <a:solidFill>
                  <a:srgbClr val="254776"/>
                </a:solidFill>
              </a:rPr>
              <a:t>, mas </a:t>
            </a:r>
            <a:r>
              <a:rPr lang="en-GB" sz="900" dirty="0" err="1">
                <a:solidFill>
                  <a:srgbClr val="254776"/>
                </a:solidFill>
              </a:rPr>
              <a:t>geralmente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contamos</a:t>
            </a:r>
            <a:r>
              <a:rPr lang="en-GB" sz="900" dirty="0">
                <a:solidFill>
                  <a:srgbClr val="254776"/>
                </a:solidFill>
              </a:rPr>
              <a:t> com </a:t>
            </a:r>
            <a:r>
              <a:rPr lang="en-GB" sz="900" dirty="0" err="1">
                <a:solidFill>
                  <a:srgbClr val="254776"/>
                </a:solidFill>
              </a:rPr>
              <a:t>uma</a:t>
            </a:r>
            <a:r>
              <a:rPr lang="en-GB" sz="900" dirty="0">
                <a:solidFill>
                  <a:srgbClr val="254776"/>
                </a:solidFill>
              </a:rPr>
              <a:t> “</a:t>
            </a:r>
            <a:r>
              <a:rPr lang="en-GB" sz="900" dirty="0" err="1">
                <a:solidFill>
                  <a:srgbClr val="254776"/>
                </a:solidFill>
              </a:rPr>
              <a:t>revisão</a:t>
            </a:r>
            <a:r>
              <a:rPr lang="en-GB" sz="900" dirty="0">
                <a:solidFill>
                  <a:srgbClr val="254776"/>
                </a:solidFill>
              </a:rPr>
              <a:t> de </a:t>
            </a:r>
            <a:r>
              <a:rPr lang="en-GB" sz="900" dirty="0" err="1">
                <a:solidFill>
                  <a:srgbClr val="254776"/>
                </a:solidFill>
              </a:rPr>
              <a:t>literatura</a:t>
            </a:r>
            <a:r>
              <a:rPr lang="en-GB" sz="900" dirty="0">
                <a:solidFill>
                  <a:srgbClr val="254776"/>
                </a:solidFill>
              </a:rPr>
              <a:t>" informal para </a:t>
            </a:r>
            <a:r>
              <a:rPr lang="en-GB" sz="900" dirty="0" err="1">
                <a:solidFill>
                  <a:srgbClr val="254776"/>
                </a:solidFill>
              </a:rPr>
              <a:t>complementar</a:t>
            </a:r>
            <a:r>
              <a:rPr lang="en-GB" sz="900" dirty="0">
                <a:solidFill>
                  <a:srgbClr val="254776"/>
                </a:solidFill>
              </a:rPr>
              <a:t> o que </a:t>
            </a:r>
            <a:r>
              <a:rPr lang="en-GB" sz="900" dirty="0" err="1">
                <a:solidFill>
                  <a:srgbClr val="254776"/>
                </a:solidFill>
              </a:rPr>
              <a:t>aprendemos</a:t>
            </a:r>
            <a:r>
              <a:rPr lang="en-GB" sz="900" dirty="0">
                <a:solidFill>
                  <a:srgbClr val="254776"/>
                </a:solidFill>
              </a:rPr>
              <a:t> com </a:t>
            </a:r>
            <a:r>
              <a:rPr lang="en-GB" sz="900" dirty="0" err="1">
                <a:solidFill>
                  <a:srgbClr val="254776"/>
                </a:solidFill>
              </a:rPr>
              <a:t>nosso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único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estudo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nacional</a:t>
            </a:r>
            <a:endParaRPr lang="en-GB" sz="900" dirty="0">
              <a:solidFill>
                <a:srgbClr val="254776"/>
              </a:solidFill>
            </a:endParaRPr>
          </a:p>
        </p:txBody>
      </p:sp>
      <p:sp>
        <p:nvSpPr>
          <p:cNvPr id="76" name="Rounded Rectangular Callout 75">
            <a:extLst>
              <a:ext uri="{FF2B5EF4-FFF2-40B4-BE49-F238E27FC236}">
                <a16:creationId xmlns:a16="http://schemas.microsoft.com/office/drawing/2014/main" id="{F055B751-36AE-D135-723F-7A24F228B99E}"/>
              </a:ext>
            </a:extLst>
          </p:cNvPr>
          <p:cNvSpPr/>
          <p:nvPr/>
        </p:nvSpPr>
        <p:spPr>
          <a:xfrm>
            <a:off x="9476940" y="2581115"/>
            <a:ext cx="2581467" cy="1327739"/>
          </a:xfrm>
          <a:prstGeom prst="wedgeRoundRectCallout">
            <a:avLst>
              <a:gd name="adj1" fmla="val -62460"/>
              <a:gd name="adj2" fmla="val -7486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solidFill>
                  <a:srgbClr val="254776"/>
                </a:solidFill>
              </a:rPr>
              <a:t>Contamos principalmente com equipes internas e algumas empresas de consultoria em gestão, mas não temos mecanismos para levar as perguntas certas às melhores unidades de suporte às evidências orientadas a serviços e para incorporar seus </a:t>
            </a:r>
            <a:r>
              <a:rPr lang="en-GB" sz="1000" i="1">
                <a:solidFill>
                  <a:srgbClr val="254776"/>
                </a:solidFill>
              </a:rPr>
              <a:t>insights</a:t>
            </a:r>
            <a:r>
              <a:rPr lang="en-GB" sz="1000">
                <a:solidFill>
                  <a:srgbClr val="254776"/>
                </a:solidFill>
              </a:rPr>
              <a:t> em políticas e programas</a:t>
            </a:r>
          </a:p>
        </p:txBody>
      </p:sp>
      <p:sp>
        <p:nvSpPr>
          <p:cNvPr id="77" name="Rounded Rectangular Callout 76">
            <a:extLst>
              <a:ext uri="{FF2B5EF4-FFF2-40B4-BE49-F238E27FC236}">
                <a16:creationId xmlns:a16="http://schemas.microsoft.com/office/drawing/2014/main" id="{1977432C-6360-FE48-4890-72C5EC4EADAF}"/>
              </a:ext>
            </a:extLst>
          </p:cNvPr>
          <p:cNvSpPr/>
          <p:nvPr/>
        </p:nvSpPr>
        <p:spPr>
          <a:xfrm>
            <a:off x="9488546" y="1377581"/>
            <a:ext cx="2581467" cy="1080000"/>
          </a:xfrm>
          <a:prstGeom prst="wedgeRoundRectCallout">
            <a:avLst>
              <a:gd name="adj1" fmla="val -62486"/>
              <a:gd name="adj2" fmla="val -328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err="1">
                <a:solidFill>
                  <a:srgbClr val="254776"/>
                </a:solidFill>
              </a:rPr>
              <a:t>Temos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vários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grupos</a:t>
            </a:r>
            <a:r>
              <a:rPr lang="en-GB" sz="1000" dirty="0">
                <a:solidFill>
                  <a:srgbClr val="254776"/>
                </a:solidFill>
              </a:rPr>
              <a:t> de </a:t>
            </a:r>
            <a:r>
              <a:rPr lang="en-GB" sz="1000" dirty="0" err="1">
                <a:solidFill>
                  <a:srgbClr val="254776"/>
                </a:solidFill>
              </a:rPr>
              <a:t>ponta</a:t>
            </a:r>
            <a:r>
              <a:rPr lang="en-GB" sz="1000" dirty="0">
                <a:solidFill>
                  <a:srgbClr val="254776"/>
                </a:solidFill>
              </a:rPr>
              <a:t> no </a:t>
            </a:r>
            <a:r>
              <a:rPr lang="en-GB" sz="1000" dirty="0" err="1">
                <a:solidFill>
                  <a:srgbClr val="254776"/>
                </a:solidFill>
              </a:rPr>
              <a:t>governo</a:t>
            </a:r>
            <a:r>
              <a:rPr lang="en-GB" sz="1000" dirty="0">
                <a:solidFill>
                  <a:srgbClr val="254776"/>
                </a:solidFill>
              </a:rPr>
              <a:t>, mas </a:t>
            </a:r>
            <a:r>
              <a:rPr lang="en-GB" sz="1000" dirty="0" err="1">
                <a:solidFill>
                  <a:srgbClr val="254776"/>
                </a:solidFill>
              </a:rPr>
              <a:t>geralmente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sofremos</a:t>
            </a:r>
            <a:r>
              <a:rPr lang="en-GB" sz="1000" dirty="0">
                <a:solidFill>
                  <a:srgbClr val="254776"/>
                </a:solidFill>
              </a:rPr>
              <a:t> de um </a:t>
            </a:r>
            <a:r>
              <a:rPr lang="en-GB" sz="1000" dirty="0" err="1">
                <a:solidFill>
                  <a:srgbClr val="254776"/>
                </a:solidFill>
              </a:rPr>
              <a:t>esvaziamento</a:t>
            </a:r>
            <a:r>
              <a:rPr lang="en-GB" sz="1000" dirty="0">
                <a:solidFill>
                  <a:srgbClr val="254776"/>
                </a:solidFill>
              </a:rPr>
              <a:t> de </a:t>
            </a:r>
            <a:r>
              <a:rPr lang="en-GB" sz="1000" dirty="0" err="1">
                <a:solidFill>
                  <a:srgbClr val="254776"/>
                </a:solidFill>
              </a:rPr>
              <a:t>nossa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capacidade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política</a:t>
            </a:r>
            <a:r>
              <a:rPr lang="en-GB" sz="1000" dirty="0">
                <a:solidFill>
                  <a:srgbClr val="254776"/>
                </a:solidFill>
              </a:rPr>
              <a:t> e de </a:t>
            </a:r>
            <a:r>
              <a:rPr lang="en-GB" sz="1000" dirty="0" err="1">
                <a:solidFill>
                  <a:srgbClr val="254776"/>
                </a:solidFill>
              </a:rPr>
              <a:t>uma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falha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em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acompanhar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os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novos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desenvolvimentos</a:t>
            </a:r>
            <a:r>
              <a:rPr lang="en-GB" sz="1000" dirty="0">
                <a:solidFill>
                  <a:srgbClr val="254776"/>
                </a:solidFill>
              </a:rPr>
              <a:t> no </a:t>
            </a:r>
            <a:r>
              <a:rPr lang="en-GB" sz="1000" dirty="0" err="1">
                <a:solidFill>
                  <a:srgbClr val="254776"/>
                </a:solidFill>
              </a:rPr>
              <a:t>uso</a:t>
            </a:r>
            <a:r>
              <a:rPr lang="en-GB" sz="1000" dirty="0">
                <a:solidFill>
                  <a:srgbClr val="254776"/>
                </a:solidFill>
              </a:rPr>
              <a:t> de </a:t>
            </a:r>
            <a:r>
              <a:rPr lang="en-GB" sz="1000" dirty="0" err="1">
                <a:solidFill>
                  <a:srgbClr val="254776"/>
                </a:solidFill>
              </a:rPr>
              <a:t>evidências</a:t>
            </a:r>
            <a:endParaRPr lang="en-GB" sz="1000" dirty="0">
              <a:solidFill>
                <a:srgbClr val="254776"/>
              </a:solidFill>
            </a:endParaRP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58A8D20F-E71D-9860-A776-0786193E2623}"/>
              </a:ext>
            </a:extLst>
          </p:cNvPr>
          <p:cNvGrpSpPr/>
          <p:nvPr/>
        </p:nvGrpSpPr>
        <p:grpSpPr>
          <a:xfrm rot="16200000" flipH="1">
            <a:off x="7403650" y="5549104"/>
            <a:ext cx="173233" cy="145420"/>
            <a:chOff x="5830099" y="0"/>
            <a:chExt cx="64895" cy="288001"/>
          </a:xfrm>
        </p:grpSpPr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F9A4EB5A-B8FB-B814-FF56-138B79E3C62A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CEF1A581-4FEB-7C0B-6BB3-7141BDB18B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30099" y="6"/>
              <a:ext cx="0" cy="287995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1C1BCD4-9FFF-63B9-6EAC-E2D4C298E7EC}"/>
              </a:ext>
            </a:extLst>
          </p:cNvPr>
          <p:cNvCxnSpPr>
            <a:cxnSpLocks/>
          </p:cNvCxnSpPr>
          <p:nvPr/>
        </p:nvCxnSpPr>
        <p:spPr>
          <a:xfrm flipV="1">
            <a:off x="6572398" y="2649793"/>
            <a:ext cx="0" cy="230494"/>
          </a:xfrm>
          <a:prstGeom prst="straightConnector1">
            <a:avLst/>
          </a:prstGeom>
          <a:ln w="50800">
            <a:solidFill>
              <a:srgbClr val="25477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B5042AE-701A-E272-A246-77FDC00DC497}"/>
              </a:ext>
            </a:extLst>
          </p:cNvPr>
          <p:cNvCxnSpPr>
            <a:cxnSpLocks/>
          </p:cNvCxnSpPr>
          <p:nvPr/>
        </p:nvCxnSpPr>
        <p:spPr>
          <a:xfrm>
            <a:off x="5633049" y="2649793"/>
            <a:ext cx="0" cy="230494"/>
          </a:xfrm>
          <a:prstGeom prst="straightConnector1">
            <a:avLst/>
          </a:prstGeom>
          <a:ln w="50800">
            <a:solidFill>
              <a:srgbClr val="25477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B02E9B0E-0A8A-149E-B395-7B30A2F50895}"/>
              </a:ext>
            </a:extLst>
          </p:cNvPr>
          <p:cNvGrpSpPr/>
          <p:nvPr/>
        </p:nvGrpSpPr>
        <p:grpSpPr>
          <a:xfrm rot="10800000" flipH="1">
            <a:off x="6000031" y="1957017"/>
            <a:ext cx="188921" cy="288000"/>
            <a:chOff x="5706073" y="0"/>
            <a:chExt cx="188921" cy="288000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E9C4240C-D1A5-3C17-CB57-BED11322BE52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C5BDA682-D464-06F4-502E-F7CCE28B59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CEA8827-63A3-7E35-4165-4DCB7CA9BF1F}"/>
              </a:ext>
            </a:extLst>
          </p:cNvPr>
          <p:cNvGrpSpPr/>
          <p:nvPr/>
        </p:nvGrpSpPr>
        <p:grpSpPr>
          <a:xfrm flipH="1">
            <a:off x="6000031" y="3310496"/>
            <a:ext cx="188921" cy="288000"/>
            <a:chOff x="5706073" y="0"/>
            <a:chExt cx="188921" cy="288000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C4EFB9CB-AF18-7D79-125D-E3CBCF999319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4E76A733-4F25-A9F6-3546-91203506C9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" name="Title 1">
            <a:extLst>
              <a:ext uri="{FF2B5EF4-FFF2-40B4-BE49-F238E27FC236}">
                <a16:creationId xmlns:a16="http://schemas.microsoft.com/office/drawing/2014/main" id="{575376B3-A139-A9C0-7C55-0D447755AB84}"/>
              </a:ext>
            </a:extLst>
          </p:cNvPr>
          <p:cNvSpPr txBox="1">
            <a:spLocks/>
          </p:cNvSpPr>
          <p:nvPr/>
        </p:nvSpPr>
        <p:spPr>
          <a:xfrm>
            <a:off x="198090" y="570"/>
            <a:ext cx="7802910" cy="7930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lvl="0" defTabSz="914400" hangingPunct="0">
              <a:spcBef>
                <a:spcPts val="0"/>
              </a:spcBef>
              <a:defRPr/>
            </a:pPr>
            <a:r>
              <a:rPr lang="en-CA" sz="1800" b="1" kern="0" dirty="0">
                <a:latin typeface="Arial"/>
                <a:cs typeface="Arial" panose="020B0604020202020204" pitchFamily="34" charset="0"/>
                <a:sym typeface="Arial"/>
              </a:rPr>
              <a:t>1.1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Os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componentes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potenciais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de um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sistema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suporte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às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evidências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que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estamos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buscando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e as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informações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que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ouvimos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das RESSAs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004139-6E51-3EB3-D7D2-20487C6E1FEB}"/>
              </a:ext>
            </a:extLst>
          </p:cNvPr>
          <p:cNvSpPr/>
          <p:nvPr/>
        </p:nvSpPr>
        <p:spPr>
          <a:xfrm>
            <a:off x="211172" y="655303"/>
            <a:ext cx="8850382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hangingPunct="0">
              <a:defRPr/>
            </a:pPr>
            <a:r>
              <a:rPr lang="en-CA" sz="1300" kern="0" dirty="0">
                <a:solidFill>
                  <a:srgbClr val="254776"/>
                </a:solidFill>
                <a:latin typeface="Arial"/>
                <a:cs typeface="Arial" panose="020B0604020202020204" pitchFamily="34" charset="0"/>
                <a:sym typeface="Arial"/>
              </a:rPr>
              <a:t>…</a:t>
            </a:r>
            <a:r>
              <a:rPr lang="pt-BR" sz="1300" kern="0" dirty="0">
                <a:solidFill>
                  <a:srgbClr val="254776"/>
                </a:solidFill>
                <a:latin typeface="Arial"/>
                <a:cs typeface="Arial" panose="020B0604020202020204" pitchFamily="34" charset="0"/>
                <a:sym typeface="Arial"/>
              </a:rPr>
              <a:t>e exemplos dos tipos de coisas que ouvimos estão nas caixas de comentários (em resumo, a maioria dos países tem poucos desses componentes implementados, e... ainda menos funcionam de forma ótima, especialmente em crises</a:t>
            </a:r>
            <a:r>
              <a:rPr lang="en-CA" sz="1300" kern="0" dirty="0">
                <a:solidFill>
                  <a:srgbClr val="254776"/>
                </a:solidFill>
                <a:latin typeface="Arial"/>
                <a:cs typeface="Arial" panose="020B0604020202020204" pitchFamily="34" charset="0"/>
                <a:sym typeface="Arial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8701FE-F589-55E6-7A65-66B0273AC505}"/>
              </a:ext>
            </a:extLst>
          </p:cNvPr>
          <p:cNvSpPr txBox="1"/>
          <p:nvPr/>
        </p:nvSpPr>
        <p:spPr>
          <a:xfrm>
            <a:off x="10476405" y="5926932"/>
            <a:ext cx="1604506" cy="73866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os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direitos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trabalho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sob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uma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</a:t>
            </a:r>
            <a:endParaRPr lang="en-US" sz="700" i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2578BA-410D-FF6F-4F92-CBBF947E2C62}"/>
              </a:ext>
            </a:extLst>
          </p:cNvPr>
          <p:cNvSpPr txBox="1"/>
          <p:nvPr/>
        </p:nvSpPr>
        <p:spPr>
          <a:xfrm>
            <a:off x="8989243" y="1023000"/>
            <a:ext cx="31790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i="1" dirty="0">
                <a:solidFill>
                  <a:srgbClr val="254776"/>
                </a:solidFill>
              </a:rPr>
              <a:t>Nota: versão completa disponível no Update 2023</a:t>
            </a:r>
            <a:endParaRPr lang="en-US" sz="1050" i="1" dirty="0">
              <a:solidFill>
                <a:srgbClr val="254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792139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34165</TotalTime>
  <Words>500</Words>
  <Application>Microsoft Macintosh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Helvetica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485</cp:revision>
  <cp:lastPrinted>2017-06-06T20:04:49Z</cp:lastPrinted>
  <dcterms:created xsi:type="dcterms:W3CDTF">2017-04-21T15:41:45Z</dcterms:created>
  <dcterms:modified xsi:type="dcterms:W3CDTF">2023-03-13T13:28:23Z</dcterms:modified>
</cp:coreProperties>
</file>