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2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rcRect/>
          <a:stretch/>
        </p:blipFill>
        <p:spPr>
          <a:xfrm>
            <a:off x="2288915" y="1163690"/>
            <a:ext cx="9770327" cy="394971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191671" y="1224321"/>
            <a:ext cx="2097244" cy="5090666"/>
            <a:chOff x="74383" y="1351469"/>
            <a:chExt cx="1945170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290796" y="2026923"/>
              <a:ext cx="1516775" cy="635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 defTabSz="914400" hangingPunct="0">
                <a:defRPr/>
              </a:pP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dirty="0">
                  <a:solidFill>
                    <a:srgbClr val="254776"/>
                  </a:solidFill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</a:t>
              </a:r>
              <a:r>
                <a:rPr kumimoji="0" lang="en-GB" sz="14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uporte</a:t>
              </a: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4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às</a:t>
              </a: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  <a:r>
                <a:rPr kumimoji="0" lang="en-GB" sz="14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evidências</a:t>
              </a:r>
              <a:endPara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204793" y="3567524"/>
              <a:ext cx="1516775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 </a:t>
              </a:r>
              <a:r>
                <a:rPr kumimoji="0" lang="en-GB" sz="14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pesquisa</a:t>
              </a:r>
              <a:endPara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290796" y="5017893"/>
              <a:ext cx="1516775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 </a:t>
              </a:r>
              <a:r>
                <a:rPr kumimoji="0" lang="en-GB" sz="1400" b="0" i="0" u="none" strike="noStrike" cap="none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inovação</a:t>
              </a:r>
              <a:r>
                <a:rPr kumimoji="0" lang="en-GB" sz="1400" b="0" i="0" u="none" strike="noStrike" cap="none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439465" y="4918989"/>
            <a:ext cx="9553545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409670" y="5584689"/>
            <a:ext cx="9591152" cy="470649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615522" y="1397430"/>
            <a:ext cx="93726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>
                <a:solidFill>
                  <a:srgbClr val="254776"/>
                </a:solidFill>
              </a:rPr>
              <a:t>Um</a:t>
            </a:r>
            <a:r>
              <a:rPr lang="pt-BR" sz="1200" b="1">
                <a:solidFill>
                  <a:srgbClr val="254776"/>
                </a:solidFill>
              </a:rPr>
              <a:t> sistema de suporte às evidências</a:t>
            </a:r>
            <a:r>
              <a:rPr lang="pt-BR" sz="1200">
                <a:solidFill>
                  <a:srgbClr val="254776"/>
                </a:solidFill>
              </a:rPr>
              <a:t> inclui muitos tipos de infraestrutura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Estruturas e processos do </a:t>
            </a:r>
            <a:r>
              <a:rPr lang="pt-BR" sz="1200" b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 da demanda por evidências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para: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incorporar o uso de evidências em 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</a:rPr>
              <a:t>processos consultivos 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 de tomada de decisão regulares (p. ex., 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</a:rPr>
              <a:t>reuniões informativas 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 proposições no âmbito ministerial, propostas orçamentárias, planos de gastos)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construir e manter uma cultura de evidências (p. ex., requisitos de transparência para os 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</a:rPr>
              <a:t>insumos de evidências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pt-BR" sz="1200" b="0">
                <a:solidFill>
                  <a:srgbClr val="254776"/>
                </a:solidFill>
              </a:rPr>
              <a:t>fortalecer a capacidade para o uso de evidências (e maior capacidade de políticas e programas) entre equipes de políticas e programas, conselheiros científicos governamentais e aqueles que apoiam painéis de </a:t>
            </a:r>
            <a:r>
              <a:rPr lang="pt-BR" sz="1200" b="0" i="1">
                <a:solidFill>
                  <a:srgbClr val="254776"/>
                </a:solidFill>
              </a:rPr>
              <a:t>experts</a:t>
            </a:r>
            <a:r>
              <a:rPr lang="pt-BR" sz="1200" b="0">
                <a:solidFill>
                  <a:srgbClr val="254776"/>
                </a:solidFill>
              </a:rPr>
              <a:t> e processos de engajamento de cidadãos e partes interessadas</a:t>
            </a:r>
          </a:p>
          <a:p>
            <a:pPr marL="179388" marR="0" lvl="0" indent="-1793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Mecanismos de coordenação na </a:t>
            </a:r>
            <a:r>
              <a:rPr lang="pt-BR" sz="1200" b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interface entre os lados da demanda e da oferta de evidências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para: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obter e priorizar as necessidades de evidências dos tomadores de decisão e seus conselheiros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apresentar evidências de várias fontes 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</a:rPr>
              <a:t>como insumos 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que se alinham com os requisitos dos 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</a:rPr>
              <a:t>processos consultivos </a:t>
            </a: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 de tomada de decisão </a:t>
            </a: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Unidades de suporte às evidências (internas ou em organizações parceiras) do </a:t>
            </a:r>
            <a:r>
              <a:rPr lang="pt-BR" sz="1200" b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 da oferta de evidências</a:t>
            </a:r>
            <a:r>
              <a:rPr lang="pt-BR" sz="120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que: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entendam o contexto nacional, os padrões de evidências, e os formatos de comunicação que os tomadores de decisão preferem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pt-BR" sz="1200" b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sejam oportunas e orientadas para a demanda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pt-BR" sz="1200" b="0">
                <a:solidFill>
                  <a:srgbClr val="254776"/>
                </a:solidFill>
              </a:rPr>
              <a:t>concentrem-se em contextualizar o estoque de evidências existentes – evidências nacionais (em suas diversas formas) e evidências globais – para determinada decisão de forma equitativa (e também possam contribuir para o fluxo de evidências futuras)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590517" y="4971290"/>
            <a:ext cx="9372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O </a:t>
            </a:r>
            <a:r>
              <a:rPr lang="pt-BR" sz="1200" b="1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sistema de pesquisa</a:t>
            </a:r>
            <a:r>
              <a:rPr lang="pt-BR" sz="12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tende a focar na criação de </a:t>
            </a:r>
            <a:r>
              <a:rPr lang="pt-BR" sz="1200" dirty="0">
                <a:solidFill>
                  <a:srgbClr val="254776"/>
                </a:solidFill>
                <a:latin typeface="Helvetica" pitchFamily="2" charset="0"/>
                <a:sym typeface="Arial"/>
              </a:rPr>
              <a:t>conhecimento generalizável </a:t>
            </a:r>
            <a:r>
              <a:rPr lang="pt-BR" sz="12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 </a:t>
            </a:r>
            <a:r>
              <a:rPr lang="pt-BR" sz="1200" dirty="0">
                <a:solidFill>
                  <a:srgbClr val="254776"/>
                </a:solidFill>
                <a:latin typeface="Helvetica" pitchFamily="2" charset="0"/>
                <a:sym typeface="Arial"/>
              </a:rPr>
              <a:t>a</a:t>
            </a:r>
            <a:r>
              <a:rPr lang="pt-BR" sz="12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medir o sucesso com os financiamentos para </a:t>
            </a:r>
            <a:r>
              <a:rPr lang="pt-BR" sz="1200" dirty="0">
                <a:solidFill>
                  <a:srgbClr val="254776"/>
                </a:solidFill>
                <a:latin typeface="Helvetica" pitchFamily="2" charset="0"/>
                <a:sym typeface="Arial"/>
              </a:rPr>
              <a:t>revisão por pares e publicações </a:t>
            </a:r>
            <a:r>
              <a:rPr lang="pt-BR" sz="12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(embora isso esteja começando a mudar como resultado da </a:t>
            </a:r>
            <a:r>
              <a:rPr lang="pt-BR" sz="1200" dirty="0">
                <a:solidFill>
                  <a:srgbClr val="254776"/>
                </a:solidFill>
                <a:latin typeface="Helvetica" pitchFamily="2" charset="0"/>
                <a:sym typeface="Arial"/>
              </a:rPr>
              <a:t>Declaração sobre Avaliação de Pesquisa</a:t>
            </a:r>
            <a:r>
              <a:rPr lang="pt-BR" sz="1100" b="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625724" y="5684622"/>
            <a:ext cx="9372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O </a:t>
            </a:r>
            <a:r>
              <a:rPr lang="en-GB" sz="1200" b="1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sistema</a:t>
            </a:r>
            <a:r>
              <a:rPr lang="en-GB" sz="1200" b="1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GB" sz="1200" b="1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inovação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tende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focar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na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comercialização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produtos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e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processos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e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medir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o </a:t>
            </a:r>
            <a:r>
              <a:rPr lang="en-GB" sz="1200" i="0" u="none" strike="noStrike" cap="none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sucesso</a:t>
            </a:r>
            <a:r>
              <a:rPr lang="en-GB" sz="1200" i="0" u="none" strike="noStrike" cap="none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com </a:t>
            </a:r>
            <a:r>
              <a:rPr lang="en-GB" sz="1200" dirty="0" err="1">
                <a:solidFill>
                  <a:srgbClr val="254776"/>
                </a:solidFill>
                <a:latin typeface="Helvetica" pitchFamily="2" charset="0"/>
                <a:sym typeface="Arial"/>
              </a:rPr>
              <a:t>receitas</a:t>
            </a:r>
            <a:endParaRPr lang="en-GB" sz="1200" dirty="0">
              <a:solidFill>
                <a:srgbClr val="254776"/>
              </a:solidFill>
              <a:latin typeface="Helvetica" pitchFamily="2" charset="0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E2A4B4-86E3-F2F8-CB0B-B3FB68F823EE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C564C4C-979A-B954-F86A-D2476AB2143E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876202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conduzir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avaliação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rápida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suporte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às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evidências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(RESSA - Rapid Evidence-Support System Assessment),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primeiro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é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preciso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sólida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compreensão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do que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é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um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nacional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suporte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às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evidências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esse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difere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dos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pesquisa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inovação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F0E23-2E5A-24F3-C2F2-26086401A74F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04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412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2023-03-13T13:27:59Z</dcterms:modified>
</cp:coreProperties>
</file>