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21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ássia Fernandes Carvalho" initials="KFC" lastIdx="51" clrIdx="0">
    <p:extLst>
      <p:ext uri="{19B8F6BF-5375-455C-9EA6-DF929625EA0E}">
        <p15:presenceInfo xmlns:p15="http://schemas.microsoft.com/office/powerpoint/2012/main" userId="beacac294acfe69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D2E5"/>
    <a:srgbClr val="99CC66"/>
    <a:srgbClr val="CC76A6"/>
    <a:srgbClr val="25477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834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1040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3/13/23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1621C-3EA7-C342-A130-13C6D43C8C0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323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7C405634-25D3-7737-0223-D7338D00CB6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</a:blip>
          <a:srcRect/>
          <a:stretch/>
        </p:blipFill>
        <p:spPr>
          <a:xfrm>
            <a:off x="2288915" y="1163690"/>
            <a:ext cx="9770327" cy="394971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9BA57097-12CC-A205-028A-A542631B0BA7}"/>
              </a:ext>
            </a:extLst>
          </p:cNvPr>
          <p:cNvGrpSpPr/>
          <p:nvPr/>
        </p:nvGrpSpPr>
        <p:grpSpPr>
          <a:xfrm>
            <a:off x="191671" y="1224321"/>
            <a:ext cx="2097244" cy="5090666"/>
            <a:chOff x="74383" y="1351469"/>
            <a:chExt cx="1945170" cy="4852577"/>
          </a:xfrm>
        </p:grpSpPr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5A2A023-0653-D50B-10CD-E4DBDA83339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 amt="70000"/>
            </a:blip>
            <a:srcRect/>
            <a:stretch/>
          </p:blipFill>
          <p:spPr>
            <a:xfrm>
              <a:off x="74383" y="1351469"/>
              <a:ext cx="1945170" cy="4852577"/>
            </a:xfrm>
            <a:prstGeom prst="rect">
              <a:avLst/>
            </a:prstGeom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9A2C879-9868-EB6C-0342-302AC8339375}"/>
                </a:ext>
              </a:extLst>
            </p:cNvPr>
            <p:cNvSpPr txBox="1"/>
            <p:nvPr/>
          </p:nvSpPr>
          <p:spPr>
            <a:xfrm>
              <a:off x="290796" y="2026923"/>
              <a:ext cx="1516775" cy="6358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algn="ctr" defTabSz="914400" hangingPunct="0">
                <a:defRPr/>
              </a:pPr>
              <a:r>
                <a:rPr kumimoji="0" lang="en-GB" sz="1400" b="0" i="0" u="none" strike="noStrike" cap="none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Sistema de </a:t>
              </a:r>
            </a:p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400" dirty="0">
                  <a:solidFill>
                    <a:srgbClr val="254776"/>
                  </a:solidFill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s</a:t>
              </a:r>
              <a:r>
                <a:rPr kumimoji="0" lang="en-GB" sz="1400" b="0" i="0" u="none" strike="noStrike" cap="none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uporte</a:t>
              </a:r>
              <a:r>
                <a:rPr kumimoji="0" lang="en-GB" sz="1400" b="0" i="0" u="none" strike="noStrike" cap="none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kumimoji="0" lang="en-GB" sz="1400" b="0" i="0" u="none" strike="noStrike" cap="none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às</a:t>
              </a:r>
              <a:r>
                <a:rPr kumimoji="0" lang="en-GB" sz="1400" b="0" i="0" u="none" strike="noStrike" cap="none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kumimoji="0" lang="en-GB" sz="1400" b="0" i="0" u="none" strike="noStrike" cap="none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evidências</a:t>
              </a:r>
              <a:endPara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Garamond" panose="02020404030301010803" pitchFamily="18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071990F-AA35-AB6E-B382-FCBE0059C43E}"/>
                </a:ext>
              </a:extLst>
            </p:cNvPr>
            <p:cNvSpPr txBox="1"/>
            <p:nvPr/>
          </p:nvSpPr>
          <p:spPr>
            <a:xfrm>
              <a:off x="204793" y="3567524"/>
              <a:ext cx="1516775" cy="45042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cap="none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Sistema de </a:t>
              </a:r>
              <a:r>
                <a:rPr kumimoji="0" lang="en-GB" sz="1400" b="0" i="0" u="none" strike="noStrike" cap="none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pesquisa</a:t>
              </a:r>
              <a:endPara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Garamond" panose="02020404030301010803" pitchFamily="18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08C0C5B7-C811-EBC0-C94C-039E70867961}"/>
                </a:ext>
              </a:extLst>
            </p:cNvPr>
            <p:cNvSpPr txBox="1"/>
            <p:nvPr/>
          </p:nvSpPr>
          <p:spPr>
            <a:xfrm>
              <a:off x="290796" y="5017893"/>
              <a:ext cx="1516775" cy="45042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cap="none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Sistema de </a:t>
              </a:r>
              <a:r>
                <a:rPr kumimoji="0" lang="en-GB" sz="1400" b="0" i="0" u="none" strike="noStrike" cap="none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inovação</a:t>
              </a:r>
              <a:r>
                <a:rPr kumimoji="0" lang="en-GB" sz="1400" b="0" i="0" u="none" strike="noStrike" cap="none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 </a:t>
              </a:r>
            </a:p>
          </p:txBody>
        </p:sp>
      </p:grp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F56232B-8851-CDC4-9071-0CCE71F79CAB}"/>
              </a:ext>
            </a:extLst>
          </p:cNvPr>
          <p:cNvSpPr/>
          <p:nvPr/>
        </p:nvSpPr>
        <p:spPr>
          <a:xfrm>
            <a:off x="2439465" y="4918989"/>
            <a:ext cx="9553545" cy="623153"/>
          </a:xfrm>
          <a:prstGeom prst="roundRect">
            <a:avLst/>
          </a:prstGeom>
          <a:solidFill>
            <a:srgbClr val="99CC67">
              <a:alpha val="55172"/>
            </a:srgbClr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14F2B4F1-2EAF-11D6-5D55-62A130E80270}"/>
              </a:ext>
            </a:extLst>
          </p:cNvPr>
          <p:cNvSpPr/>
          <p:nvPr/>
        </p:nvSpPr>
        <p:spPr>
          <a:xfrm>
            <a:off x="2409670" y="5584689"/>
            <a:ext cx="9591152" cy="470649"/>
          </a:xfrm>
          <a:prstGeom prst="roundRect">
            <a:avLst/>
          </a:prstGeom>
          <a:solidFill>
            <a:srgbClr val="53873D">
              <a:alpha val="46141"/>
            </a:srgbClr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B7F6B47-41D8-CBF4-D796-0879D41E1C4E}"/>
              </a:ext>
            </a:extLst>
          </p:cNvPr>
          <p:cNvSpPr txBox="1"/>
          <p:nvPr/>
        </p:nvSpPr>
        <p:spPr>
          <a:xfrm>
            <a:off x="2615522" y="1397430"/>
            <a:ext cx="93726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>
                <a:solidFill>
                  <a:srgbClr val="254776"/>
                </a:solidFill>
              </a:rPr>
              <a:t>Um</a:t>
            </a:r>
            <a:r>
              <a:rPr lang="pt-BR" sz="1200" b="1">
                <a:solidFill>
                  <a:srgbClr val="254776"/>
                </a:solidFill>
              </a:rPr>
              <a:t> sistema de suporte às evidências</a:t>
            </a:r>
            <a:r>
              <a:rPr lang="pt-BR" sz="1200">
                <a:solidFill>
                  <a:srgbClr val="254776"/>
                </a:solidFill>
              </a:rPr>
              <a:t> inclui muitos tipos de infraestrutura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sz="120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Estruturas e processos do </a:t>
            </a:r>
            <a:r>
              <a:rPr lang="pt-BR" sz="1200" b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lado da demanda por evidências</a:t>
            </a:r>
            <a:r>
              <a:rPr lang="pt-BR" sz="120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para:</a:t>
            </a: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</a:p>
          <a:p>
            <a:pPr marL="447675" lvl="1" indent="-268288" algn="l">
              <a:buFont typeface="Courier New" panose="02070309020205020404" pitchFamily="49" charset="0"/>
              <a:buChar char="o"/>
            </a:pP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incorporar o uso de evidências em </a:t>
            </a:r>
            <a:r>
              <a:rPr lang="pt-BR" sz="1200">
                <a:solidFill>
                  <a:srgbClr val="254776"/>
                </a:solidFill>
                <a:latin typeface="Helvetica" pitchFamily="2" charset="0"/>
              </a:rPr>
              <a:t>processos consultivos </a:t>
            </a: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 de tomada de decisão regulares (p. ex., </a:t>
            </a:r>
            <a:r>
              <a:rPr lang="pt-BR" sz="1200">
                <a:solidFill>
                  <a:srgbClr val="254776"/>
                </a:solidFill>
                <a:latin typeface="Helvetica" pitchFamily="2" charset="0"/>
              </a:rPr>
              <a:t>reuniões informativas </a:t>
            </a: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 proposições no âmbito ministerial, propostas orçamentárias, planos de gastos)</a:t>
            </a:r>
          </a:p>
          <a:p>
            <a:pPr marL="447675" lvl="1" indent="-268288" algn="l">
              <a:buFont typeface="Courier New" panose="02070309020205020404" pitchFamily="49" charset="0"/>
              <a:buChar char="o"/>
            </a:pP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construir e manter uma cultura de evidências (p. ex., requisitos de transparência para os </a:t>
            </a:r>
            <a:r>
              <a:rPr lang="pt-BR" sz="1200">
                <a:solidFill>
                  <a:srgbClr val="254776"/>
                </a:solidFill>
                <a:latin typeface="Helvetica" pitchFamily="2" charset="0"/>
              </a:rPr>
              <a:t>insumos de evidências</a:t>
            </a: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)</a:t>
            </a:r>
          </a:p>
          <a:p>
            <a:pPr marL="447675" lvl="1" indent="-268288" algn="l">
              <a:buFont typeface="Courier New" panose="02070309020205020404" pitchFamily="49" charset="0"/>
              <a:buChar char="o"/>
            </a:pPr>
            <a:r>
              <a:rPr lang="pt-BR" sz="1200" b="0">
                <a:solidFill>
                  <a:srgbClr val="254776"/>
                </a:solidFill>
              </a:rPr>
              <a:t>fortalecer a capacidade para o uso de evidências (e maior capacidade de políticas e programas) entre equipes de políticas e programas, conselheiros científicos governamentais e aqueles que apoiam painéis de </a:t>
            </a:r>
            <a:r>
              <a:rPr lang="pt-BR" sz="1200" b="0" i="1">
                <a:solidFill>
                  <a:srgbClr val="254776"/>
                </a:solidFill>
              </a:rPr>
              <a:t>experts</a:t>
            </a:r>
            <a:r>
              <a:rPr lang="pt-BR" sz="1200" b="0">
                <a:solidFill>
                  <a:srgbClr val="254776"/>
                </a:solidFill>
              </a:rPr>
              <a:t> e processos de engajamento de cidadãos e partes interessadas</a:t>
            </a:r>
          </a:p>
          <a:p>
            <a:pPr marL="179388" marR="0" lvl="0" indent="-1793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79388" algn="l"/>
              </a:tabLst>
              <a:defRPr/>
            </a:pPr>
            <a:r>
              <a:rPr lang="pt-BR" sz="120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Mecanismos de coordenação na </a:t>
            </a:r>
            <a:r>
              <a:rPr lang="pt-BR" sz="1200" b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interface entre os lados da demanda e da oferta de evidências</a:t>
            </a:r>
            <a:r>
              <a:rPr lang="pt-BR" sz="120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para: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>
                <a:tab pos="179388" algn="l"/>
              </a:tabLst>
              <a:defRPr/>
            </a:pP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obter e priorizar as necessidades de evidências dos tomadores de decisão e seus conselheiros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>
                <a:tab pos="179388" algn="l"/>
              </a:tabLst>
              <a:defRPr/>
            </a:pP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apresentar evidências de várias fontes </a:t>
            </a:r>
            <a:r>
              <a:rPr lang="pt-BR" sz="1200">
                <a:solidFill>
                  <a:srgbClr val="254776"/>
                </a:solidFill>
                <a:latin typeface="Helvetica" pitchFamily="2" charset="0"/>
              </a:rPr>
              <a:t>como insumos </a:t>
            </a: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que se alinham com os requisitos dos </a:t>
            </a:r>
            <a:r>
              <a:rPr lang="pt-BR" sz="1200">
                <a:solidFill>
                  <a:srgbClr val="254776"/>
                </a:solidFill>
                <a:latin typeface="Helvetica" pitchFamily="2" charset="0"/>
              </a:rPr>
              <a:t>processos consultivos </a:t>
            </a: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 de tomada de decisão </a:t>
            </a:r>
          </a:p>
          <a:p>
            <a:pPr marL="171450" marR="0" lvl="0" indent="-17145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20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Unidades de suporte às evidências (internas ou em organizações parceiras) do </a:t>
            </a:r>
            <a:r>
              <a:rPr lang="pt-BR" sz="1200" b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lado da oferta de evidências</a:t>
            </a:r>
            <a:r>
              <a:rPr lang="pt-BR" sz="120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que: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entendam o contexto nacional, os padrões de evidências, e os formatos de comunicação que os tomadores de decisão preferem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sejam oportunas e orientadas para a demanda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pt-BR" sz="1200" b="0">
                <a:solidFill>
                  <a:srgbClr val="254776"/>
                </a:solidFill>
              </a:rPr>
              <a:t>concentrem-se em contextualizar o estoque de evidências existentes – evidências nacionais (em suas diversas formas) e evidências globais – para determinada decisão de forma equitativa (e também possam contribuir para o fluxo de evidências futuras)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CFEDE11-ABC4-2DE6-06CA-66F6F4DEE7E2}"/>
              </a:ext>
            </a:extLst>
          </p:cNvPr>
          <p:cNvSpPr txBox="1"/>
          <p:nvPr/>
        </p:nvSpPr>
        <p:spPr>
          <a:xfrm>
            <a:off x="2590517" y="4971290"/>
            <a:ext cx="9372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BR" sz="1200" b="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O </a:t>
            </a:r>
            <a:r>
              <a:rPr lang="pt-BR" sz="1200" b="1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sistema de pesquisa</a:t>
            </a:r>
            <a:r>
              <a:rPr lang="pt-BR" sz="1200" b="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tende a focar na criação de </a:t>
            </a:r>
            <a:r>
              <a:rPr lang="pt-BR" sz="1200" dirty="0">
                <a:solidFill>
                  <a:srgbClr val="254776"/>
                </a:solidFill>
                <a:latin typeface="Helvetica" pitchFamily="2" charset="0"/>
                <a:sym typeface="Arial"/>
              </a:rPr>
              <a:t>conhecimento generalizável </a:t>
            </a:r>
            <a:r>
              <a:rPr lang="pt-BR" sz="1200" b="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e </a:t>
            </a:r>
            <a:r>
              <a:rPr lang="pt-BR" sz="1200" dirty="0">
                <a:solidFill>
                  <a:srgbClr val="254776"/>
                </a:solidFill>
                <a:latin typeface="Helvetica" pitchFamily="2" charset="0"/>
                <a:sym typeface="Arial"/>
              </a:rPr>
              <a:t>a</a:t>
            </a:r>
            <a:r>
              <a:rPr lang="pt-BR" sz="1200" b="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medir o sucesso com os financiamentos para </a:t>
            </a:r>
            <a:r>
              <a:rPr lang="pt-BR" sz="1200" dirty="0">
                <a:solidFill>
                  <a:srgbClr val="254776"/>
                </a:solidFill>
                <a:latin typeface="Helvetica" pitchFamily="2" charset="0"/>
                <a:sym typeface="Arial"/>
              </a:rPr>
              <a:t>revisão por pares e publicações </a:t>
            </a:r>
            <a:r>
              <a:rPr lang="pt-BR" sz="1200" b="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(embora isso esteja começando a mudar como resultado da </a:t>
            </a:r>
            <a:r>
              <a:rPr lang="pt-BR" sz="1200" dirty="0">
                <a:solidFill>
                  <a:srgbClr val="254776"/>
                </a:solidFill>
                <a:latin typeface="Helvetica" pitchFamily="2" charset="0"/>
                <a:sym typeface="Arial"/>
              </a:rPr>
              <a:t>Declaração sobre Avaliação de Pesquisa</a:t>
            </a:r>
            <a:r>
              <a:rPr lang="pt-BR" sz="1100" b="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E122AE4-2AE0-6F26-2FBA-D298FE73752E}"/>
              </a:ext>
            </a:extLst>
          </p:cNvPr>
          <p:cNvSpPr txBox="1"/>
          <p:nvPr/>
        </p:nvSpPr>
        <p:spPr>
          <a:xfrm>
            <a:off x="2625724" y="5684622"/>
            <a:ext cx="93726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20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O </a:t>
            </a:r>
            <a:r>
              <a:rPr lang="en-GB" sz="1200" b="1" i="0" u="none" strike="noStrike" cap="none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sistema</a:t>
            </a:r>
            <a:r>
              <a:rPr lang="en-GB" sz="1200" b="1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de </a:t>
            </a:r>
            <a:r>
              <a:rPr lang="en-GB" sz="1200" b="1" i="0" u="none" strike="noStrike" cap="none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inovação</a:t>
            </a:r>
            <a:r>
              <a:rPr lang="en-GB" sz="120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GB" sz="1200" i="0" u="none" strike="noStrike" cap="none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tende</a:t>
            </a:r>
            <a:r>
              <a:rPr lang="en-GB" sz="120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a </a:t>
            </a:r>
            <a:r>
              <a:rPr lang="en-GB" sz="1200" i="0" u="none" strike="noStrike" cap="none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focar</a:t>
            </a:r>
            <a:r>
              <a:rPr lang="en-GB" sz="120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GB" sz="1200" i="0" u="none" strike="noStrike" cap="none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na</a:t>
            </a:r>
            <a:r>
              <a:rPr lang="en-GB" sz="120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GB" sz="1200" i="0" u="none" strike="noStrike" cap="none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comercialização</a:t>
            </a:r>
            <a:r>
              <a:rPr lang="en-GB" sz="120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de </a:t>
            </a:r>
            <a:r>
              <a:rPr lang="en-GB" sz="1200" i="0" u="none" strike="noStrike" cap="none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produtos</a:t>
            </a:r>
            <a:r>
              <a:rPr lang="en-GB" sz="120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e </a:t>
            </a:r>
            <a:r>
              <a:rPr lang="en-GB" sz="1200" i="0" u="none" strike="noStrike" cap="none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processos</a:t>
            </a:r>
            <a:r>
              <a:rPr lang="en-GB" sz="120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e </a:t>
            </a:r>
            <a:r>
              <a:rPr lang="en-GB" sz="1200" i="0" u="none" strike="noStrike" cap="none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medir</a:t>
            </a:r>
            <a:r>
              <a:rPr lang="en-GB" sz="120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o </a:t>
            </a:r>
            <a:r>
              <a:rPr lang="en-GB" sz="1200" i="0" u="none" strike="noStrike" cap="none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sucesso</a:t>
            </a:r>
            <a:r>
              <a:rPr lang="en-GB" sz="120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com </a:t>
            </a:r>
            <a:r>
              <a:rPr lang="en-GB" sz="1200" dirty="0" err="1">
                <a:solidFill>
                  <a:srgbClr val="254776"/>
                </a:solidFill>
                <a:latin typeface="Helvetica" pitchFamily="2" charset="0"/>
                <a:sym typeface="Arial"/>
              </a:rPr>
              <a:t>receitas</a:t>
            </a:r>
            <a:endParaRPr lang="en-GB" sz="1200" dirty="0">
              <a:solidFill>
                <a:srgbClr val="254776"/>
              </a:solidFill>
              <a:latin typeface="Helvetica" pitchFamily="2" charset="0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E2A4B4-86E3-F2F8-CB0B-B3FB68F823EE}"/>
              </a:ext>
            </a:extLst>
          </p:cNvPr>
          <p:cNvSpPr txBox="1"/>
          <p:nvPr/>
        </p:nvSpPr>
        <p:spPr>
          <a:xfrm>
            <a:off x="8254635" y="6325161"/>
            <a:ext cx="3937365" cy="5786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direitos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trabalho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sob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uma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</a:t>
            </a:r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C564C4C-979A-B954-F86A-D2476AB2143E}"/>
              </a:ext>
            </a:extLst>
          </p:cNvPr>
          <p:cNvSpPr txBox="1">
            <a:spLocks/>
          </p:cNvSpPr>
          <p:nvPr/>
        </p:nvSpPr>
        <p:spPr>
          <a:xfrm>
            <a:off x="227215" y="133725"/>
            <a:ext cx="876202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CA" b="1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1.0</a:t>
            </a:r>
            <a:r>
              <a:rPr lang="en-CA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Para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conduzir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uma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avaliação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rápida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de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sistemas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de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suporte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às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evidências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(RESSA - Rapid Evidence-Support System Assessment),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primeiro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é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preciso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ter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uma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sólida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compreensão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do que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é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um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sistema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nacional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de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suporte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às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evidências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como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esse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sistema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difere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dos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sistemas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de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pesquisa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inovação</a:t>
            </a:r>
            <a:endParaRPr lang="en-CA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DF0E23-2E5A-24F3-C2F2-26086401A74F}"/>
              </a:ext>
            </a:extLst>
          </p:cNvPr>
          <p:cNvSpPr txBox="1"/>
          <p:nvPr/>
        </p:nvSpPr>
        <p:spPr>
          <a:xfrm>
            <a:off x="8989243" y="1023000"/>
            <a:ext cx="31790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50" i="1" dirty="0">
                <a:solidFill>
                  <a:srgbClr val="254776"/>
                </a:solidFill>
              </a:rPr>
              <a:t>Nota: versão completa disponível no Update 2023</a:t>
            </a:r>
            <a:endParaRPr lang="en-US" sz="1050" i="1" dirty="0">
              <a:solidFill>
                <a:srgbClr val="254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728045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34165</TotalTime>
  <Words>412</Words>
  <Application>Microsoft Macintosh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Helvetica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485</cp:revision>
  <cp:lastPrinted>2017-06-06T20:04:49Z</cp:lastPrinted>
  <dcterms:created xsi:type="dcterms:W3CDTF">2017-04-21T15:41:45Z</dcterms:created>
  <dcterms:modified xsi:type="dcterms:W3CDTF">2023-03-13T13:27:59Z</dcterms:modified>
</cp:coreProperties>
</file>