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21" r:id="rId2"/>
    <p:sldId id="1014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11621C-3EA7-C342-A130-13C6D43C8C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323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11621C-3EA7-C342-A130-13C6D43C8C0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088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C405634-25D3-7737-0223-D7338D00CB6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</a:blip>
          <a:srcRect/>
          <a:stretch/>
        </p:blipFill>
        <p:spPr>
          <a:xfrm>
            <a:off x="2288915" y="1163690"/>
            <a:ext cx="9770327" cy="3949719"/>
          </a:xfrm>
          <a:prstGeom prst="rect">
            <a:avLst/>
          </a:prstGeom>
        </p:spPr>
      </p:pic>
      <p:grpSp>
        <p:nvGrpSpPr>
          <p:cNvPr id="27" name="Group 26">
            <a:extLst>
              <a:ext uri="{FF2B5EF4-FFF2-40B4-BE49-F238E27FC236}">
                <a16:creationId xmlns:a16="http://schemas.microsoft.com/office/drawing/2014/main" id="{9BA57097-12CC-A205-028A-A542631B0BA7}"/>
              </a:ext>
            </a:extLst>
          </p:cNvPr>
          <p:cNvGrpSpPr/>
          <p:nvPr/>
        </p:nvGrpSpPr>
        <p:grpSpPr>
          <a:xfrm>
            <a:off x="191671" y="1224321"/>
            <a:ext cx="2097244" cy="5090666"/>
            <a:chOff x="74383" y="1351469"/>
            <a:chExt cx="1945170" cy="4852577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5A2A023-0653-D50B-10CD-E4DBDA83339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70000"/>
            </a:blip>
            <a:srcRect/>
            <a:stretch/>
          </p:blipFill>
          <p:spPr>
            <a:xfrm>
              <a:off x="74383" y="1351469"/>
              <a:ext cx="1945170" cy="4852577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9A2C879-9868-EB6C-0342-302AC8339375}"/>
                </a:ext>
              </a:extLst>
            </p:cNvPr>
            <p:cNvSpPr txBox="1"/>
            <p:nvPr/>
          </p:nvSpPr>
          <p:spPr>
            <a:xfrm>
              <a:off x="290796" y="2026923"/>
              <a:ext cx="1516775" cy="6358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algn="ctr" defTabSz="914400" hangingPunct="0"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</a:p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400" dirty="0">
                  <a:solidFill>
                    <a:srgbClr val="254776"/>
                  </a:solidFill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uporte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às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evidências</a:t>
              </a:r>
              <a:endPara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071990F-AA35-AB6E-B382-FCBE0059C43E}"/>
                </a:ext>
              </a:extLst>
            </p:cNvPr>
            <p:cNvSpPr txBox="1"/>
            <p:nvPr/>
          </p:nvSpPr>
          <p:spPr>
            <a:xfrm>
              <a:off x="204793" y="3567524"/>
              <a:ext cx="1516775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pesquisa</a:t>
              </a:r>
              <a:endPara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Garamond" panose="02020404030301010803" pitchFamily="18" charset="0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8C0C5B7-C811-EBC0-C94C-039E70867961}"/>
                </a:ext>
              </a:extLst>
            </p:cNvPr>
            <p:cNvSpPr txBox="1"/>
            <p:nvPr/>
          </p:nvSpPr>
          <p:spPr>
            <a:xfrm>
              <a:off x="290796" y="5017893"/>
              <a:ext cx="1516775" cy="45042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Sistema de </a:t>
              </a:r>
              <a:r>
                <a:rPr kumimoji="0" lang="en-GB" sz="1400" b="0" i="0" u="none" strike="noStrike" cap="none" normalizeH="0" baseline="0" noProof="0" dirty="0" err="1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inovação</a:t>
              </a:r>
              <a:r>
                <a:rPr kumimoji="0" lang="en-GB" sz="1400" b="0" i="0" u="none" strike="noStrike" cap="none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 pitchFamily="34" charset="0"/>
                  <a:ea typeface="Garamond" panose="02020404030301010803" pitchFamily="18" charset="0"/>
                  <a:cs typeface="Arial" panose="020B0604020202020204" pitchFamily="34" charset="0"/>
                  <a:sym typeface="Arial"/>
                </a:rPr>
                <a:t> </a:t>
              </a:r>
            </a:p>
          </p:txBody>
        </p:sp>
      </p:grp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8F56232B-8851-CDC4-9071-0CCE71F79CAB}"/>
              </a:ext>
            </a:extLst>
          </p:cNvPr>
          <p:cNvSpPr/>
          <p:nvPr/>
        </p:nvSpPr>
        <p:spPr>
          <a:xfrm>
            <a:off x="2439465" y="4918989"/>
            <a:ext cx="9553545" cy="623153"/>
          </a:xfrm>
          <a:prstGeom prst="roundRect">
            <a:avLst/>
          </a:prstGeom>
          <a:solidFill>
            <a:srgbClr val="99CC67">
              <a:alpha val="55172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4F2B4F1-2EAF-11D6-5D55-62A130E80270}"/>
              </a:ext>
            </a:extLst>
          </p:cNvPr>
          <p:cNvSpPr/>
          <p:nvPr/>
        </p:nvSpPr>
        <p:spPr>
          <a:xfrm>
            <a:off x="2409670" y="5584689"/>
            <a:ext cx="9591152" cy="470649"/>
          </a:xfrm>
          <a:prstGeom prst="roundRect">
            <a:avLst/>
          </a:prstGeom>
          <a:solidFill>
            <a:srgbClr val="53873D">
              <a:alpha val="46141"/>
            </a:srgb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7F6B47-41D8-CBF4-D796-0879D41E1C4E}"/>
              </a:ext>
            </a:extLst>
          </p:cNvPr>
          <p:cNvSpPr txBox="1"/>
          <p:nvPr/>
        </p:nvSpPr>
        <p:spPr>
          <a:xfrm>
            <a:off x="2615522" y="1397430"/>
            <a:ext cx="9372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>
                <a:solidFill>
                  <a:srgbClr val="254776"/>
                </a:solidFill>
              </a:rPr>
              <a:t>Um</a:t>
            </a:r>
            <a:r>
              <a:rPr lang="pt-BR" sz="1200" b="1">
                <a:solidFill>
                  <a:srgbClr val="254776"/>
                </a:solidFill>
              </a:rPr>
              <a:t> sistema de suporte às evidências</a:t>
            </a:r>
            <a:r>
              <a:rPr lang="pt-BR" sz="1200">
                <a:solidFill>
                  <a:srgbClr val="254776"/>
                </a:solidFill>
              </a:rPr>
              <a:t> inclui muitos tipos de infraestrutura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Estruturas e processos do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 da demanda por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para: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incorporar o uso de evidências em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processos consultivos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de tomada de decisão regulares (p. ex.,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reuniões informativas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proposições no âmbito ministerial, propostas orçamentárias, planos de gastos)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construir e manter uma cultura de evidências (p. ex., requisitos de transparência para os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insumos de evidências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)</a:t>
            </a:r>
          </a:p>
          <a:p>
            <a:pPr marL="447675" lvl="1" indent="-268288" algn="l">
              <a:buFont typeface="Courier New" panose="02070309020205020404" pitchFamily="49" charset="0"/>
              <a:buChar char="o"/>
            </a:pPr>
            <a:r>
              <a:rPr lang="pt-BR" sz="1200" b="0">
                <a:solidFill>
                  <a:srgbClr val="254776"/>
                </a:solidFill>
              </a:rPr>
              <a:t>fortalecer a capacidade para o uso de evidências (e maior capacidade de políticas e programas) entre equipes de políticas e programas, conselheiros científicos governamentais e aqueles que apoiam painéis de </a:t>
            </a:r>
            <a:r>
              <a:rPr lang="pt-BR" sz="1200" b="0" i="1">
                <a:solidFill>
                  <a:srgbClr val="254776"/>
                </a:solidFill>
              </a:rPr>
              <a:t>experts</a:t>
            </a:r>
            <a:r>
              <a:rPr lang="pt-BR" sz="1200" b="0">
                <a:solidFill>
                  <a:srgbClr val="254776"/>
                </a:solidFill>
              </a:rPr>
              <a:t> e processos de engajamento de cidadãos e partes interessadas</a:t>
            </a:r>
          </a:p>
          <a:p>
            <a:pPr marL="179388" marR="0" lvl="0" indent="-1793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79388" algn="l"/>
              </a:tabLst>
              <a:defRPr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Mecanismos de coordenação na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interface entre os lados da demanda e da oferta de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para: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obter e priorizar as necessidades de evidências dos tomadores de decisão e seus conselheiros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179388" algn="l"/>
              </a:tabLst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apresentar evidências de várias fontes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como insumos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que se alinham com os requisitos dos 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</a:rPr>
              <a:t>processos consultivos </a:t>
            </a: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 de tomada de decisão </a:t>
            </a:r>
          </a:p>
          <a:p>
            <a:pPr marL="171450" marR="0" lvl="0" indent="-17145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Unidades de suporte às evidências (internas ou em organizações parceiras) do </a:t>
            </a:r>
            <a:r>
              <a:rPr lang="pt-BR" sz="1200" b="1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lado da oferta de evidências</a:t>
            </a:r>
            <a:r>
              <a:rPr lang="pt-BR" sz="120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 que: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entendam o contexto nacional, os padrões de evidências, e os formatos de comunicação que os tomadores de decisão preferem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  <a:latin typeface="Helvetica" pitchFamily="2" charset="0"/>
                <a:ea typeface="Garamond" panose="02020404030301010803" pitchFamily="18" charset="0"/>
                <a:cs typeface="Garamond" panose="02020404030301010803" pitchFamily="18" charset="0"/>
              </a:rPr>
              <a:t>sejam oportunas e orientadas para a demanda</a:t>
            </a:r>
          </a:p>
          <a:p>
            <a:pPr marL="447675" marR="0" lvl="1" indent="-268288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pt-BR" sz="1200" b="0">
                <a:solidFill>
                  <a:srgbClr val="254776"/>
                </a:solidFill>
              </a:rPr>
              <a:t>concentrem-se em contextualizar o estoque de evidências existentes – evidências nacionais (em suas diversas formas) e evidências globais – para determinada decisão de forma equitativa (e também possam contribuir para o fluxo de evidências futuras)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CFEDE11-ABC4-2DE6-06CA-66F6F4DEE7E2}"/>
              </a:ext>
            </a:extLst>
          </p:cNvPr>
          <p:cNvSpPr txBox="1"/>
          <p:nvPr/>
        </p:nvSpPr>
        <p:spPr>
          <a:xfrm>
            <a:off x="2590517" y="4971290"/>
            <a:ext cx="9372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O </a:t>
            </a:r>
            <a:r>
              <a:rPr lang="pt-BR" sz="1200" b="1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sistema de pesquisa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tende a focar na criação de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conhecimento generalizável 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e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a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medir o sucesso com os financiamentos para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revisão por pares e publicações </a:t>
            </a:r>
            <a:r>
              <a:rPr lang="pt-BR" sz="12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(embora isso esteja começando a mudar como resultado da </a:t>
            </a:r>
            <a:r>
              <a:rPr lang="pt-BR" sz="1200" dirty="0">
                <a:solidFill>
                  <a:srgbClr val="254776"/>
                </a:solidFill>
                <a:latin typeface="Helvetica" pitchFamily="2" charset="0"/>
                <a:sym typeface="Arial"/>
              </a:rPr>
              <a:t>Declaração sobre Avaliação de Pesquisa</a:t>
            </a:r>
            <a:r>
              <a:rPr lang="pt-BR" sz="1100" b="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22AE4-2AE0-6F26-2FBA-D298FE73752E}"/>
              </a:ext>
            </a:extLst>
          </p:cNvPr>
          <p:cNvSpPr txBox="1"/>
          <p:nvPr/>
        </p:nvSpPr>
        <p:spPr>
          <a:xfrm>
            <a:off x="2625724" y="5684622"/>
            <a:ext cx="93726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O </a:t>
            </a:r>
            <a:r>
              <a:rPr lang="en-GB" sz="1200" b="1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sistema</a:t>
            </a:r>
            <a:r>
              <a:rPr lang="en-GB" sz="1200" b="1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GB" sz="1200" b="1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inovação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tende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a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focar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na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comercialização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de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produtos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processos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e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medir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o </a:t>
            </a:r>
            <a:r>
              <a:rPr lang="en-GB" sz="1200" i="0" u="none" strike="noStrike" cap="none" baseline="0" dirty="0" err="1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sucesso</a:t>
            </a:r>
            <a:r>
              <a:rPr lang="en-GB" sz="1200" i="0" u="none" strike="noStrike" cap="none" baseline="0" dirty="0">
                <a:solidFill>
                  <a:srgbClr val="254776"/>
                </a:solidFill>
                <a:effectLst/>
                <a:uFillTx/>
                <a:latin typeface="Helvetica" pitchFamily="2" charset="0"/>
                <a:ea typeface="+mn-ea"/>
                <a:cs typeface="+mn-cs"/>
                <a:sym typeface="Arial"/>
              </a:rPr>
              <a:t> com </a:t>
            </a:r>
            <a:r>
              <a:rPr lang="en-GB" sz="1200" dirty="0" err="1">
                <a:solidFill>
                  <a:srgbClr val="254776"/>
                </a:solidFill>
                <a:latin typeface="Helvetica" pitchFamily="2" charset="0"/>
                <a:sym typeface="Arial"/>
              </a:rPr>
              <a:t>receitas</a:t>
            </a:r>
            <a:endParaRPr lang="en-GB" sz="1200" dirty="0">
              <a:solidFill>
                <a:srgbClr val="254776"/>
              </a:solidFill>
              <a:latin typeface="Helvetica" pitchFamily="2" charset="0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E2A4B4-86E3-F2F8-CB0B-B3FB68F823EE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C564C4C-979A-B954-F86A-D2476AB2143E}"/>
              </a:ext>
            </a:extLst>
          </p:cNvPr>
          <p:cNvSpPr txBox="1">
            <a:spLocks/>
          </p:cNvSpPr>
          <p:nvPr/>
        </p:nvSpPr>
        <p:spPr>
          <a:xfrm>
            <a:off x="227215" y="133725"/>
            <a:ext cx="876202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1.0</a:t>
            </a:r>
            <a:r>
              <a:rPr lang="en-CA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Para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conduzir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avaliação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rápida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suporte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(RESSA - Rapid Evidence-Support System Assessment),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primeiro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preciso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ter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uma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sólida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compreensão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do que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é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um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nacional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suporte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às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como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esse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difere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dos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sistemas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de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pesquisa</a:t>
            </a:r>
            <a:r>
              <a:rPr lang="en-CA" sz="1400" kern="0" dirty="0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e </a:t>
            </a:r>
            <a:r>
              <a:rPr lang="en-CA" sz="1400" kern="0" dirty="0" err="1">
                <a:solidFill>
                  <a:srgbClr val="0F447C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inovação</a:t>
            </a:r>
            <a:endParaRPr lang="en-CA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DF0E23-2E5A-24F3-C2F2-26086401A74F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28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F077D7E0-1A04-662B-24A2-7C38A39734F0}"/>
              </a:ext>
            </a:extLst>
          </p:cNvPr>
          <p:cNvSpPr/>
          <p:nvPr/>
        </p:nvSpPr>
        <p:spPr>
          <a:xfrm>
            <a:off x="2608155" y="1403455"/>
            <a:ext cx="6975690" cy="56353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1E6F8618-0B6D-5510-9D5D-12D2C99C2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667914"/>
              </p:ext>
            </p:extLst>
          </p:nvPr>
        </p:nvGraphicFramePr>
        <p:xfrm>
          <a:off x="2764706" y="1412999"/>
          <a:ext cx="6785092" cy="502920"/>
        </p:xfrm>
        <a:graphic>
          <a:graphicData uri="http://schemas.openxmlformats.org/drawingml/2006/table">
            <a:tbl>
              <a:tblPr firstRow="1" firstCol="1" bandRow="1"/>
              <a:tblGrid>
                <a:gridCol w="678509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Formuladores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políticas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governamentais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agências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centrais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1100" b="1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departamentos</a:t>
                      </a:r>
                      <a:r>
                        <a:rPr lang="en-GB" sz="1100" b="1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do </a:t>
                      </a:r>
                      <a:r>
                        <a:rPr lang="en-GB" sz="1100" b="1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governo</a:t>
                      </a:r>
                      <a:r>
                        <a:rPr lang="en-GB" sz="1100" b="1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órgãos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legislativos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(e </a:t>
                      </a:r>
                      <a:r>
                        <a:rPr lang="en-GB" sz="11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líderes</a:t>
                      </a: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organizações</a:t>
                      </a:r>
                      <a:r>
                        <a:rPr lang="en-GB" sz="11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 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por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separadas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ou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compartilhadas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73" name="Rounded Rectangular Callout 72">
            <a:extLst>
              <a:ext uri="{FF2B5EF4-FFF2-40B4-BE49-F238E27FC236}">
                <a16:creationId xmlns:a16="http://schemas.microsoft.com/office/drawing/2014/main" id="{344350BA-CF7D-751E-FBD2-EAA3E20B975B}"/>
              </a:ext>
            </a:extLst>
          </p:cNvPr>
          <p:cNvSpPr/>
          <p:nvPr/>
        </p:nvSpPr>
        <p:spPr>
          <a:xfrm>
            <a:off x="211172" y="1330235"/>
            <a:ext cx="2581467" cy="1080000"/>
          </a:xfrm>
          <a:prstGeom prst="wedgeRoundRectCallout">
            <a:avLst>
              <a:gd name="adj1" fmla="val 49708"/>
              <a:gd name="adj2" fmla="val -1850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rgbClr val="254776"/>
                </a:solidFill>
              </a:rPr>
              <a:t>Temos alguns bolsões de excelência na tomada de decisão e uso de evidências, mas principalmente estamos focados em evidências sobre o problema; somos mais fracos em opções e implementação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44A39B-4971-A877-B665-63A5CD46C187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EBEAF75D-93B7-0DC9-177C-04A0BF9CBFCE}"/>
              </a:ext>
            </a:extLst>
          </p:cNvPr>
          <p:cNvSpPr/>
          <p:nvPr/>
        </p:nvSpPr>
        <p:spPr>
          <a:xfrm>
            <a:off x="1899758" y="4582273"/>
            <a:ext cx="8392484" cy="2122106"/>
          </a:xfrm>
          <a:prstGeom prst="roundRect">
            <a:avLst/>
          </a:prstGeom>
          <a:noFill/>
          <a:ln w="28575">
            <a:solidFill>
              <a:srgbClr val="99CC6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A5F3425-455C-2AE9-18DF-30DB845E0A2A}"/>
              </a:ext>
            </a:extLst>
          </p:cNvPr>
          <p:cNvSpPr/>
          <p:nvPr/>
        </p:nvSpPr>
        <p:spPr>
          <a:xfrm>
            <a:off x="2903980" y="2247282"/>
            <a:ext cx="6384040" cy="1076260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8B8C16A7-8586-DD46-5F5C-77E6B2E27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54231"/>
              </p:ext>
            </p:extLst>
          </p:nvPr>
        </p:nvGraphicFramePr>
        <p:xfrm>
          <a:off x="3184358" y="2349254"/>
          <a:ext cx="5823284" cy="987896"/>
        </p:xfrm>
        <a:graphic>
          <a:graphicData uri="http://schemas.openxmlformats.org/drawingml/2006/table">
            <a:tbl>
              <a:tblPr firstRow="1" firstCol="1" bandRow="1"/>
              <a:tblGrid>
                <a:gridCol w="2911642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911642">
                  <a:extLst>
                    <a:ext uri="{9D8B030D-6E8A-4147-A177-3AD203B41FA5}">
                      <a16:colId xmlns:a16="http://schemas.microsoft.com/office/drawing/2014/main" val="3960308684"/>
                    </a:ext>
                  </a:extLst>
                </a:gridCol>
              </a:tblGrid>
              <a:tr h="25532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demanda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por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monitoramento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do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horizonte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e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priorização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questões</a:t>
                      </a:r>
                      <a:r>
                        <a:rPr lang="en-GB" sz="105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  <a:tr h="3751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Solicitações</a:t>
                      </a:r>
                      <a:r>
                        <a:rPr lang="en-GB" sz="1000" b="0" i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guichê</a:t>
                      </a:r>
                      <a:r>
                        <a:rPr lang="en-GB" sz="1000" b="0" i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único</a:t>
                      </a:r>
                      <a:endParaRPr lang="en-GB" sz="1000" b="0" i="0" kern="120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perguntas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complexas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Respostas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integradas</a:t>
                      </a:r>
                      <a:endParaRPr lang="en-GB" sz="1000" b="0" i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(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vários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00" b="0" i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insumos</a:t>
                      </a:r>
                      <a:r>
                        <a:rPr lang="en-GB" sz="1000" b="0" i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725190"/>
                  </a:ext>
                </a:extLst>
              </a:tr>
              <a:tr h="285067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oferta</a:t>
                      </a:r>
                      <a:r>
                        <a:rPr lang="en-GB" sz="11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1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</a:tbl>
          </a:graphicData>
        </a:graphic>
      </p:graphicFrame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E8C752E9-D4EE-613B-5477-E3E36541EC41}"/>
              </a:ext>
            </a:extLst>
          </p:cNvPr>
          <p:cNvSpPr/>
          <p:nvPr/>
        </p:nvSpPr>
        <p:spPr>
          <a:xfrm>
            <a:off x="2045177" y="4723990"/>
            <a:ext cx="538231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77FBD945-B9D6-7242-A286-2ED70F3D2F3A}"/>
              </a:ext>
            </a:extLst>
          </p:cNvPr>
          <p:cNvSpPr/>
          <p:nvPr/>
        </p:nvSpPr>
        <p:spPr>
          <a:xfrm>
            <a:off x="7558719" y="4723990"/>
            <a:ext cx="2583497" cy="184107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AD320019-7CEC-3ED0-D066-C4ACF2249F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79616"/>
              </p:ext>
            </p:extLst>
          </p:nvPr>
        </p:nvGraphicFramePr>
        <p:xfrm>
          <a:off x="2213810" y="4807597"/>
          <a:ext cx="5213683" cy="1945928"/>
        </p:xfrm>
        <a:graphic>
          <a:graphicData uri="http://schemas.openxmlformats.org/drawingml/2006/table">
            <a:tbl>
              <a:tblPr firstRow="1" firstCol="1" bandRow="1"/>
              <a:tblGrid>
                <a:gridCol w="2572935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  <a:gridCol w="2640748">
                  <a:extLst>
                    <a:ext uri="{9D8B030D-6E8A-4147-A177-3AD203B41FA5}">
                      <a16:colId xmlns:a16="http://schemas.microsoft.com/office/drawing/2014/main" val="2443240437"/>
                    </a:ext>
                  </a:extLst>
                </a:gridCol>
              </a:tblGrid>
              <a:tr h="1889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focadas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uma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específica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forma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05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214049"/>
                  </a:ext>
                </a:extLst>
              </a:tr>
              <a:tr h="920036"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Análise de dados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Modelagem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Avaliações 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Pesquisa do comportamento/de implementação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Informações qualitativas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Síntese de evidências (contextualizada)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Avaliação de tecnologias/análise de custo-efetividade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Diretrizes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9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4847820"/>
                  </a:ext>
                </a:extLst>
              </a:tr>
              <a:tr h="70585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Unidades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focadas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em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setores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ou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outros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domínios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relevantes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fornecendo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várias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formas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05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05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Ação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climática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educação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</a:t>
                      </a:r>
                      <a:r>
                        <a:rPr lang="en-GB" sz="9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saúde</a:t>
                      </a:r>
                      <a:r>
                        <a:rPr lang="en-GB" sz="9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, etc.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CA" sz="1100" b="0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684735"/>
                  </a:ext>
                </a:extLst>
              </a:tr>
            </a:tbl>
          </a:graphicData>
        </a:graphic>
      </p:graphicFrame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A79EE02D-4212-5903-224E-C6013FA50E7F}"/>
              </a:ext>
            </a:extLst>
          </p:cNvPr>
          <p:cNvSpPr/>
          <p:nvPr/>
        </p:nvSpPr>
        <p:spPr>
          <a:xfrm>
            <a:off x="3184358" y="3594654"/>
            <a:ext cx="5823284" cy="684328"/>
          </a:xfrm>
          <a:prstGeom prst="roundRect">
            <a:avLst/>
          </a:prstGeom>
          <a:solidFill>
            <a:srgbClr val="99CC67">
              <a:alpha val="30194"/>
            </a:srgbClr>
          </a:solidFill>
          <a:ln w="222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33597DA4-4393-C0A8-C81C-752D4297D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695223"/>
              </p:ext>
            </p:extLst>
          </p:nvPr>
        </p:nvGraphicFramePr>
        <p:xfrm>
          <a:off x="3271162" y="3652406"/>
          <a:ext cx="5649676" cy="502920"/>
        </p:xfrm>
        <a:graphic>
          <a:graphicData uri="http://schemas.openxmlformats.org/drawingml/2006/table">
            <a:tbl>
              <a:tblPr firstRow="1" firstCol="1" bandRow="1"/>
              <a:tblGrid>
                <a:gridCol w="5649676">
                  <a:extLst>
                    <a:ext uri="{9D8B030D-6E8A-4147-A177-3AD203B41FA5}">
                      <a16:colId xmlns:a16="http://schemas.microsoft.com/office/drawing/2014/main" val="229045705"/>
                    </a:ext>
                  </a:extLst>
                </a:gridCol>
              </a:tblGrid>
              <a:tr h="3716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Rede de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suporte</a:t>
                      </a: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às</a:t>
                      </a:r>
                      <a:r>
                        <a:rPr kumimoji="0" lang="en-GB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2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kumimoji="0" lang="en-GB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254776"/>
                        </a:solidFill>
                        <a:effectLst/>
                        <a:uLnTx/>
                        <a:uFillTx/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Fornece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coordenação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da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oferta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quando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há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vontade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colaborar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estabelece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contato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com a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arquitetura</a:t>
                      </a:r>
                      <a:r>
                        <a:rPr kumimoji="0" lang="en-GB" sz="105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</a:t>
                      </a:r>
                      <a:r>
                        <a:rPr kumimoji="0" lang="en-GB" sz="105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254776"/>
                          </a:solidFill>
                          <a:effectLst/>
                          <a:uLnTx/>
                          <a:uFillTx/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kumimoji="0" lang="en-GB" sz="105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254776"/>
                        </a:solidFill>
                        <a:effectLst/>
                        <a:uLnTx/>
                        <a:uFillTx/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</a:txBody>
                  <a:tcPr marL="20229" marR="20229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D48541AE-3E06-8CB5-8C1F-6AE0E1D86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486707"/>
              </p:ext>
            </p:extLst>
          </p:nvPr>
        </p:nvGraphicFramePr>
        <p:xfrm>
          <a:off x="7697341" y="4807597"/>
          <a:ext cx="2331846" cy="1600200"/>
        </p:xfrm>
        <a:graphic>
          <a:graphicData uri="http://schemas.openxmlformats.org/drawingml/2006/table">
            <a:tbl>
              <a:tblPr firstRow="1" firstCol="1" bandRow="1"/>
              <a:tblGrid>
                <a:gridCol w="2331846">
                  <a:extLst>
                    <a:ext uri="{9D8B030D-6E8A-4147-A177-3AD203B41FA5}">
                      <a16:colId xmlns:a16="http://schemas.microsoft.com/office/drawing/2014/main" val="20633499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" b="1" dirty="0">
                        <a:solidFill>
                          <a:schemeClr val="tx1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Arquitetura</a:t>
                      </a:r>
                      <a:r>
                        <a:rPr lang="en-GB" sz="1300" b="1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global de </a:t>
                      </a:r>
                      <a:r>
                        <a:rPr lang="en-GB" sz="1300" b="1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endParaRPr lang="en-GB" sz="1300" b="1" dirty="0">
                        <a:solidFill>
                          <a:srgbClr val="254776"/>
                        </a:solidFill>
                        <a:latin typeface="Helvetica" pitchFamily="2" charset="0"/>
                        <a:ea typeface="Garamond" panose="02020404030301010803" pitchFamily="18" charset="0"/>
                        <a:cs typeface="Garamond" panose="02020404030301010803" pitchFamily="18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Sínteses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vivas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(bens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públicos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globais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Produtos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</a:t>
                      </a: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evidências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kern="120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vivos</a:t>
                      </a:r>
                      <a:r>
                        <a:rPr lang="en-GB" sz="1100" b="0" kern="120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também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podem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existir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para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análise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de dados,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modelagem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e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diretrizes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(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veja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a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seção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 </a:t>
                      </a:r>
                      <a:r>
                        <a:rPr lang="en-GB" sz="1100" b="0" dirty="0" err="1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correspondente</a:t>
                      </a:r>
                      <a:r>
                        <a:rPr lang="en-GB" sz="1100" b="0" dirty="0">
                          <a:solidFill>
                            <a:srgbClr val="254776"/>
                          </a:solidFill>
                          <a:latin typeface="Helvetica" pitchFamily="2" charset="0"/>
                          <a:ea typeface="Garamond" panose="02020404030301010803" pitchFamily="18" charset="0"/>
                          <a:cs typeface="Garamond" panose="02020404030301010803" pitchFamily="18" charset="0"/>
                        </a:rPr>
                        <a:t>)</a:t>
                      </a:r>
                    </a:p>
                  </a:txBody>
                  <a:tcPr marL="20229" marR="20229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507952"/>
                  </a:ext>
                </a:extLst>
              </a:tr>
            </a:tbl>
          </a:graphicData>
        </a:graphic>
      </p:graphicFrame>
      <p:grpSp>
        <p:nvGrpSpPr>
          <p:cNvPr id="58" name="Group 57">
            <a:extLst>
              <a:ext uri="{FF2B5EF4-FFF2-40B4-BE49-F238E27FC236}">
                <a16:creationId xmlns:a16="http://schemas.microsoft.com/office/drawing/2014/main" id="{E5B732AA-B6A9-3346-AB40-0843613AA1BA}"/>
              </a:ext>
            </a:extLst>
          </p:cNvPr>
          <p:cNvGrpSpPr/>
          <p:nvPr/>
        </p:nvGrpSpPr>
        <p:grpSpPr>
          <a:xfrm flipH="1">
            <a:off x="6001539" y="4279721"/>
            <a:ext cx="188921" cy="288000"/>
            <a:chOff x="5706073" y="0"/>
            <a:chExt cx="188921" cy="288000"/>
          </a:xfrm>
        </p:grpSpPr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57F14E-A39F-6693-3313-EB1688E4A22B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F6900DD5-C234-F559-22E4-9B8300F4D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8" name="Rounded Rectangular Callout 67">
            <a:extLst>
              <a:ext uri="{FF2B5EF4-FFF2-40B4-BE49-F238E27FC236}">
                <a16:creationId xmlns:a16="http://schemas.microsoft.com/office/drawing/2014/main" id="{FB4E7214-B909-A7D1-558E-A5260CA7F7BB}"/>
              </a:ext>
            </a:extLst>
          </p:cNvPr>
          <p:cNvSpPr/>
          <p:nvPr/>
        </p:nvSpPr>
        <p:spPr>
          <a:xfrm>
            <a:off x="211172" y="4919169"/>
            <a:ext cx="1575557" cy="1343584"/>
          </a:xfrm>
          <a:prstGeom prst="wedgeRoundRectCallout">
            <a:avLst>
              <a:gd name="adj1" fmla="val 74715"/>
              <a:gd name="adj2" fmla="val -21851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Precisamos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complementar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essas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formas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experiências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vividas</a:t>
            </a:r>
            <a:r>
              <a:rPr lang="en-GB" sz="1000" dirty="0">
                <a:solidFill>
                  <a:srgbClr val="254776"/>
                </a:solidFill>
              </a:rPr>
              <a:t> e com </a:t>
            </a:r>
            <a:r>
              <a:rPr lang="en-GB" sz="1000" dirty="0" err="1">
                <a:solidFill>
                  <a:srgbClr val="254776"/>
                </a:solidFill>
              </a:rPr>
              <a:t>saberes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indígenas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69" name="Rounded Rectangular Callout 68">
            <a:extLst>
              <a:ext uri="{FF2B5EF4-FFF2-40B4-BE49-F238E27FC236}">
                <a16:creationId xmlns:a16="http://schemas.microsoft.com/office/drawing/2014/main" id="{EDA0D33F-BBA3-7BC4-B82A-E0382C092D2C}"/>
              </a:ext>
            </a:extLst>
          </p:cNvPr>
          <p:cNvSpPr/>
          <p:nvPr/>
        </p:nvSpPr>
        <p:spPr>
          <a:xfrm>
            <a:off x="211172" y="3722857"/>
            <a:ext cx="2581467" cy="1080000"/>
          </a:xfrm>
          <a:prstGeom prst="wedgeRoundRectCallout">
            <a:avLst>
              <a:gd name="adj1" fmla="val 64352"/>
              <a:gd name="adj2" fmla="val 36569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Somos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muito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análise</a:t>
            </a:r>
            <a:r>
              <a:rPr lang="en-GB" sz="1000" dirty="0">
                <a:solidFill>
                  <a:srgbClr val="254776"/>
                </a:solidFill>
              </a:rPr>
              <a:t> de dados, </a:t>
            </a:r>
            <a:r>
              <a:rPr lang="en-GB" sz="1000" dirty="0" err="1">
                <a:solidFill>
                  <a:srgbClr val="254776"/>
                </a:solidFill>
              </a:rPr>
              <a:t>relativamente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avaliação</a:t>
            </a:r>
            <a:r>
              <a:rPr lang="en-GB" sz="1000" dirty="0">
                <a:solidFill>
                  <a:srgbClr val="254776"/>
                </a:solidFill>
              </a:rPr>
              <a:t> (</a:t>
            </a:r>
            <a:r>
              <a:rPr lang="en-GB" sz="1000" dirty="0" err="1">
                <a:solidFill>
                  <a:srgbClr val="254776"/>
                </a:solidFill>
              </a:rPr>
              <a:t>embora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ainda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não</a:t>
            </a:r>
            <a:r>
              <a:rPr lang="en-GB" sz="1000" dirty="0">
                <a:solidFill>
                  <a:srgbClr val="254776"/>
                </a:solidFill>
              </a:rPr>
              <a:t> a </a:t>
            </a:r>
            <a:r>
              <a:rPr lang="en-GB" sz="1000" dirty="0" err="1">
                <a:solidFill>
                  <a:srgbClr val="254776"/>
                </a:solidFill>
              </a:rPr>
              <a:t>usemos</a:t>
            </a:r>
            <a:r>
              <a:rPr lang="en-GB" sz="1000" dirty="0">
                <a:solidFill>
                  <a:srgbClr val="254776"/>
                </a:solidFill>
              </a:rPr>
              <a:t> para </a:t>
            </a:r>
            <a:r>
              <a:rPr lang="en-GB" sz="1000" dirty="0" err="1">
                <a:solidFill>
                  <a:srgbClr val="254776"/>
                </a:solidFill>
              </a:rPr>
              <a:t>promover</a:t>
            </a:r>
            <a:r>
              <a:rPr lang="en-GB" sz="1000" dirty="0">
                <a:solidFill>
                  <a:srgbClr val="254776"/>
                </a:solidFill>
              </a:rPr>
              <a:t> o </a:t>
            </a:r>
            <a:r>
              <a:rPr lang="en-GB" sz="1000" dirty="0" err="1">
                <a:solidFill>
                  <a:srgbClr val="254776"/>
                </a:solidFill>
              </a:rPr>
              <a:t>aprendizado</a:t>
            </a:r>
            <a:r>
              <a:rPr lang="en-GB" sz="1000" dirty="0">
                <a:solidFill>
                  <a:srgbClr val="254776"/>
                </a:solidFill>
              </a:rPr>
              <a:t> e </a:t>
            </a:r>
            <a:r>
              <a:rPr lang="en-GB" sz="1000" dirty="0" err="1">
                <a:solidFill>
                  <a:srgbClr val="254776"/>
                </a:solidFill>
              </a:rPr>
              <a:t>melhoria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contínua</a:t>
            </a:r>
            <a:r>
              <a:rPr lang="en-GB" sz="1000" dirty="0">
                <a:solidFill>
                  <a:srgbClr val="254776"/>
                </a:solidFill>
              </a:rPr>
              <a:t>), mas </a:t>
            </a:r>
            <a:r>
              <a:rPr lang="en-GB" sz="1000" dirty="0" err="1">
                <a:solidFill>
                  <a:srgbClr val="254776"/>
                </a:solidFill>
              </a:rPr>
              <a:t>não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somos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tão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bem-sucedidos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outras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formas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72" name="Rounded Rectangular Callout 71">
            <a:extLst>
              <a:ext uri="{FF2B5EF4-FFF2-40B4-BE49-F238E27FC236}">
                <a16:creationId xmlns:a16="http://schemas.microsoft.com/office/drawing/2014/main" id="{83924ABC-F0F5-79AF-8C17-EBB5C338B57C}"/>
              </a:ext>
            </a:extLst>
          </p:cNvPr>
          <p:cNvSpPr/>
          <p:nvPr/>
        </p:nvSpPr>
        <p:spPr>
          <a:xfrm>
            <a:off x="211172" y="2526546"/>
            <a:ext cx="2581467" cy="1080000"/>
          </a:xfrm>
          <a:prstGeom prst="wedgeRoundRectCallout">
            <a:avLst>
              <a:gd name="adj1" fmla="val 59427"/>
              <a:gd name="adj2" fmla="val -1056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Mostramos</a:t>
            </a:r>
            <a:r>
              <a:rPr lang="en-GB" sz="1000" dirty="0">
                <a:solidFill>
                  <a:srgbClr val="254776"/>
                </a:solidFill>
              </a:rPr>
              <a:t> que </a:t>
            </a:r>
            <a:r>
              <a:rPr lang="en-GB" sz="1000" dirty="0" err="1">
                <a:solidFill>
                  <a:srgbClr val="254776"/>
                </a:solidFill>
              </a:rPr>
              <a:t>poderíamos</a:t>
            </a:r>
            <a:r>
              <a:rPr lang="en-GB" sz="1000" dirty="0">
                <a:solidFill>
                  <a:srgbClr val="254776"/>
                </a:solidFill>
              </a:rPr>
              <a:t> ser </a:t>
            </a:r>
            <a:r>
              <a:rPr lang="en-GB" sz="1000" dirty="0" err="1">
                <a:solidFill>
                  <a:srgbClr val="254776"/>
                </a:solidFill>
              </a:rPr>
              <a:t>transparentes</a:t>
            </a:r>
            <a:r>
              <a:rPr lang="en-GB" sz="1000" dirty="0">
                <a:solidFill>
                  <a:srgbClr val="254776"/>
                </a:solidFill>
              </a:rPr>
              <a:t> com </a:t>
            </a:r>
            <a:r>
              <a:rPr lang="en-GB" sz="1000" dirty="0" err="1">
                <a:solidFill>
                  <a:srgbClr val="254776"/>
                </a:solidFill>
              </a:rPr>
              <a:t>viagens</a:t>
            </a:r>
            <a:r>
              <a:rPr lang="en-GB" sz="1000" dirty="0">
                <a:solidFill>
                  <a:srgbClr val="254776"/>
                </a:solidFill>
              </a:rPr>
              <a:t> e </a:t>
            </a:r>
            <a:r>
              <a:rPr lang="en-GB" sz="1000" dirty="0" err="1">
                <a:solidFill>
                  <a:srgbClr val="254776"/>
                </a:solidFill>
              </a:rPr>
              <a:t>reembolsos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despesas</a:t>
            </a:r>
            <a:r>
              <a:rPr lang="en-GB" sz="1000" dirty="0">
                <a:solidFill>
                  <a:srgbClr val="254776"/>
                </a:solidFill>
              </a:rPr>
              <a:t>; um </a:t>
            </a:r>
            <a:r>
              <a:rPr lang="en-GB" sz="1000" dirty="0" err="1">
                <a:solidFill>
                  <a:srgbClr val="254776"/>
                </a:solidFill>
              </a:rPr>
              <a:t>compromisso</a:t>
            </a:r>
            <a:r>
              <a:rPr lang="en-GB" sz="1000" dirty="0">
                <a:solidFill>
                  <a:srgbClr val="254776"/>
                </a:solidFill>
              </a:rPr>
              <a:t> com a </a:t>
            </a:r>
            <a:r>
              <a:rPr lang="en-GB" sz="1000" dirty="0" err="1">
                <a:solidFill>
                  <a:srgbClr val="254776"/>
                </a:solidFill>
              </a:rPr>
              <a:t>transparência</a:t>
            </a:r>
            <a:r>
              <a:rPr lang="en-GB" sz="1000" dirty="0">
                <a:solidFill>
                  <a:srgbClr val="254776"/>
                </a:solidFill>
              </a:rPr>
              <a:t> dos </a:t>
            </a:r>
            <a:r>
              <a:rPr lang="en-GB" sz="1000" dirty="0" err="1">
                <a:solidFill>
                  <a:srgbClr val="254776"/>
                </a:solidFill>
              </a:rPr>
              <a:t>insumos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transformaria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nossa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cultura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organizacional</a:t>
            </a:r>
            <a:endParaRPr lang="en-GB" sz="1000" dirty="0">
              <a:solidFill>
                <a:srgbClr val="254776"/>
              </a:solidFill>
            </a:endParaRPr>
          </a:p>
        </p:txBody>
      </p:sp>
      <p:sp>
        <p:nvSpPr>
          <p:cNvPr id="74" name="Rounded Rectangular Callout 73">
            <a:extLst>
              <a:ext uri="{FF2B5EF4-FFF2-40B4-BE49-F238E27FC236}">
                <a16:creationId xmlns:a16="http://schemas.microsoft.com/office/drawing/2014/main" id="{1967901E-2F5C-FB14-BB35-EA1581470F07}"/>
              </a:ext>
            </a:extLst>
          </p:cNvPr>
          <p:cNvSpPr/>
          <p:nvPr/>
        </p:nvSpPr>
        <p:spPr>
          <a:xfrm>
            <a:off x="10423467" y="4086818"/>
            <a:ext cx="1539225" cy="1664701"/>
          </a:xfrm>
          <a:prstGeom prst="wedgeRoundRectCallout">
            <a:avLst>
              <a:gd name="adj1" fmla="val -67534"/>
              <a:gd name="adj2" fmla="val 18923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 err="1">
                <a:solidFill>
                  <a:srgbClr val="254776"/>
                </a:solidFill>
              </a:rPr>
              <a:t>Às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vezes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nos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deparamos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uma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síntese</a:t>
            </a:r>
            <a:r>
              <a:rPr lang="en-GB" sz="900" dirty="0">
                <a:solidFill>
                  <a:srgbClr val="254776"/>
                </a:solidFill>
              </a:rPr>
              <a:t> viva de </a:t>
            </a:r>
            <a:r>
              <a:rPr lang="en-GB" sz="900" dirty="0" err="1">
                <a:solidFill>
                  <a:srgbClr val="254776"/>
                </a:solidFill>
              </a:rPr>
              <a:t>evidências</a:t>
            </a:r>
            <a:r>
              <a:rPr lang="en-GB" sz="900" dirty="0">
                <a:solidFill>
                  <a:srgbClr val="254776"/>
                </a:solidFill>
              </a:rPr>
              <a:t> de </a:t>
            </a:r>
            <a:r>
              <a:rPr lang="en-GB" sz="900" dirty="0" err="1">
                <a:solidFill>
                  <a:srgbClr val="254776"/>
                </a:solidFill>
              </a:rPr>
              <a:t>alta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qualidade</a:t>
            </a:r>
            <a:r>
              <a:rPr lang="en-GB" sz="900" dirty="0">
                <a:solidFill>
                  <a:srgbClr val="254776"/>
                </a:solidFill>
              </a:rPr>
              <a:t>, mas </a:t>
            </a:r>
            <a:r>
              <a:rPr lang="en-GB" sz="900" dirty="0" err="1">
                <a:solidFill>
                  <a:srgbClr val="254776"/>
                </a:solidFill>
              </a:rPr>
              <a:t>geralmente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contamos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uma</a:t>
            </a:r>
            <a:r>
              <a:rPr lang="en-GB" sz="900" dirty="0">
                <a:solidFill>
                  <a:srgbClr val="254776"/>
                </a:solidFill>
              </a:rPr>
              <a:t> “</a:t>
            </a:r>
            <a:r>
              <a:rPr lang="en-GB" sz="900" dirty="0" err="1">
                <a:solidFill>
                  <a:srgbClr val="254776"/>
                </a:solidFill>
              </a:rPr>
              <a:t>revisão</a:t>
            </a:r>
            <a:r>
              <a:rPr lang="en-GB" sz="900" dirty="0">
                <a:solidFill>
                  <a:srgbClr val="254776"/>
                </a:solidFill>
              </a:rPr>
              <a:t> de </a:t>
            </a:r>
            <a:r>
              <a:rPr lang="en-GB" sz="900" dirty="0" err="1">
                <a:solidFill>
                  <a:srgbClr val="254776"/>
                </a:solidFill>
              </a:rPr>
              <a:t>literatura</a:t>
            </a:r>
            <a:r>
              <a:rPr lang="en-GB" sz="900" dirty="0">
                <a:solidFill>
                  <a:srgbClr val="254776"/>
                </a:solidFill>
              </a:rPr>
              <a:t>" informal para </a:t>
            </a:r>
            <a:r>
              <a:rPr lang="en-GB" sz="900" dirty="0" err="1">
                <a:solidFill>
                  <a:srgbClr val="254776"/>
                </a:solidFill>
              </a:rPr>
              <a:t>complementar</a:t>
            </a:r>
            <a:r>
              <a:rPr lang="en-GB" sz="900" dirty="0">
                <a:solidFill>
                  <a:srgbClr val="254776"/>
                </a:solidFill>
              </a:rPr>
              <a:t> o que </a:t>
            </a:r>
            <a:r>
              <a:rPr lang="en-GB" sz="900" dirty="0" err="1">
                <a:solidFill>
                  <a:srgbClr val="254776"/>
                </a:solidFill>
              </a:rPr>
              <a:t>aprendemos</a:t>
            </a:r>
            <a:r>
              <a:rPr lang="en-GB" sz="900" dirty="0">
                <a:solidFill>
                  <a:srgbClr val="254776"/>
                </a:solidFill>
              </a:rPr>
              <a:t> com </a:t>
            </a:r>
            <a:r>
              <a:rPr lang="en-GB" sz="900" dirty="0" err="1">
                <a:solidFill>
                  <a:srgbClr val="254776"/>
                </a:solidFill>
              </a:rPr>
              <a:t>nosso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único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estudo</a:t>
            </a:r>
            <a:r>
              <a:rPr lang="en-GB" sz="900" dirty="0">
                <a:solidFill>
                  <a:srgbClr val="254776"/>
                </a:solidFill>
              </a:rPr>
              <a:t> </a:t>
            </a:r>
            <a:r>
              <a:rPr lang="en-GB" sz="900" dirty="0" err="1">
                <a:solidFill>
                  <a:srgbClr val="254776"/>
                </a:solidFill>
              </a:rPr>
              <a:t>nacional</a:t>
            </a:r>
            <a:endParaRPr lang="en-GB" sz="900" dirty="0">
              <a:solidFill>
                <a:srgbClr val="254776"/>
              </a:solidFill>
            </a:endParaRPr>
          </a:p>
        </p:txBody>
      </p:sp>
      <p:sp>
        <p:nvSpPr>
          <p:cNvPr id="76" name="Rounded Rectangular Callout 75">
            <a:extLst>
              <a:ext uri="{FF2B5EF4-FFF2-40B4-BE49-F238E27FC236}">
                <a16:creationId xmlns:a16="http://schemas.microsoft.com/office/drawing/2014/main" id="{F055B751-36AE-D135-723F-7A24F228B99E}"/>
              </a:ext>
            </a:extLst>
          </p:cNvPr>
          <p:cNvSpPr/>
          <p:nvPr/>
        </p:nvSpPr>
        <p:spPr>
          <a:xfrm>
            <a:off x="9476940" y="2581115"/>
            <a:ext cx="2581467" cy="1327739"/>
          </a:xfrm>
          <a:prstGeom prst="wedgeRoundRectCallout">
            <a:avLst>
              <a:gd name="adj1" fmla="val -62460"/>
              <a:gd name="adj2" fmla="val -748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>
                <a:solidFill>
                  <a:srgbClr val="254776"/>
                </a:solidFill>
              </a:rPr>
              <a:t>Contamos principalmente com equipes internas e algumas empresas de consultoria em gestão, mas não temos mecanismos para levar as perguntas certas às melhores unidades de suporte às evidências orientadas a serviços e para incorporar seus </a:t>
            </a:r>
            <a:r>
              <a:rPr lang="en-GB" sz="1000" i="1">
                <a:solidFill>
                  <a:srgbClr val="254776"/>
                </a:solidFill>
              </a:rPr>
              <a:t>insights</a:t>
            </a:r>
            <a:r>
              <a:rPr lang="en-GB" sz="1000">
                <a:solidFill>
                  <a:srgbClr val="254776"/>
                </a:solidFill>
              </a:rPr>
              <a:t> em políticas e programas</a:t>
            </a:r>
          </a:p>
        </p:txBody>
      </p:sp>
      <p:sp>
        <p:nvSpPr>
          <p:cNvPr id="77" name="Rounded Rectangular Callout 76">
            <a:extLst>
              <a:ext uri="{FF2B5EF4-FFF2-40B4-BE49-F238E27FC236}">
                <a16:creationId xmlns:a16="http://schemas.microsoft.com/office/drawing/2014/main" id="{1977432C-6360-FE48-4890-72C5EC4EADAF}"/>
              </a:ext>
            </a:extLst>
          </p:cNvPr>
          <p:cNvSpPr/>
          <p:nvPr/>
        </p:nvSpPr>
        <p:spPr>
          <a:xfrm>
            <a:off x="9488546" y="1377581"/>
            <a:ext cx="2581467" cy="1080000"/>
          </a:xfrm>
          <a:prstGeom prst="wedgeRoundRectCallout">
            <a:avLst>
              <a:gd name="adj1" fmla="val -62486"/>
              <a:gd name="adj2" fmla="val -328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rgbClr val="254776"/>
                </a:solidFill>
              </a:rPr>
              <a:t>Temos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vários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grupos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ponta</a:t>
            </a:r>
            <a:r>
              <a:rPr lang="en-GB" sz="1000" dirty="0">
                <a:solidFill>
                  <a:srgbClr val="254776"/>
                </a:solidFill>
              </a:rPr>
              <a:t> no </a:t>
            </a:r>
            <a:r>
              <a:rPr lang="en-GB" sz="1000" dirty="0" err="1">
                <a:solidFill>
                  <a:srgbClr val="254776"/>
                </a:solidFill>
              </a:rPr>
              <a:t>governo</a:t>
            </a:r>
            <a:r>
              <a:rPr lang="en-GB" sz="1000" dirty="0">
                <a:solidFill>
                  <a:srgbClr val="254776"/>
                </a:solidFill>
              </a:rPr>
              <a:t>, mas </a:t>
            </a:r>
            <a:r>
              <a:rPr lang="en-GB" sz="1000" dirty="0" err="1">
                <a:solidFill>
                  <a:srgbClr val="254776"/>
                </a:solidFill>
              </a:rPr>
              <a:t>geralmente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sofremos</a:t>
            </a:r>
            <a:r>
              <a:rPr lang="en-GB" sz="1000" dirty="0">
                <a:solidFill>
                  <a:srgbClr val="254776"/>
                </a:solidFill>
              </a:rPr>
              <a:t> de um </a:t>
            </a:r>
            <a:r>
              <a:rPr lang="en-GB" sz="1000" dirty="0" err="1">
                <a:solidFill>
                  <a:srgbClr val="254776"/>
                </a:solidFill>
              </a:rPr>
              <a:t>esvaziamento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nossa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capacidade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política</a:t>
            </a:r>
            <a:r>
              <a:rPr lang="en-GB" sz="1000" dirty="0">
                <a:solidFill>
                  <a:srgbClr val="254776"/>
                </a:solidFill>
              </a:rPr>
              <a:t> e de </a:t>
            </a:r>
            <a:r>
              <a:rPr lang="en-GB" sz="1000" dirty="0" err="1">
                <a:solidFill>
                  <a:srgbClr val="254776"/>
                </a:solidFill>
              </a:rPr>
              <a:t>uma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falha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em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acompanhar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novos</a:t>
            </a:r>
            <a:r>
              <a:rPr lang="en-GB" sz="1000" dirty="0">
                <a:solidFill>
                  <a:srgbClr val="254776"/>
                </a:solidFill>
              </a:rPr>
              <a:t> </a:t>
            </a:r>
            <a:r>
              <a:rPr lang="en-GB" sz="1000" dirty="0" err="1">
                <a:solidFill>
                  <a:srgbClr val="254776"/>
                </a:solidFill>
              </a:rPr>
              <a:t>desenvolvimentos</a:t>
            </a:r>
            <a:r>
              <a:rPr lang="en-GB" sz="1000" dirty="0">
                <a:solidFill>
                  <a:srgbClr val="254776"/>
                </a:solidFill>
              </a:rPr>
              <a:t> no </a:t>
            </a:r>
            <a:r>
              <a:rPr lang="en-GB" sz="1000" dirty="0" err="1">
                <a:solidFill>
                  <a:srgbClr val="254776"/>
                </a:solidFill>
              </a:rPr>
              <a:t>uso</a:t>
            </a:r>
            <a:r>
              <a:rPr lang="en-GB" sz="1000" dirty="0">
                <a:solidFill>
                  <a:srgbClr val="254776"/>
                </a:solidFill>
              </a:rPr>
              <a:t> de </a:t>
            </a:r>
            <a:r>
              <a:rPr lang="en-GB" sz="1000" dirty="0" err="1">
                <a:solidFill>
                  <a:srgbClr val="254776"/>
                </a:solidFill>
              </a:rPr>
              <a:t>evidências</a:t>
            </a:r>
            <a:endParaRPr lang="en-GB" sz="1000" dirty="0">
              <a:solidFill>
                <a:srgbClr val="254776"/>
              </a:solidFill>
            </a:endParaRP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58A8D20F-E71D-9860-A776-0786193E2623}"/>
              </a:ext>
            </a:extLst>
          </p:cNvPr>
          <p:cNvGrpSpPr/>
          <p:nvPr/>
        </p:nvGrpSpPr>
        <p:grpSpPr>
          <a:xfrm rot="16200000" flipH="1">
            <a:off x="7403650" y="5549104"/>
            <a:ext cx="173233" cy="145420"/>
            <a:chOff x="5830099" y="0"/>
            <a:chExt cx="64895" cy="288001"/>
          </a:xfrm>
        </p:grpSpPr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F9A4EB5A-B8FB-B814-FF56-138B79E3C62A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CEF1A581-4FEB-7C0B-6BB3-7141BDB18B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830099" y="6"/>
              <a:ext cx="0" cy="287995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1C1BCD4-9FFF-63B9-6EAC-E2D4C298E7EC}"/>
              </a:ext>
            </a:extLst>
          </p:cNvPr>
          <p:cNvCxnSpPr>
            <a:cxnSpLocks/>
          </p:cNvCxnSpPr>
          <p:nvPr/>
        </p:nvCxnSpPr>
        <p:spPr>
          <a:xfrm flipV="1">
            <a:off x="6572398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2B5042AE-701A-E272-A246-77FDC00DC497}"/>
              </a:ext>
            </a:extLst>
          </p:cNvPr>
          <p:cNvCxnSpPr>
            <a:cxnSpLocks/>
          </p:cNvCxnSpPr>
          <p:nvPr/>
        </p:nvCxnSpPr>
        <p:spPr>
          <a:xfrm>
            <a:off x="5633049" y="2649793"/>
            <a:ext cx="0" cy="230494"/>
          </a:xfrm>
          <a:prstGeom prst="straightConnector1">
            <a:avLst/>
          </a:prstGeom>
          <a:ln w="50800">
            <a:solidFill>
              <a:srgbClr val="254776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B02E9B0E-0A8A-149E-B395-7B30A2F50895}"/>
              </a:ext>
            </a:extLst>
          </p:cNvPr>
          <p:cNvGrpSpPr/>
          <p:nvPr/>
        </p:nvGrpSpPr>
        <p:grpSpPr>
          <a:xfrm rot="10800000" flipH="1">
            <a:off x="6000031" y="1957017"/>
            <a:ext cx="188921" cy="288000"/>
            <a:chOff x="5706073" y="0"/>
            <a:chExt cx="188921" cy="2880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9C4240C-D1A5-3C17-CB57-BED11322BE52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5BDA682-D464-06F4-502E-F7CCE28B59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CEA8827-63A3-7E35-4165-4DCB7CA9BF1F}"/>
              </a:ext>
            </a:extLst>
          </p:cNvPr>
          <p:cNvGrpSpPr/>
          <p:nvPr/>
        </p:nvGrpSpPr>
        <p:grpSpPr>
          <a:xfrm flipH="1">
            <a:off x="6000031" y="3310496"/>
            <a:ext cx="188921" cy="288000"/>
            <a:chOff x="5706073" y="0"/>
            <a:chExt cx="188921" cy="288000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4EFB9CB-AF18-7D79-125D-E3CBCF999319}"/>
                </a:ext>
              </a:extLst>
            </p:cNvPr>
            <p:cNvCxnSpPr>
              <a:cxnSpLocks/>
            </p:cNvCxnSpPr>
            <p:nvPr/>
          </p:nvCxnSpPr>
          <p:spPr>
            <a:xfrm>
              <a:off x="5894994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E76A733-4F25-A9F6-3546-91203506C9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06073" y="0"/>
              <a:ext cx="0" cy="288000"/>
            </a:xfrm>
            <a:prstGeom prst="straightConnector1">
              <a:avLst/>
            </a:prstGeom>
            <a:ln w="50800">
              <a:solidFill>
                <a:srgbClr val="254776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Title 1">
            <a:extLst>
              <a:ext uri="{FF2B5EF4-FFF2-40B4-BE49-F238E27FC236}">
                <a16:creationId xmlns:a16="http://schemas.microsoft.com/office/drawing/2014/main" id="{575376B3-A139-A9C0-7C55-0D447755AB84}"/>
              </a:ext>
            </a:extLst>
          </p:cNvPr>
          <p:cNvSpPr txBox="1">
            <a:spLocks/>
          </p:cNvSpPr>
          <p:nvPr/>
        </p:nvSpPr>
        <p:spPr>
          <a:xfrm>
            <a:off x="198090" y="570"/>
            <a:ext cx="7802910" cy="793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lvl="0" defTabSz="914400" hangingPunct="0">
              <a:spcBef>
                <a:spcPts val="0"/>
              </a:spcBef>
              <a:defRPr/>
            </a:pPr>
            <a:r>
              <a:rPr lang="en-CA" sz="1800" b="1" kern="0" dirty="0">
                <a:latin typeface="Arial"/>
                <a:cs typeface="Arial" panose="020B0604020202020204" pitchFamily="34" charset="0"/>
                <a:sym typeface="Arial"/>
              </a:rPr>
              <a:t>1.1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componentes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potenciais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de um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sistema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suporte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às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que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estamos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buscando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e as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informações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que </a:t>
            </a:r>
            <a:r>
              <a:rPr lang="en-CA" sz="1800" kern="0" dirty="0" err="1">
                <a:latin typeface="Arial"/>
                <a:cs typeface="Arial" panose="020B0604020202020204" pitchFamily="34" charset="0"/>
                <a:sym typeface="Arial"/>
              </a:rPr>
              <a:t>ouvimos</a:t>
            </a:r>
            <a:r>
              <a:rPr lang="en-CA" sz="1800" kern="0" dirty="0">
                <a:latin typeface="Arial"/>
                <a:cs typeface="Arial" panose="020B0604020202020204" pitchFamily="34" charset="0"/>
                <a:sym typeface="Arial"/>
              </a:rPr>
              <a:t> das RESSAs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004139-6E51-3EB3-D7D2-20487C6E1FEB}"/>
              </a:ext>
            </a:extLst>
          </p:cNvPr>
          <p:cNvSpPr/>
          <p:nvPr/>
        </p:nvSpPr>
        <p:spPr>
          <a:xfrm>
            <a:off x="211172" y="655303"/>
            <a:ext cx="8850382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hangingPunct="0">
              <a:defRPr/>
            </a:pPr>
            <a:r>
              <a:rPr lang="en-CA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…</a:t>
            </a:r>
            <a:r>
              <a:rPr lang="pt-BR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e exemplos dos tipos de coisas que ouvimos estão nas caixas de comentários (em resumo, a maioria dos países tem poucos desses componentes implementados, e... ainda menos funcionam de forma ótima, especialmente em crises</a:t>
            </a:r>
            <a:r>
              <a:rPr lang="en-CA" sz="1300" kern="0" dirty="0">
                <a:solidFill>
                  <a:srgbClr val="254776"/>
                </a:solidFill>
                <a:latin typeface="Arial"/>
                <a:cs typeface="Arial" panose="020B0604020202020204" pitchFamily="34" charset="0"/>
                <a:sym typeface="Arial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8701FE-F589-55E6-7A65-66B0273AC505}"/>
              </a:ext>
            </a:extLst>
          </p:cNvPr>
          <p:cNvSpPr txBox="1"/>
          <p:nvPr/>
        </p:nvSpPr>
        <p:spPr>
          <a:xfrm>
            <a:off x="10476405" y="5926932"/>
            <a:ext cx="1604506" cy="7386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0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0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0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578BA-410D-FF6F-4F92-CBBF947E2C62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792139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912</Words>
  <Application>Microsoft Macintosh PowerPoint</Application>
  <PresentationFormat>Widescreen</PresentationFormat>
  <Paragraphs>60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Courier New</vt:lpstr>
      <vt:lpstr>Helvetica</vt:lpstr>
      <vt:lpstr>Roboto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484</cp:revision>
  <cp:lastPrinted>2017-06-06T20:04:49Z</cp:lastPrinted>
  <dcterms:created xsi:type="dcterms:W3CDTF">2017-04-21T15:41:45Z</dcterms:created>
  <dcterms:modified xsi:type="dcterms:W3CDTF">2023-03-13T13:21:42Z</dcterms:modified>
</cp:coreProperties>
</file>