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1100" r:id="rId2"/>
    <p:sldId id="1101" r:id="rId3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ássia Fernandes Carvalho" initials="KFC" lastIdx="51" clrIdx="0">
    <p:extLst>
      <p:ext uri="{19B8F6BF-5375-455C-9EA6-DF929625EA0E}">
        <p15:presenceInfo xmlns:p15="http://schemas.microsoft.com/office/powerpoint/2012/main" userId="beacac294acfe6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D2E5"/>
    <a:srgbClr val="99CC66"/>
    <a:srgbClr val="CC76A6"/>
    <a:srgbClr val="25477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834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1040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3/13/23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268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1621C-3EA7-C342-A130-13C6D43C8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899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2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4">
            <a:extLst>
              <a:ext uri="{FF2B5EF4-FFF2-40B4-BE49-F238E27FC236}">
                <a16:creationId xmlns:a16="http://schemas.microsoft.com/office/drawing/2014/main" id="{EE1EC868-7126-878C-C76B-592D410FF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926" y="266653"/>
            <a:ext cx="8977228" cy="772930"/>
          </a:xfrm>
        </p:spPr>
        <p:txBody>
          <a:bodyPr>
            <a:noAutofit/>
          </a:bodyPr>
          <a:lstStyle/>
          <a:p>
            <a:pPr defTabSz="914400" hangingPunct="0">
              <a:spcBef>
                <a:spcPts val="0"/>
              </a:spcBef>
              <a:defRPr/>
            </a:pPr>
            <a:r>
              <a:rPr kumimoji="0" lang="en-CA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0.2</a:t>
            </a:r>
            <a:r>
              <a:rPr kumimoji="0" lang="en-C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Responder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às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perguntas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dos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tomadores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decisão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com a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combinação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certa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formas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evidências</a:t>
            </a:r>
            <a:b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23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3EAF05-DD38-7441-A385-F32DDAB0703B}"/>
              </a:ext>
            </a:extLst>
          </p:cNvPr>
          <p:cNvSpPr txBox="1"/>
          <p:nvPr/>
        </p:nvSpPr>
        <p:spPr>
          <a:xfrm>
            <a:off x="187661" y="839398"/>
            <a:ext cx="7497615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7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(versus </a:t>
            </a:r>
            <a:r>
              <a:rPr lang="en-CA" sz="17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seletas</a:t>
            </a:r>
            <a:r>
              <a:rPr lang="en-CA" sz="17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7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formas</a:t>
            </a:r>
            <a:r>
              <a:rPr lang="en-CA" sz="17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17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</a:t>
            </a:r>
            <a:r>
              <a:rPr lang="en-CA" sz="17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CA" sz="17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recebem</a:t>
            </a:r>
            <a:r>
              <a:rPr lang="en-CA" sz="17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7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muita</a:t>
            </a:r>
            <a:r>
              <a:rPr lang="en-CA" sz="17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7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atenção</a:t>
            </a:r>
            <a:r>
              <a:rPr lang="en-CA" sz="17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agora)</a:t>
            </a:r>
            <a:endParaRPr lang="en-US" sz="17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F0744B-6611-FD04-029D-752E3AD5850B}"/>
              </a:ext>
            </a:extLst>
          </p:cNvPr>
          <p:cNvSpPr txBox="1"/>
          <p:nvPr/>
        </p:nvSpPr>
        <p:spPr>
          <a:xfrm>
            <a:off x="8254635" y="6325161"/>
            <a:ext cx="3937365" cy="4570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direitos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trabalho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sob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uma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  <p:pic>
        <p:nvPicPr>
          <p:cNvPr id="5" name="Picture 4" descr="Shape&#10;&#10;Description automatically generated">
            <a:extLst>
              <a:ext uri="{FF2B5EF4-FFF2-40B4-BE49-F238E27FC236}">
                <a16:creationId xmlns:a16="http://schemas.microsoft.com/office/drawing/2014/main" id="{D4B31EDA-1582-9C53-9535-AF6C3A6EC3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1784" y="1206293"/>
            <a:ext cx="3885239" cy="503529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E50EE30F-BE6B-0042-06C8-806B9F830F3C}"/>
              </a:ext>
            </a:extLst>
          </p:cNvPr>
          <p:cNvSpPr txBox="1"/>
          <p:nvPr/>
        </p:nvSpPr>
        <p:spPr>
          <a:xfrm>
            <a:off x="7658463" y="1645139"/>
            <a:ext cx="1246995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GB" sz="1000" b="0" dirty="0" err="1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Modelagem</a:t>
            </a:r>
            <a:endParaRPr lang="en-GB" sz="1000" b="0" dirty="0">
              <a:solidFill>
                <a:srgbClr val="25477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7081431-4A35-6591-CE78-21F01592FC76}"/>
              </a:ext>
            </a:extLst>
          </p:cNvPr>
          <p:cNvSpPr txBox="1"/>
          <p:nvPr/>
        </p:nvSpPr>
        <p:spPr>
          <a:xfrm>
            <a:off x="7669731" y="2024595"/>
            <a:ext cx="1235727" cy="5539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1000" b="0" dirty="0" err="1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esquisa</a:t>
            </a:r>
            <a:r>
              <a:rPr lang="en-GB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GB" sz="1000" b="0" dirty="0" err="1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comportamento</a:t>
            </a:r>
            <a:r>
              <a:rPr lang="en-GB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/ de </a:t>
            </a:r>
            <a:r>
              <a:rPr lang="en-GB" sz="1000" b="0" dirty="0" err="1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implementação</a:t>
            </a:r>
            <a:endParaRPr lang="en-GB" sz="1000" b="0" dirty="0">
              <a:solidFill>
                <a:srgbClr val="25477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474A147-543B-9F89-2B5D-1791042FE8B9}"/>
              </a:ext>
            </a:extLst>
          </p:cNvPr>
          <p:cNvSpPr txBox="1"/>
          <p:nvPr/>
        </p:nvSpPr>
        <p:spPr>
          <a:xfrm>
            <a:off x="7665029" y="2665662"/>
            <a:ext cx="1103374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0" dirty="0" err="1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Informações</a:t>
            </a:r>
            <a:r>
              <a:rPr lang="en-GB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GB" sz="1000" b="0" dirty="0" err="1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qualitativas</a:t>
            </a:r>
            <a:endParaRPr lang="en-GB" sz="1000" b="0" dirty="0">
              <a:solidFill>
                <a:srgbClr val="25477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740BF0-C503-19BD-4A43-8EA35109D632}"/>
              </a:ext>
            </a:extLst>
          </p:cNvPr>
          <p:cNvSpPr txBox="1"/>
          <p:nvPr/>
        </p:nvSpPr>
        <p:spPr>
          <a:xfrm>
            <a:off x="7675283" y="3228945"/>
            <a:ext cx="1009782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 err="1">
                <a:solidFill>
                  <a:srgbClr val="254776"/>
                </a:solidFill>
                <a:latin typeface="Helvetica" pitchFamily="2" charset="0"/>
              </a:rPr>
              <a:t>Síntese</a:t>
            </a:r>
            <a:r>
              <a:rPr lang="en-GB" sz="1000" dirty="0">
                <a:solidFill>
                  <a:srgbClr val="254776"/>
                </a:solidFill>
                <a:latin typeface="Helvetica" pitchFamily="2" charset="0"/>
              </a:rPr>
              <a:t> de </a:t>
            </a:r>
            <a:r>
              <a:rPr lang="en-GB" sz="1000" dirty="0" err="1">
                <a:solidFill>
                  <a:srgbClr val="254776"/>
                </a:solidFill>
                <a:latin typeface="Helvetica" pitchFamily="2" charset="0"/>
              </a:rPr>
              <a:t>evidências</a:t>
            </a:r>
            <a:endParaRPr lang="en-GB" sz="1000" dirty="0">
              <a:solidFill>
                <a:srgbClr val="254776"/>
              </a:solidFill>
              <a:latin typeface="Helvetica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1463400-DE7B-D838-C89B-F39D1DC8FCB3}"/>
              </a:ext>
            </a:extLst>
          </p:cNvPr>
          <p:cNvSpPr txBox="1"/>
          <p:nvPr/>
        </p:nvSpPr>
        <p:spPr>
          <a:xfrm>
            <a:off x="7679983" y="3802867"/>
            <a:ext cx="1112580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 err="1">
                <a:solidFill>
                  <a:srgbClr val="254776"/>
                </a:solidFill>
                <a:latin typeface="Helvetica" pitchFamily="2" charset="0"/>
              </a:rPr>
              <a:t>Avaliações</a:t>
            </a:r>
            <a:r>
              <a:rPr lang="en-GB" sz="1000" dirty="0">
                <a:solidFill>
                  <a:srgbClr val="254776"/>
                </a:solidFill>
                <a:latin typeface="Helvetica" pitchFamily="2" charset="0"/>
              </a:rPr>
              <a:t> de </a:t>
            </a:r>
            <a:r>
              <a:rPr lang="en-GB" sz="1000" dirty="0" err="1">
                <a:solidFill>
                  <a:srgbClr val="254776"/>
                </a:solidFill>
                <a:latin typeface="Helvetica" pitchFamily="2" charset="0"/>
              </a:rPr>
              <a:t>tecnologias</a:t>
            </a:r>
            <a:endParaRPr lang="en-GB" sz="1000" dirty="0">
              <a:solidFill>
                <a:srgbClr val="254776"/>
              </a:solidFill>
              <a:latin typeface="Helvetica" pitchFamily="2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04C0C81-B218-FE8B-182E-9D193B75D50C}"/>
              </a:ext>
            </a:extLst>
          </p:cNvPr>
          <p:cNvSpPr txBox="1"/>
          <p:nvPr/>
        </p:nvSpPr>
        <p:spPr>
          <a:xfrm>
            <a:off x="7685276" y="4403357"/>
            <a:ext cx="1204638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GB" sz="1000">
                <a:solidFill>
                  <a:srgbClr val="254776"/>
                </a:solidFill>
                <a:latin typeface="Helvetica" pitchFamily="2" charset="0"/>
              </a:rPr>
              <a:t>Diretrizes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8BA4895-B774-3614-1076-E5C560DE02BA}"/>
              </a:ext>
            </a:extLst>
          </p:cNvPr>
          <p:cNvSpPr txBox="1"/>
          <p:nvPr/>
        </p:nvSpPr>
        <p:spPr>
          <a:xfrm>
            <a:off x="5170369" y="5306516"/>
            <a:ext cx="983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GB" sz="1000" b="0" dirty="0" err="1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Avaliação</a:t>
            </a:r>
            <a:endParaRPr lang="en-GB" sz="1000" b="0" dirty="0">
              <a:solidFill>
                <a:srgbClr val="25477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8E48E07-A31E-61E9-5DDF-256122462229}"/>
              </a:ext>
            </a:extLst>
          </p:cNvPr>
          <p:cNvSpPr txBox="1"/>
          <p:nvPr/>
        </p:nvSpPr>
        <p:spPr>
          <a:xfrm>
            <a:off x="5170369" y="4448710"/>
            <a:ext cx="766270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0" dirty="0" err="1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Análise</a:t>
            </a:r>
            <a:r>
              <a:rPr lang="en-GB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de dados</a:t>
            </a:r>
          </a:p>
        </p:txBody>
      </p:sp>
      <p:pic>
        <p:nvPicPr>
          <p:cNvPr id="33" name="Picture 32" descr="Icon&#10;&#10;Description automatically generated">
            <a:extLst>
              <a:ext uri="{FF2B5EF4-FFF2-40B4-BE49-F238E27FC236}">
                <a16:creationId xmlns:a16="http://schemas.microsoft.com/office/drawing/2014/main" id="{C1DBE3EE-6720-D59B-845B-167263F370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1740" y="5141627"/>
            <a:ext cx="576000" cy="576000"/>
          </a:xfrm>
          <a:prstGeom prst="rect">
            <a:avLst/>
          </a:prstGeom>
        </p:spPr>
      </p:pic>
      <p:pic>
        <p:nvPicPr>
          <p:cNvPr id="34" name="Picture 33" descr="Icon&#10;&#10;Description automatically generated">
            <a:extLst>
              <a:ext uri="{FF2B5EF4-FFF2-40B4-BE49-F238E27FC236}">
                <a16:creationId xmlns:a16="http://schemas.microsoft.com/office/drawing/2014/main" id="{C210BA82-B9B9-2F15-D347-A7EF9413D4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0524" y="4147006"/>
            <a:ext cx="998432" cy="998432"/>
          </a:xfrm>
          <a:prstGeom prst="rect">
            <a:avLst/>
          </a:prstGeom>
        </p:spPr>
      </p:pic>
      <p:pic>
        <p:nvPicPr>
          <p:cNvPr id="35" name="Picture 34" descr="Logo, icon&#10;&#10;Description automatically generated">
            <a:extLst>
              <a:ext uri="{FF2B5EF4-FFF2-40B4-BE49-F238E27FC236}">
                <a16:creationId xmlns:a16="http://schemas.microsoft.com/office/drawing/2014/main" id="{AA87116F-E32F-59CE-E442-143CC84C9EC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01315" y="1469634"/>
            <a:ext cx="576000" cy="57600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E9B2D84-1CEB-1460-CCBA-BD70EE0981BC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901315" y="3665970"/>
            <a:ext cx="576000" cy="576000"/>
          </a:xfrm>
          <a:prstGeom prst="rect">
            <a:avLst/>
          </a:prstGeom>
        </p:spPr>
      </p:pic>
      <p:pic>
        <p:nvPicPr>
          <p:cNvPr id="37" name="Picture 36" descr="Icon&#10;&#10;Description automatically generated">
            <a:extLst>
              <a:ext uri="{FF2B5EF4-FFF2-40B4-BE49-F238E27FC236}">
                <a16:creationId xmlns:a16="http://schemas.microsoft.com/office/drawing/2014/main" id="{624D9343-0668-1FF8-D296-DF21667CFB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1315" y="2567802"/>
            <a:ext cx="576000" cy="57600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B0590F3A-3D39-6A82-5868-E20E7BA40E95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6901315" y="3116886"/>
            <a:ext cx="576000" cy="576000"/>
          </a:xfrm>
          <a:prstGeom prst="rect">
            <a:avLst/>
          </a:prstGeom>
        </p:spPr>
      </p:pic>
      <p:pic>
        <p:nvPicPr>
          <p:cNvPr id="39" name="Picture 38" descr="Icon&#10;&#10;Description automatically generated">
            <a:extLst>
              <a:ext uri="{FF2B5EF4-FFF2-40B4-BE49-F238E27FC236}">
                <a16:creationId xmlns:a16="http://schemas.microsoft.com/office/drawing/2014/main" id="{EC42CB65-8570-E46C-148C-8841530F0F0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01315" y="2018718"/>
            <a:ext cx="576000" cy="57600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398FE906-D47F-A6B3-094B-5122D8897600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6901315" y="4215053"/>
            <a:ext cx="576000" cy="576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72B4DFE-C2B4-6867-4195-12E6FF99B05B}"/>
              </a:ext>
            </a:extLst>
          </p:cNvPr>
          <p:cNvSpPr txBox="1"/>
          <p:nvPr/>
        </p:nvSpPr>
        <p:spPr>
          <a:xfrm>
            <a:off x="8989243" y="1023000"/>
            <a:ext cx="31790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i="1" dirty="0">
                <a:solidFill>
                  <a:srgbClr val="254776"/>
                </a:solidFill>
              </a:rPr>
              <a:t>Nota: versão completa disponível no Update 2023</a:t>
            </a:r>
            <a:endParaRPr lang="en-US" sz="1050" i="1" dirty="0">
              <a:solidFill>
                <a:srgbClr val="254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54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4303084B-1AD6-1780-3F0F-29F858384E4E}"/>
              </a:ext>
            </a:extLst>
          </p:cNvPr>
          <p:cNvSpPr txBox="1"/>
          <p:nvPr/>
        </p:nvSpPr>
        <p:spPr>
          <a:xfrm>
            <a:off x="244866" y="710607"/>
            <a:ext cx="87851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combinar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nacionais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 que </a:t>
            </a:r>
            <a:r>
              <a:rPr lang="en-US" sz="12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</a:t>
            </a:r>
            <a:r>
              <a:rPr lang="en-US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aprendido</a:t>
            </a:r>
            <a:r>
              <a:rPr lang="en-US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nosso</a:t>
            </a:r>
            <a:r>
              <a:rPr lang="en-US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</a:t>
            </a:r>
            <a:r>
              <a:rPr lang="en-US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e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globais</a:t>
            </a:r>
            <a:r>
              <a:rPr lang="en-US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 que </a:t>
            </a:r>
            <a:r>
              <a:rPr lang="en-US" sz="12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</a:t>
            </a:r>
            <a:r>
              <a:rPr lang="en-US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aprendido</a:t>
            </a:r>
            <a:r>
              <a:rPr lang="en-US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sz="12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mundo</a:t>
            </a:r>
            <a:r>
              <a:rPr lang="en-US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incluindo</a:t>
            </a:r>
            <a:r>
              <a:rPr lang="en-US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variações</a:t>
            </a:r>
            <a:r>
              <a:rPr lang="en-US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</a:t>
            </a:r>
            <a:r>
              <a:rPr lang="en-US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grupos</a:t>
            </a:r>
            <a:r>
              <a:rPr lang="en-US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120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contextos</a:t>
            </a:r>
            <a:r>
              <a:rPr lang="en-US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8" name="Title 14">
            <a:extLst>
              <a:ext uri="{FF2B5EF4-FFF2-40B4-BE49-F238E27FC236}">
                <a16:creationId xmlns:a16="http://schemas.microsoft.com/office/drawing/2014/main" id="{9ADB7F12-76E0-6766-E428-4961E4989092}"/>
              </a:ext>
            </a:extLst>
          </p:cNvPr>
          <p:cNvSpPr txBox="1">
            <a:spLocks/>
          </p:cNvSpPr>
          <p:nvPr/>
        </p:nvSpPr>
        <p:spPr>
          <a:xfrm>
            <a:off x="244866" y="330283"/>
            <a:ext cx="9112998" cy="2319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sz="2000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0</a:t>
            </a:r>
            <a:r>
              <a:rPr kumimoji="0" lang="en-CA" sz="2000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.2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16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(continua) 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Responder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às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perguntas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dos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tomadores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decisão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com a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combinação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certa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formas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kumimoji="0" lang="en-CA" sz="2000" i="0" u="none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evidências</a:t>
            </a:r>
            <a:endParaRPr lang="en-US" sz="2000" kern="0" dirty="0">
              <a:solidFill>
                <a:srgbClr val="23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A63EEE-CBC3-9A95-140F-37BD35861773}"/>
              </a:ext>
            </a:extLst>
          </p:cNvPr>
          <p:cNvSpPr txBox="1"/>
          <p:nvPr/>
        </p:nvSpPr>
        <p:spPr>
          <a:xfrm>
            <a:off x="8254635" y="6325161"/>
            <a:ext cx="3937365" cy="4570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direitos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trabalho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sob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uma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DEDAB71-EF41-F0CF-690B-656DD43069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631496"/>
              </p:ext>
            </p:extLst>
          </p:nvPr>
        </p:nvGraphicFramePr>
        <p:xfrm>
          <a:off x="853936" y="1505426"/>
          <a:ext cx="10484128" cy="3581400"/>
        </p:xfrm>
        <a:graphic>
          <a:graphicData uri="http://schemas.openxmlformats.org/drawingml/2006/table">
            <a:tbl>
              <a:tblPr firstRow="1" firstCol="1" bandRow="1"/>
              <a:tblGrid>
                <a:gridCol w="1588167">
                  <a:extLst>
                    <a:ext uri="{9D8B030D-6E8A-4147-A177-3AD203B41FA5}">
                      <a16:colId xmlns:a16="http://schemas.microsoft.com/office/drawing/2014/main" val="2438151703"/>
                    </a:ext>
                  </a:extLst>
                </a:gridCol>
                <a:gridCol w="932159">
                  <a:extLst>
                    <a:ext uri="{9D8B030D-6E8A-4147-A177-3AD203B41FA5}">
                      <a16:colId xmlns:a16="http://schemas.microsoft.com/office/drawing/2014/main" val="1941796730"/>
                    </a:ext>
                  </a:extLst>
                </a:gridCol>
                <a:gridCol w="337049">
                  <a:extLst>
                    <a:ext uri="{9D8B030D-6E8A-4147-A177-3AD203B41FA5}">
                      <a16:colId xmlns:a16="http://schemas.microsoft.com/office/drawing/2014/main" val="4159614164"/>
                    </a:ext>
                  </a:extLst>
                </a:gridCol>
                <a:gridCol w="1650545">
                  <a:extLst>
                    <a:ext uri="{9D8B030D-6E8A-4147-A177-3AD203B41FA5}">
                      <a16:colId xmlns:a16="http://schemas.microsoft.com/office/drawing/2014/main" val="3417789404"/>
                    </a:ext>
                  </a:extLst>
                </a:gridCol>
                <a:gridCol w="5976208">
                  <a:extLst>
                    <a:ext uri="{9D8B030D-6E8A-4147-A177-3AD203B41FA5}">
                      <a16:colId xmlns:a16="http://schemas.microsoft.com/office/drawing/2014/main" val="4259270599"/>
                    </a:ext>
                  </a:extLst>
                </a:gridCol>
              </a:tblGrid>
              <a:tr h="21869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noProof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Posição estratégica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7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7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BAD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Formas de evidências</a:t>
                      </a: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97868899"/>
                  </a:ext>
                </a:extLst>
              </a:tr>
              <a:tr h="1319459">
                <a:tc>
                  <a:txBody>
                    <a:bodyPr/>
                    <a:lstStyle/>
                    <a:p>
                      <a:pPr algn="r">
                        <a:tabLst>
                          <a:tab pos="87313" algn="l"/>
                        </a:tabLst>
                      </a:pPr>
                      <a:r>
                        <a:rPr lang="pt-BR" sz="1200" noProof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Evidências globais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pt-BR" sz="1300" noProof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noProof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noProof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Síntese de evidências</a:t>
                      </a: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pt-BR" sz="1100" noProof="0" dirty="0">
                          <a:solidFill>
                            <a:srgbClr val="254776"/>
                          </a:solidFill>
                        </a:rPr>
                        <a:t>Uma síntese de evidências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pt-BR" sz="1050" noProof="0" dirty="0">
                          <a:solidFill>
                            <a:srgbClr val="254776"/>
                          </a:solidFill>
                        </a:rPr>
                        <a:t>identifica, seleciona, avalia e sintetiza de forma sistemática e transparente as evidências que abordam uma questão específica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pt-BR" sz="1050" noProof="0" dirty="0">
                          <a:solidFill>
                            <a:srgbClr val="254776"/>
                          </a:solidFill>
                        </a:rPr>
                        <a:t>inclui avaliações de qualidade explícitas (e não aceita apenas </a:t>
                      </a:r>
                      <a:r>
                        <a:rPr lang="pt-BR" sz="1050" kern="1200" noProof="0" dirty="0">
                          <a:solidFill>
                            <a:srgbClr val="254776"/>
                          </a:solidFill>
                          <a:latin typeface="+mn-lt"/>
                          <a:ea typeface="+mn-ea"/>
                          <a:cs typeface="+mn-cs"/>
                        </a:rPr>
                        <a:t>a revisão por pares de um periódico </a:t>
                      </a:r>
                      <a:r>
                        <a:rPr lang="pt-BR" sz="1050" noProof="0" dirty="0">
                          <a:solidFill>
                            <a:srgbClr val="254776"/>
                          </a:solidFill>
                        </a:rPr>
                        <a:t>como sinônimo de qualidade) e pode ela própria ser avaliada quanto à qualidade (e as classificações de qualidade estão incluídas em muitas bases de dados de sínteses de evidências, como o </a:t>
                      </a:r>
                      <a:r>
                        <a:rPr lang="pt-BR" sz="1050" i="1" noProof="0" dirty="0">
                          <a:solidFill>
                            <a:srgbClr val="254776"/>
                          </a:solidFill>
                        </a:rPr>
                        <a:t>Social Systems </a:t>
                      </a:r>
                      <a:r>
                        <a:rPr lang="pt-BR" sz="1050" i="1" noProof="0" dirty="0" err="1">
                          <a:solidFill>
                            <a:srgbClr val="254776"/>
                          </a:solidFill>
                        </a:rPr>
                        <a:t>Evidence</a:t>
                      </a:r>
                      <a:r>
                        <a:rPr lang="pt-BR" sz="1050" noProof="0" dirty="0">
                          <a:solidFill>
                            <a:srgbClr val="254776"/>
                          </a:solidFill>
                        </a:rPr>
                        <a:t>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pt-BR" sz="1050" noProof="0" dirty="0">
                          <a:solidFill>
                            <a:srgbClr val="254776"/>
                          </a:solidFill>
                        </a:rPr>
                        <a:t>pode abordar qualquer questão e sintetizar qualquer tipo de evidência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pt-BR" sz="1050" noProof="0" dirty="0">
                          <a:solidFill>
                            <a:srgbClr val="254776"/>
                          </a:solidFill>
                        </a:rPr>
                        <a:t>também pode descrever quanta certeza temos sobre determinados achados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411749"/>
                  </a:ext>
                </a:extLst>
              </a:tr>
              <a:tr h="144408">
                <a:tc>
                  <a:txBody>
                    <a:bodyPr/>
                    <a:lstStyle/>
                    <a:p>
                      <a:pPr algn="l" rtl="0"/>
                      <a:endParaRPr lang="pt-BR" sz="7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pt-BR" sz="7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pt-BR" sz="7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pt-BR" sz="7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pt-BR" sz="7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588197"/>
                  </a:ext>
                </a:extLst>
              </a:tr>
              <a:tr h="22825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noProof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Posição estratégica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D2E5">
                        <a:alpha val="8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noProof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Formas de evidências</a:t>
                      </a: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07101436"/>
                  </a:ext>
                </a:extLst>
              </a:tr>
              <a:tr h="487680">
                <a:tc rowSpan="2">
                  <a:txBody>
                    <a:bodyPr/>
                    <a:lstStyle/>
                    <a:p>
                      <a:pPr algn="l" rtl="0"/>
                      <a:endParaRPr lang="pt-BR" sz="400" noProof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pt-BR" sz="1100" noProof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Recomendações nacionais ou suporte às evidências informado por evidências nacionais e globais</a:t>
                      </a:r>
                    </a:p>
                    <a:p>
                      <a:pPr algn="r"/>
                      <a:r>
                        <a:rPr lang="pt-BR" sz="500" noProof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/>
                      <a:endParaRPr lang="pt-BR" sz="1300" noProof="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noProof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ts val="11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Avaliação de tecnologias/</a:t>
                      </a:r>
                    </a:p>
                    <a:p>
                      <a:pPr marL="0" marR="0" lvl="0" indent="0" algn="l" defTabSz="457189" rtl="0" eaLnBrk="1" fontAlgn="auto" latinLnBrk="0" hangingPunct="1">
                        <a:lnSpc>
                          <a:spcPts val="11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análise de custo-efetividade</a:t>
                      </a: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43558113"/>
                  </a:ext>
                </a:extLst>
              </a:tr>
              <a:tr h="487680">
                <a:tc vMerge="1">
                  <a:txBody>
                    <a:bodyPr/>
                    <a:lstStyle/>
                    <a:p>
                      <a:pPr algn="l" rtl="0"/>
                      <a:endParaRPr lang="en-CA" sz="140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F0F6">
                        <a:alpha val="45098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pt-BR" sz="1000" b="0" noProof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pt-BR" sz="11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Diretriz</a:t>
                      </a: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41412472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688F06D8-FB4A-9CDA-3D59-50E11E4A81C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491217" y="2264974"/>
            <a:ext cx="731352" cy="7313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B440A2B-C02A-4E83-F0F7-BE3B0D9A03B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491217" y="4048932"/>
            <a:ext cx="731352" cy="7313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C00BFF0-1D21-DF95-EFC1-CA9B3675AC7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400786" y="3953633"/>
            <a:ext cx="303988" cy="30398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02CF368-9896-2268-578C-10EF798C09D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400786" y="4534346"/>
            <a:ext cx="299148" cy="29914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A52E6AB-5EEB-BFBF-AD83-A07BB1BE8530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390306" y="2390162"/>
            <a:ext cx="303988" cy="303988"/>
          </a:xfrm>
          <a:prstGeom prst="rect">
            <a:avLst/>
          </a:prstGeom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55576966-3CD4-354B-B63E-960C29CCAFE7}"/>
              </a:ext>
            </a:extLst>
          </p:cNvPr>
          <p:cNvSpPr/>
          <p:nvPr/>
        </p:nvSpPr>
        <p:spPr>
          <a:xfrm>
            <a:off x="2499995" y="4052225"/>
            <a:ext cx="721895" cy="724766"/>
          </a:xfrm>
          <a:prstGeom prst="ellipse">
            <a:avLst/>
          </a:prstGeom>
          <a:noFill/>
          <a:ln w="66675">
            <a:solidFill>
              <a:srgbClr val="4195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2689976-C372-38CC-E1B2-5D48E7BB49CC}"/>
              </a:ext>
            </a:extLst>
          </p:cNvPr>
          <p:cNvSpPr/>
          <p:nvPr/>
        </p:nvSpPr>
        <p:spPr>
          <a:xfrm>
            <a:off x="2499995" y="2253308"/>
            <a:ext cx="721895" cy="724766"/>
          </a:xfrm>
          <a:prstGeom prst="ellipse">
            <a:avLst/>
          </a:prstGeom>
          <a:noFill/>
          <a:ln w="66675">
            <a:solidFill>
              <a:srgbClr val="0E539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FF72EE-5E65-0167-A258-3B093C1E5C11}"/>
              </a:ext>
            </a:extLst>
          </p:cNvPr>
          <p:cNvSpPr txBox="1"/>
          <p:nvPr/>
        </p:nvSpPr>
        <p:spPr>
          <a:xfrm>
            <a:off x="8989243" y="1023000"/>
            <a:ext cx="31790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i="1" dirty="0">
                <a:solidFill>
                  <a:srgbClr val="254776"/>
                </a:solidFill>
              </a:rPr>
              <a:t>Nota: versão completa disponível no Update 2023</a:t>
            </a:r>
            <a:endParaRPr lang="en-US" sz="1050" i="1" dirty="0">
              <a:solidFill>
                <a:srgbClr val="254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770735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34165</TotalTime>
  <Words>300</Words>
  <Application>Microsoft Macintosh PowerPoint</Application>
  <PresentationFormat>Widescreen</PresentationFormat>
  <Paragraphs>34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Courier New</vt:lpstr>
      <vt:lpstr>Helvetica</vt:lpstr>
      <vt:lpstr>Roboto</vt:lpstr>
      <vt:lpstr>McMaster Brighter World Theme</vt:lpstr>
      <vt:lpstr>0.2 Responder às perguntas dos tomadores de decisão com a combinação certa de formas de evidências 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485</cp:revision>
  <cp:lastPrinted>2017-06-06T20:04:49Z</cp:lastPrinted>
  <dcterms:created xsi:type="dcterms:W3CDTF">2017-04-21T15:41:45Z</dcterms:created>
  <dcterms:modified xsi:type="dcterms:W3CDTF">2023-03-13T13:25:58Z</dcterms:modified>
</cp:coreProperties>
</file>