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1098" r:id="rId2"/>
    <p:sldId id="1099" r:id="rId3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ássia Fernandes Carvalho" initials="KFC" lastIdx="51" clrIdx="0">
    <p:extLst>
      <p:ext uri="{19B8F6BF-5375-455C-9EA6-DF929625EA0E}">
        <p15:presenceInfo xmlns:p15="http://schemas.microsoft.com/office/powerpoint/2012/main" userId="beacac294acfe6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2E5"/>
    <a:srgbClr val="99CC66"/>
    <a:srgbClr val="CC76A6"/>
    <a:srgbClr val="25477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34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1040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268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233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3.emf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8.png"/><Relationship Id="rId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4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09246D05-AEBF-BDF6-0082-CF801CDFB590}"/>
              </a:ext>
            </a:extLst>
          </p:cNvPr>
          <p:cNvGrpSpPr/>
          <p:nvPr/>
        </p:nvGrpSpPr>
        <p:grpSpPr>
          <a:xfrm rot="10800000">
            <a:off x="7613745" y="4532632"/>
            <a:ext cx="1716048" cy="383495"/>
            <a:chOff x="101017" y="2518743"/>
            <a:chExt cx="1716048" cy="383495"/>
          </a:xfrm>
        </p:grpSpPr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4B2DEA4C-A52A-9B84-5CD9-116669E3F9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18743"/>
              <a:ext cx="1716048" cy="319995"/>
            </a:xfrm>
            <a:prstGeom prst="rect">
              <a:avLst/>
            </a:prstGeom>
          </p:spPr>
        </p:pic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7865889F-C729-9BA6-BF86-B255A35B1A8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086AFEA-C4AA-3561-D33D-755D75679FA3}"/>
              </a:ext>
            </a:extLst>
          </p:cNvPr>
          <p:cNvGrpSpPr/>
          <p:nvPr/>
        </p:nvGrpSpPr>
        <p:grpSpPr>
          <a:xfrm rot="10800000">
            <a:off x="7515009" y="2040679"/>
            <a:ext cx="1716048" cy="319995"/>
            <a:chOff x="101017" y="2582243"/>
            <a:chExt cx="1716048" cy="319995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DE6F6320-C9B5-AC16-CDB3-ACBE23DA419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40B5261C-A00E-B3B5-7655-7B6859E4625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24B4558-73BD-F7C1-2B80-A94B6FBCFB61}"/>
              </a:ext>
            </a:extLst>
          </p:cNvPr>
          <p:cNvGrpSpPr/>
          <p:nvPr/>
        </p:nvGrpSpPr>
        <p:grpSpPr>
          <a:xfrm>
            <a:off x="2329478" y="4505306"/>
            <a:ext cx="1826955" cy="319995"/>
            <a:chOff x="101017" y="2582243"/>
            <a:chExt cx="1716048" cy="319995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13D97657-4FD0-52A6-E446-26340EF65BB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6093C138-DD89-6E2E-F870-312C38C1DE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35DA5208-DE1F-C20D-41D1-1AF604F3B77D}"/>
              </a:ext>
            </a:extLst>
          </p:cNvPr>
          <p:cNvGrpSpPr/>
          <p:nvPr/>
        </p:nvGrpSpPr>
        <p:grpSpPr>
          <a:xfrm>
            <a:off x="2349084" y="2029073"/>
            <a:ext cx="1956215" cy="319995"/>
            <a:chOff x="101017" y="2582243"/>
            <a:chExt cx="1716048" cy="319995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88766E52-43EF-FBCB-7B94-F058A02236F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86AF17FD-8561-0218-1710-EC6A79BE0F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907"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sp>
        <p:nvSpPr>
          <p:cNvPr id="10" name="Title 14">
            <a:extLst>
              <a:ext uri="{FF2B5EF4-FFF2-40B4-BE49-F238E27FC236}">
                <a16:creationId xmlns:a16="http://schemas.microsoft.com/office/drawing/2014/main" id="{EE1EC868-7126-878C-C76B-592D410FF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391002"/>
            <a:ext cx="8324326" cy="772930"/>
          </a:xfrm>
        </p:spPr>
        <p:txBody>
          <a:bodyPr>
            <a:noAutofit/>
          </a:bodyPr>
          <a:lstStyle/>
          <a:p>
            <a:pPr defTabSz="914400" hangingPunct="0">
              <a:spcBef>
                <a:spcPts val="0"/>
              </a:spcBef>
              <a:defRPr/>
            </a:pPr>
            <a:r>
              <a:rPr kumimoji="0" lang="en-CA" sz="2000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0.1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Responder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às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perguntas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dos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tomadores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decisão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com a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combinação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certa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formas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evidências</a:t>
            </a:r>
            <a:br>
              <a:rPr lang="en-CA" sz="3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combinar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formas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nacionais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a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etapa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certa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processo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tomada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decisã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110494-5A63-9DFC-58D8-C8C085240EA5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4944F65B-8453-8D3A-39E3-32E24960FF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416221"/>
              </p:ext>
            </p:extLst>
          </p:nvPr>
        </p:nvGraphicFramePr>
        <p:xfrm>
          <a:off x="2329479" y="4525859"/>
          <a:ext cx="2280606" cy="1423627"/>
        </p:xfrm>
        <a:graphic>
          <a:graphicData uri="http://schemas.openxmlformats.org/drawingml/2006/table">
            <a:tbl>
              <a:tblPr firstRow="1" firstCol="1" bandRow="1"/>
              <a:tblGrid>
                <a:gridCol w="386737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893869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1329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en-GB" sz="13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Formas</a:t>
                      </a:r>
                      <a:r>
                        <a:rPr lang="en-GB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de </a:t>
                      </a:r>
                      <a:r>
                        <a:rPr lang="en-GB" sz="13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evidências</a:t>
                      </a:r>
                      <a:endParaRPr lang="en-GB" sz="13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Análise</a:t>
                      </a:r>
                      <a:r>
                        <a:rPr lang="en-GB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dados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Avaliação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Informações</a:t>
                      </a:r>
                      <a:r>
                        <a:rPr lang="en-GB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qualitativas</a:t>
                      </a:r>
                      <a:endParaRPr lang="en-GB" sz="105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07898D9-AD9F-519A-0364-CF285C97C9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451520"/>
              </p:ext>
            </p:extLst>
          </p:nvPr>
        </p:nvGraphicFramePr>
        <p:xfrm>
          <a:off x="7390537" y="2047179"/>
          <a:ext cx="2545889" cy="1423627"/>
        </p:xfrm>
        <a:graphic>
          <a:graphicData uri="http://schemas.openxmlformats.org/drawingml/2006/table">
            <a:tbl>
              <a:tblPr firstRow="1" firstCol="1" bandRow="1"/>
              <a:tblGrid>
                <a:gridCol w="431723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2114166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en-GB" sz="13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Formas</a:t>
                      </a:r>
                      <a:r>
                        <a:rPr lang="en-GB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de </a:t>
                      </a:r>
                      <a:r>
                        <a:rPr lang="en-GB" sz="13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evidências</a:t>
                      </a:r>
                      <a:endParaRPr lang="en-GB" sz="13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Modelagem</a:t>
                      </a:r>
                      <a:endParaRPr lang="en-GB" sz="105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Avaliação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Informações</a:t>
                      </a:r>
                      <a:r>
                        <a:rPr lang="en-GB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qualitativas</a:t>
                      </a:r>
                      <a:endParaRPr lang="en-GB" sz="105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C20D3AD-D493-242E-44D1-C46ED1D97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677787"/>
              </p:ext>
            </p:extLst>
          </p:nvPr>
        </p:nvGraphicFramePr>
        <p:xfrm>
          <a:off x="7455675" y="4592956"/>
          <a:ext cx="2488714" cy="1423627"/>
        </p:xfrm>
        <a:graphic>
          <a:graphicData uri="http://schemas.openxmlformats.org/drawingml/2006/table">
            <a:tbl>
              <a:tblPr firstRow="1" firstCol="1" bandRow="1"/>
              <a:tblGrid>
                <a:gridCol w="422027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2066687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en-GB" sz="13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Formas</a:t>
                      </a:r>
                      <a:r>
                        <a:rPr lang="en-GB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de </a:t>
                      </a:r>
                      <a:r>
                        <a:rPr lang="en-GB" sz="13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evidências</a:t>
                      </a:r>
                      <a:endParaRPr lang="en-GB" sz="13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Pesquisa</a:t>
                      </a:r>
                      <a:r>
                        <a:rPr lang="en-GB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 </a:t>
                      </a:r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comportamento</a:t>
                      </a:r>
                      <a:r>
                        <a:rPr lang="en-GB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/de </a:t>
                      </a:r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implementação</a:t>
                      </a:r>
                      <a:endParaRPr lang="en-GB" sz="105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Informações</a:t>
                      </a:r>
                      <a:r>
                        <a:rPr lang="en-GB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qualitativas</a:t>
                      </a:r>
                      <a:endParaRPr lang="en-GB" sz="105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9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C8FBDFC5-87C1-993E-A9B8-AF3630B343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924875"/>
              </p:ext>
            </p:extLst>
          </p:nvPr>
        </p:nvGraphicFramePr>
        <p:xfrm>
          <a:off x="2329479" y="2047180"/>
          <a:ext cx="2391799" cy="1423627"/>
        </p:xfrm>
        <a:graphic>
          <a:graphicData uri="http://schemas.openxmlformats.org/drawingml/2006/table">
            <a:tbl>
              <a:tblPr firstRow="1" firstCol="1" bandRow="1"/>
              <a:tblGrid>
                <a:gridCol w="405593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986206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en-GB" sz="13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Formas</a:t>
                      </a:r>
                      <a:r>
                        <a:rPr lang="en-GB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de </a:t>
                      </a:r>
                      <a:r>
                        <a:rPr lang="en-GB" sz="13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evidências</a:t>
                      </a:r>
                      <a:endParaRPr lang="en-GB" sz="13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Análise de dados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Modelagem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Informações</a:t>
                      </a:r>
                      <a:r>
                        <a:rPr lang="en-GB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qualitativas</a:t>
                      </a:r>
                      <a:endParaRPr lang="en-GB" sz="105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98D2F8A-29F9-1D93-7E6E-A0F47D4D4715}"/>
              </a:ext>
            </a:extLst>
          </p:cNvPr>
          <p:cNvCxnSpPr>
            <a:cxnSpLocks/>
          </p:cNvCxnSpPr>
          <p:nvPr/>
        </p:nvCxnSpPr>
        <p:spPr>
          <a:xfrm>
            <a:off x="2625501" y="2515991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BFD03E5-F918-E720-68E3-70F9CFE5C62D}"/>
              </a:ext>
            </a:extLst>
          </p:cNvPr>
          <p:cNvSpPr txBox="1"/>
          <p:nvPr/>
        </p:nvSpPr>
        <p:spPr>
          <a:xfrm>
            <a:off x="1752600" y="1467446"/>
            <a:ext cx="2721045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GB" sz="1400" b="1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Entendendo</a:t>
            </a:r>
            <a:r>
              <a:rPr lang="en-GB" sz="1400" b="1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um </a:t>
            </a:r>
            <a:r>
              <a:rPr lang="en-GB" sz="1400" b="1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problema</a:t>
            </a:r>
            <a:r>
              <a:rPr lang="en-GB" sz="1400" b="1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</a:p>
          <a:p>
            <a:pPr algn="r"/>
            <a:r>
              <a:rPr lang="en-GB" sz="1400" b="1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suas</a:t>
            </a:r>
            <a:r>
              <a:rPr lang="en-GB" sz="1400" b="1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causas</a:t>
            </a:r>
            <a:endParaRPr lang="en-GB" sz="1400" b="1" dirty="0">
              <a:solidFill>
                <a:srgbClr val="25477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5EB2BE3-913D-9596-C509-7AF9BB6B1649}"/>
              </a:ext>
            </a:extLst>
          </p:cNvPr>
          <p:cNvSpPr txBox="1"/>
          <p:nvPr/>
        </p:nvSpPr>
        <p:spPr>
          <a:xfrm>
            <a:off x="7312440" y="1467446"/>
            <a:ext cx="3329390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Selecionando</a:t>
            </a:r>
            <a:r>
              <a:rPr lang="en-G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</a:t>
            </a:r>
            <a:r>
              <a:rPr lang="en-G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opção</a:t>
            </a:r>
            <a:r>
              <a:rPr lang="en-G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responder </a:t>
            </a:r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en-G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problema</a:t>
            </a:r>
            <a:endParaRPr lang="en-GB" sz="1400" b="1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FEE50B5-F0C0-3B14-F0EB-C26AC3EFC57D}"/>
              </a:ext>
            </a:extLst>
          </p:cNvPr>
          <p:cNvSpPr txBox="1"/>
          <p:nvPr/>
        </p:nvSpPr>
        <p:spPr>
          <a:xfrm>
            <a:off x="7315685" y="3893606"/>
            <a:ext cx="3326145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Identificando</a:t>
            </a:r>
            <a:r>
              <a:rPr lang="en-G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</a:t>
            </a:r>
            <a:r>
              <a:rPr lang="en-G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implementação</a:t>
            </a:r>
            <a:endParaRPr lang="en-GB" sz="1400" b="1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CC32703-B3C9-F66F-B0D4-087E06202E88}"/>
              </a:ext>
            </a:extLst>
          </p:cNvPr>
          <p:cNvSpPr txBox="1"/>
          <p:nvPr/>
        </p:nvSpPr>
        <p:spPr>
          <a:xfrm>
            <a:off x="1752600" y="3814984"/>
            <a:ext cx="2721045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Monitorando</a:t>
            </a:r>
            <a:r>
              <a:rPr lang="en-G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implementação</a:t>
            </a:r>
            <a:r>
              <a:rPr lang="en-G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avaliando</a:t>
            </a:r>
            <a:r>
              <a:rPr lang="en-G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GB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impactos</a:t>
            </a:r>
            <a:endParaRPr lang="en-GB" sz="1400" b="1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6EC3EDFC-7043-2DFD-BBB8-77EA1C363CC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451663" y="2400967"/>
            <a:ext cx="344006" cy="34400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0EF015E-2AE3-8AE6-AB36-F75BF74919E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451663" y="2767147"/>
            <a:ext cx="344006" cy="344006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A6C707E-F548-46A6-9ABE-6ECDD841039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451663" y="3144058"/>
            <a:ext cx="344006" cy="344006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94EB0E8-3A6C-2C78-62A4-F867AC329F1A}"/>
              </a:ext>
            </a:extLst>
          </p:cNvPr>
          <p:cNvCxnSpPr>
            <a:cxnSpLocks/>
          </p:cNvCxnSpPr>
          <p:nvPr/>
        </p:nvCxnSpPr>
        <p:spPr>
          <a:xfrm>
            <a:off x="7688847" y="2500089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4" name="Picture 33">
            <a:extLst>
              <a:ext uri="{FF2B5EF4-FFF2-40B4-BE49-F238E27FC236}">
                <a16:creationId xmlns:a16="http://schemas.microsoft.com/office/drawing/2014/main" id="{059FC6D3-C713-48C7-B1BB-959B5B745F2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515009" y="2385065"/>
            <a:ext cx="344006" cy="344006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0974582-ADC6-EA32-62A1-9B781328693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7515009" y="2751245"/>
            <a:ext cx="344006" cy="34400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9F43A29-CA1C-FB42-5204-6D7D02DEC44F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7515009" y="3128156"/>
            <a:ext cx="344006" cy="344006"/>
          </a:xfrm>
          <a:prstGeom prst="rect">
            <a:avLst/>
          </a:prstGeom>
        </p:spPr>
      </p:pic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8CB8D26-2F6A-7F82-32D2-E81E4C7C4B36}"/>
              </a:ext>
            </a:extLst>
          </p:cNvPr>
          <p:cNvCxnSpPr>
            <a:cxnSpLocks/>
          </p:cNvCxnSpPr>
          <p:nvPr/>
        </p:nvCxnSpPr>
        <p:spPr>
          <a:xfrm>
            <a:off x="2646025" y="5001751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8" name="Picture 37">
            <a:extLst>
              <a:ext uri="{FF2B5EF4-FFF2-40B4-BE49-F238E27FC236}">
                <a16:creationId xmlns:a16="http://schemas.microsoft.com/office/drawing/2014/main" id="{DA1616ED-B511-3696-175D-707DDBC7B71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472187" y="4886727"/>
            <a:ext cx="344006" cy="34400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AECDF12D-68C4-6CF2-8D49-4948D758C68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472187" y="5252907"/>
            <a:ext cx="344006" cy="344006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C4C25B07-229A-2D52-E0AB-D68BAE406EF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472187" y="5629818"/>
            <a:ext cx="344006" cy="344006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5171885-4565-B52E-E569-A10F30182282}"/>
              </a:ext>
            </a:extLst>
          </p:cNvPr>
          <p:cNvCxnSpPr>
            <a:cxnSpLocks/>
          </p:cNvCxnSpPr>
          <p:nvPr/>
        </p:nvCxnSpPr>
        <p:spPr>
          <a:xfrm flipH="1">
            <a:off x="7652210" y="4999719"/>
            <a:ext cx="1835" cy="475909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2" name="Picture 41">
            <a:extLst>
              <a:ext uri="{FF2B5EF4-FFF2-40B4-BE49-F238E27FC236}">
                <a16:creationId xmlns:a16="http://schemas.microsoft.com/office/drawing/2014/main" id="{72C6F022-09D7-BCBA-5807-AEFCB9801AC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480207" y="4884695"/>
            <a:ext cx="344006" cy="34400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07B44B4A-CBCD-01B7-5BB0-A5E9E138B90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7480207" y="5278714"/>
            <a:ext cx="344006" cy="34400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5CAC072-C6C1-43A8-49E8-3FA60B1CEE7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219175" y="1962278"/>
            <a:ext cx="3166807" cy="32547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CB9EA2-EDC9-213E-CD7F-88D3B873FC3D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631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4">
            <a:extLst>
              <a:ext uri="{FF2B5EF4-FFF2-40B4-BE49-F238E27FC236}">
                <a16:creationId xmlns:a16="http://schemas.microsoft.com/office/drawing/2014/main" id="{EF84735D-4D64-BD03-B0EF-1409D1A19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391002"/>
            <a:ext cx="8324326" cy="772930"/>
          </a:xfrm>
        </p:spPr>
        <p:txBody>
          <a:bodyPr>
            <a:noAutofit/>
          </a:bodyPr>
          <a:lstStyle/>
          <a:p>
            <a:pPr defTabSz="914400" hangingPunct="0">
              <a:spcBef>
                <a:spcPts val="0"/>
              </a:spcBef>
              <a:defRPr/>
            </a:pPr>
            <a:r>
              <a:rPr kumimoji="0" lang="en-CA" sz="2000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0.1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(continua) Responder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às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perguntas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dos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tomadores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decisão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com a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combinação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certa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formas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evidências</a:t>
            </a:r>
            <a:br>
              <a:rPr lang="en-CA" sz="3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combinar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formas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nacionais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a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etapa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certa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processo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tomada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decisã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4BBED0-3005-700F-F577-8FE4C201FF67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D1D14B4-D002-E835-5E67-3639D64A1B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239039"/>
              </p:ext>
            </p:extLst>
          </p:nvPr>
        </p:nvGraphicFramePr>
        <p:xfrm>
          <a:off x="853936" y="1672262"/>
          <a:ext cx="10484128" cy="2015792"/>
        </p:xfrm>
        <a:graphic>
          <a:graphicData uri="http://schemas.openxmlformats.org/drawingml/2006/table">
            <a:tbl>
              <a:tblPr firstRow="1" firstCol="1" bandRow="1"/>
              <a:tblGrid>
                <a:gridCol w="1588167">
                  <a:extLst>
                    <a:ext uri="{9D8B030D-6E8A-4147-A177-3AD203B41FA5}">
                      <a16:colId xmlns:a16="http://schemas.microsoft.com/office/drawing/2014/main" val="2438151703"/>
                    </a:ext>
                  </a:extLst>
                </a:gridCol>
                <a:gridCol w="932159">
                  <a:extLst>
                    <a:ext uri="{9D8B030D-6E8A-4147-A177-3AD203B41FA5}">
                      <a16:colId xmlns:a16="http://schemas.microsoft.com/office/drawing/2014/main" val="1941796730"/>
                    </a:ext>
                  </a:extLst>
                </a:gridCol>
                <a:gridCol w="337049">
                  <a:extLst>
                    <a:ext uri="{9D8B030D-6E8A-4147-A177-3AD203B41FA5}">
                      <a16:colId xmlns:a16="http://schemas.microsoft.com/office/drawing/2014/main" val="4159614164"/>
                    </a:ext>
                  </a:extLst>
                </a:gridCol>
                <a:gridCol w="1650545">
                  <a:extLst>
                    <a:ext uri="{9D8B030D-6E8A-4147-A177-3AD203B41FA5}">
                      <a16:colId xmlns:a16="http://schemas.microsoft.com/office/drawing/2014/main" val="3417789404"/>
                    </a:ext>
                  </a:extLst>
                </a:gridCol>
                <a:gridCol w="5976208">
                  <a:extLst>
                    <a:ext uri="{9D8B030D-6E8A-4147-A177-3AD203B41FA5}">
                      <a16:colId xmlns:a16="http://schemas.microsoft.com/office/drawing/2014/main" val="4259270599"/>
                    </a:ext>
                  </a:extLst>
                </a:gridCol>
              </a:tblGrid>
              <a:tr h="21869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noProof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Posição estratégica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noProof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Formas de evidências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Etapas em que agregam maior valor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804439"/>
                  </a:ext>
                </a:extLst>
              </a:tr>
              <a:tr h="322973">
                <a:tc rowSpan="5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cap="none" baseline="0" noProof="0" dirty="0">
                          <a:solidFill>
                            <a:srgbClr val="254776"/>
                          </a:solidFill>
                          <a:effectLst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  <a:sym typeface="Arial"/>
                        </a:rPr>
                        <a:t>Evidências nacionais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i="0" u="none" strike="noStrike" cap="none" spc="0" baseline="0" noProof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Análise de dados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133599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pt-BR" sz="10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Modelagem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pt-BR" sz="10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23415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Avaliação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886923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pt-BR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ts val="11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Pesquisa do comportamento/de implementação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pt-BR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998895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0" noProof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noProof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Informações qualitativas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0" noProof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804998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8378C0FD-BE73-BB0F-C3F3-DDE9E202208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491217" y="2430604"/>
            <a:ext cx="731352" cy="7313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3A3CD7E-E633-18E3-B662-69E14694216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400786" y="2966620"/>
            <a:ext cx="299148" cy="2991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7995C7-6079-D0BF-16EE-86B7A7C2DF9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400786" y="1987105"/>
            <a:ext cx="299148" cy="2991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E4DC0C-739C-FFCD-7559-D627120A21F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400786" y="2635583"/>
            <a:ext cx="299148" cy="29914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346A259-5EDC-BCB7-BDBE-179816B38736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400786" y="2308191"/>
            <a:ext cx="299148" cy="29914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9DDFD1F-A91A-2841-989C-03B18367B563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400786" y="3288916"/>
            <a:ext cx="299148" cy="299148"/>
          </a:xfrm>
          <a:prstGeom prst="rect">
            <a:avLst/>
          </a:prstGeom>
        </p:spPr>
      </p:pic>
      <p:graphicFrame>
        <p:nvGraphicFramePr>
          <p:cNvPr id="12" name="Table 6">
            <a:extLst>
              <a:ext uri="{FF2B5EF4-FFF2-40B4-BE49-F238E27FC236}">
                <a16:creationId xmlns:a16="http://schemas.microsoft.com/office/drawing/2014/main" id="{EBC59034-5955-181A-995A-C2DEAB93F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251925"/>
              </p:ext>
            </p:extLst>
          </p:nvPr>
        </p:nvGraphicFramePr>
        <p:xfrm>
          <a:off x="5378116" y="1999136"/>
          <a:ext cx="5959948" cy="1596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9987">
                  <a:extLst>
                    <a:ext uri="{9D8B030D-6E8A-4147-A177-3AD203B41FA5}">
                      <a16:colId xmlns:a16="http://schemas.microsoft.com/office/drawing/2014/main" val="2992671412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597148921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1162182459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3570964566"/>
                    </a:ext>
                  </a:extLst>
                </a:gridCol>
              </a:tblGrid>
              <a:tr h="319340"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413739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7635577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6252501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388347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386504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194C59E2-EC6D-1DAA-90CB-E7D08F9F87E8}"/>
              </a:ext>
            </a:extLst>
          </p:cNvPr>
          <p:cNvSpPr/>
          <p:nvPr/>
        </p:nvSpPr>
        <p:spPr>
          <a:xfrm>
            <a:off x="2488595" y="2427674"/>
            <a:ext cx="721895" cy="724766"/>
          </a:xfrm>
          <a:prstGeom prst="ellipse">
            <a:avLst/>
          </a:prstGeom>
          <a:noFill/>
          <a:ln w="66675">
            <a:solidFill>
              <a:srgbClr val="99C2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89F8E56-92EB-27A6-C25D-6AB8C1EC3BB9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982149" y="1987105"/>
            <a:ext cx="284688" cy="30143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6D8DE2A-ED09-1A8A-4DCE-0440EE58AB1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982149" y="2307048"/>
            <a:ext cx="284688" cy="30143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108CD94-C24A-625A-B026-2C653E32F4D4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982149" y="3343638"/>
            <a:ext cx="284688" cy="30143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9D78865-44B9-B109-7420-6454F9F6E965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480048" y="2633297"/>
            <a:ext cx="284687" cy="30143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0F31F60-0E59-2532-EE9A-CD015EE7B7FF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480048" y="2307048"/>
            <a:ext cx="284687" cy="30143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FA951A0-EE4C-6F6F-8BAF-0C5B7AB8EBC4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480048" y="3340511"/>
            <a:ext cx="284687" cy="30143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3A0FB91-A2FF-30D5-670C-245267B460D4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958044" y="3340512"/>
            <a:ext cx="284687" cy="30143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CB638B6-0937-0C67-85F1-91AEC541FDEA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945630" y="3001723"/>
            <a:ext cx="284687" cy="30143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F26A6AF-312E-4A92-D9DC-DEAB46AE961C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449865" y="2633297"/>
            <a:ext cx="284686" cy="30143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2BE3CB6-0750-0EDE-7E05-70E01F8FCC55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449865" y="1987105"/>
            <a:ext cx="284686" cy="30143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280F270-C2EC-9BC7-8C45-CB41BB0C22C5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462973" y="3340512"/>
            <a:ext cx="284686" cy="301433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DBEDDD1-FE21-AA8A-CDAF-1183F69EFEFE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307630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34165</TotalTime>
  <Words>243</Words>
  <Application>Microsoft Macintosh PowerPoint</Application>
  <PresentationFormat>Widescreen</PresentationFormat>
  <Paragraphs>35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Courier New</vt:lpstr>
      <vt:lpstr>Helvetica</vt:lpstr>
      <vt:lpstr>Roboto</vt:lpstr>
      <vt:lpstr>McMaster Brighter World Theme</vt:lpstr>
      <vt:lpstr>0.1 Responder às perguntas dos tomadores de decisão com a combinação certa de formas de evidências (e combinar as formas de evidências nacionais com a etapa certa no processo de tomada de decisã) </vt:lpstr>
      <vt:lpstr>0.1 (continua) Responder às perguntas dos tomadores de decisão com a combinação certa de formas de evidências (e combinar as formas de evidências nacionais com a etapa certa no processo de tomada de decisã) 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485</cp:revision>
  <cp:lastPrinted>2017-06-06T20:04:49Z</cp:lastPrinted>
  <dcterms:created xsi:type="dcterms:W3CDTF">2017-04-21T15:41:45Z</dcterms:created>
  <dcterms:modified xsi:type="dcterms:W3CDTF">2023-03-13T13:25:10Z</dcterms:modified>
</cp:coreProperties>
</file>