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3"/>
  </p:sldMasterIdLst>
  <p:notesMasterIdLst>
    <p:notesMasterId r:id="rId6"/>
  </p:notesMasterIdLst>
  <p:sldIdLst>
    <p:sldId id="1107" r:id="rId4"/>
    <p:sldId id="1108" r:id="rId5"/>
  </p:sldIdLst>
  <p:sldSz cx="12192000" cy="6858000"/>
  <p:notesSz cx="6805613" cy="9939338"/>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9" autoAdjust="0"/>
    <p:restoredTop sz="95822" autoAdjust="0"/>
  </p:normalViewPr>
  <p:slideViewPr>
    <p:cSldViewPr snapToGrid="0" snapToObjects="1">
      <p:cViewPr varScale="1">
        <p:scale>
          <a:sx n="122" d="100"/>
          <a:sy n="122" d="100"/>
        </p:scale>
        <p:origin x="744" y="192"/>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2.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10/3/24</a:t>
            </a:fld>
            <a:endParaRPr lang="en-US" dirty="0"/>
          </a:p>
        </p:txBody>
      </p:sp>
      <p:sp>
        <p:nvSpPr>
          <p:cNvPr id="4" name="Slide Image Placeholder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582077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670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9"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3" r:id="rId4"/>
    <p:sldLayoutId id="2147483672" r:id="rId5"/>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D5F3BA-9EB6-8660-864E-1FB72D3FB691}"/>
              </a:ext>
            </a:extLst>
          </p:cNvPr>
          <p:cNvSpPr/>
          <p:nvPr/>
        </p:nvSpPr>
        <p:spPr>
          <a:xfrm>
            <a:off x="0" y="6003258"/>
            <a:ext cx="12192000" cy="85474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pic>
        <p:nvPicPr>
          <p:cNvPr id="31" name="Picture 30" descr="Icon&#10;&#10;Description automatically generated">
            <a:extLst>
              <a:ext uri="{FF2B5EF4-FFF2-40B4-BE49-F238E27FC236}">
                <a16:creationId xmlns:a16="http://schemas.microsoft.com/office/drawing/2014/main" id="{5B41298F-9ED5-0AA0-84A4-EDBB70E4176A}"/>
              </a:ext>
            </a:extLst>
          </p:cNvPr>
          <p:cNvPicPr>
            <a:picLocks noChangeAspect="1"/>
          </p:cNvPicPr>
          <p:nvPr/>
        </p:nvPicPr>
        <p:blipFill rotWithShape="1">
          <a:blip r:embed="rId2"/>
          <a:srcRect t="54262"/>
          <a:stretch/>
        </p:blipFill>
        <p:spPr>
          <a:xfrm>
            <a:off x="3380601" y="1536563"/>
            <a:ext cx="4659083" cy="2873553"/>
          </a:xfrm>
          <a:prstGeom prst="rect">
            <a:avLst/>
          </a:prstGeom>
        </p:spPr>
      </p:pic>
      <p:sp>
        <p:nvSpPr>
          <p:cNvPr id="18" name="Rectangle 17">
            <a:extLst>
              <a:ext uri="{FF2B5EF4-FFF2-40B4-BE49-F238E27FC236}">
                <a16:creationId xmlns:a16="http://schemas.microsoft.com/office/drawing/2014/main" id="{B79B6067-6230-8321-9A25-8FCE07E824BA}"/>
              </a:ext>
            </a:extLst>
          </p:cNvPr>
          <p:cNvSpPr/>
          <p:nvPr/>
        </p:nvSpPr>
        <p:spPr>
          <a:xfrm>
            <a:off x="5847117" y="3043939"/>
            <a:ext cx="6162063" cy="1590711"/>
          </a:xfrm>
          <a:prstGeom prst="rect">
            <a:avLst/>
          </a:prstGeom>
          <a:solidFill>
            <a:srgbClr val="FFC000">
              <a:alpha val="2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8798756A-1683-015B-DD45-01C7F2321522}"/>
              </a:ext>
            </a:extLst>
          </p:cNvPr>
          <p:cNvSpPr>
            <a:spLocks noGrp="1"/>
          </p:cNvSpPr>
          <p:nvPr>
            <p:ph type="title"/>
          </p:nvPr>
        </p:nvSpPr>
        <p:spPr/>
        <p:txBody>
          <a:bodyPr/>
          <a:lstStyle/>
          <a:p>
            <a:r>
              <a:rPr lang="ja-JP" altLang="en-US" dirty="0"/>
              <a:t>日常生活の中心にエビデンスを位置付けることのコンテクストと課題</a:t>
            </a:r>
            <a:endParaRPr lang="en-US" dirty="0"/>
          </a:p>
        </p:txBody>
      </p:sp>
      <p:sp>
        <p:nvSpPr>
          <p:cNvPr id="12" name="Content Placeholder 1">
            <a:extLst>
              <a:ext uri="{FF2B5EF4-FFF2-40B4-BE49-F238E27FC236}">
                <a16:creationId xmlns:a16="http://schemas.microsoft.com/office/drawing/2014/main" id="{258A8E2F-E81D-911D-964A-3066260B1655}"/>
              </a:ext>
            </a:extLst>
          </p:cNvPr>
          <p:cNvSpPr>
            <a:spLocks noGrp="1"/>
          </p:cNvSpPr>
          <p:nvPr>
            <p:ph sz="half" idx="4294967295"/>
          </p:nvPr>
        </p:nvSpPr>
        <p:spPr>
          <a:xfrm>
            <a:off x="185352" y="1492250"/>
            <a:ext cx="3140075" cy="4525963"/>
          </a:xfrm>
        </p:spPr>
        <p:txBody>
          <a:bodyPr>
            <a:normAutofit/>
          </a:bodyPr>
          <a:lstStyle/>
          <a:p>
            <a:pPr marL="0" marR="0" lvl="0" indent="0" algn="just" defTabSz="609585" rtl="0" eaLnBrk="1" fontAlgn="auto" latinLnBrk="0" hangingPunct="1">
              <a:spcBef>
                <a:spcPts val="0"/>
              </a:spcBef>
              <a:spcAft>
                <a:spcPts val="0"/>
              </a:spcAft>
              <a:buClrTx/>
              <a:buSzTx/>
              <a:buNone/>
              <a:tabLst/>
              <a:defRPr/>
            </a:pPr>
            <a:endParaRPr lang="en-US" altLang="ja-JP" sz="1400" dirty="0">
              <a:solidFill>
                <a:srgbClr val="34547F"/>
              </a:solidFill>
              <a:effectLst/>
              <a:latin typeface="Arial" panose="020B0604020202020204" pitchFamily="34" charset="0"/>
              <a:cs typeface="Arial" panose="020B0604020202020204" pitchFamily="34" charset="0"/>
            </a:endParaRPr>
          </a:p>
          <a:p>
            <a:pPr marL="0" marR="0" lvl="0" indent="0" algn="just" defTabSz="609585" rtl="0" eaLnBrk="1" fontAlgn="auto" latinLnBrk="0" hangingPunct="1">
              <a:spcBef>
                <a:spcPts val="0"/>
              </a:spcBef>
              <a:spcAft>
                <a:spcPts val="0"/>
              </a:spcAft>
              <a:buClrTx/>
              <a:buSzTx/>
              <a:buNone/>
              <a:tabLst/>
              <a:defRPr/>
            </a:pPr>
            <a:endParaRPr lang="en-US" altLang="ja-JP" sz="1400" dirty="0">
              <a:solidFill>
                <a:srgbClr val="34547F"/>
              </a:solidFill>
              <a:latin typeface="Arial" panose="020B0604020202020204" pitchFamily="34" charset="0"/>
              <a:cs typeface="Arial" panose="020B0604020202020204" pitchFamily="34" charset="0"/>
            </a:endParaRPr>
          </a:p>
          <a:p>
            <a:pPr marL="0" marR="0" lvl="0" indent="0" algn="just" defTabSz="609585" rtl="0" eaLnBrk="1" fontAlgn="auto" latinLnBrk="0" hangingPunct="1">
              <a:spcBef>
                <a:spcPts val="0"/>
              </a:spcBef>
              <a:spcAft>
                <a:spcPts val="0"/>
              </a:spcAft>
              <a:buClrTx/>
              <a:buSzTx/>
              <a:buNone/>
              <a:tabLst/>
              <a:defRPr/>
            </a:pPr>
            <a:r>
              <a:rPr lang="ja-JP" altLang="ja-JP" sz="1400" dirty="0">
                <a:solidFill>
                  <a:srgbClr val="34547F"/>
                </a:solidFill>
                <a:effectLst/>
                <a:latin typeface="Arial" panose="020B0604020202020204" pitchFamily="34" charset="0"/>
                <a:cs typeface="Arial" panose="020B0604020202020204" pitchFamily="34" charset="0"/>
              </a:rPr>
              <a:t>市民は、以下のようにエビデンスが</a:t>
            </a:r>
            <a:endParaRPr lang="en-US" altLang="ja-JP" sz="1400" dirty="0">
              <a:solidFill>
                <a:srgbClr val="34547F"/>
              </a:solidFill>
              <a:effectLst/>
              <a:latin typeface="Arial" panose="020B0604020202020204" pitchFamily="34" charset="0"/>
              <a:cs typeface="Arial" panose="020B0604020202020204" pitchFamily="34" charset="0"/>
            </a:endParaRPr>
          </a:p>
          <a:p>
            <a:pPr marL="0" marR="0" lvl="0" indent="0" algn="just" defTabSz="609585" rtl="0" eaLnBrk="1" fontAlgn="auto" latinLnBrk="0" hangingPunct="1">
              <a:spcBef>
                <a:spcPts val="0"/>
              </a:spcBef>
              <a:spcAft>
                <a:spcPts val="0"/>
              </a:spcAft>
              <a:buClrTx/>
              <a:buSzTx/>
              <a:buNone/>
              <a:tabLst/>
              <a:defRPr/>
            </a:pPr>
            <a:r>
              <a:rPr lang="ja-JP" altLang="ja-JP" sz="1400" dirty="0">
                <a:solidFill>
                  <a:srgbClr val="34547F"/>
                </a:solidFill>
                <a:effectLst/>
                <a:latin typeface="Arial" panose="020B0604020202020204" pitchFamily="34" charset="0"/>
                <a:cs typeface="Arial" panose="020B0604020202020204" pitchFamily="34" charset="0"/>
              </a:rPr>
              <a:t>有益になり得る多くの決定を下す。</a:t>
            </a:r>
            <a:r>
              <a:rPr lang="en-CA" sz="1400" dirty="0">
                <a:solidFill>
                  <a:srgbClr val="254776"/>
                </a:solidFill>
                <a:latin typeface="Arial" panose="020B0604020202020204" pitchFamily="34" charset="0"/>
                <a:cs typeface="Arial" panose="020B0604020202020204" pitchFamily="34" charset="0"/>
              </a:rPr>
              <a:t> </a:t>
            </a:r>
          </a:p>
          <a:p>
            <a:pPr marL="0" marR="0" lvl="0" indent="0" algn="just" defTabSz="609585" rtl="0" eaLnBrk="1" fontAlgn="auto" latinLnBrk="0" hangingPunct="1">
              <a:spcBef>
                <a:spcPts val="0"/>
              </a:spcBef>
              <a:spcAft>
                <a:spcPts val="0"/>
              </a:spcAft>
              <a:buClrTx/>
              <a:buSzTx/>
              <a:buNone/>
              <a:tabLst/>
              <a:defRPr/>
            </a:pPr>
            <a:endParaRPr lang="en-CA" sz="1400" dirty="0">
              <a:solidFill>
                <a:srgbClr val="254776"/>
              </a:solidFill>
              <a:latin typeface="Arial" panose="020B0604020202020204" pitchFamily="34" charset="0"/>
              <a:cs typeface="Arial" panose="020B0604020202020204" pitchFamily="34" charset="0"/>
            </a:endParaRPr>
          </a:p>
          <a:p>
            <a:pPr marL="0" marR="0" lvl="0" indent="0" algn="just" defTabSz="609585" rtl="0" eaLnBrk="1" fontAlgn="auto" latinLnBrk="0" hangingPunct="1">
              <a:spcBef>
                <a:spcPts val="0"/>
              </a:spcBef>
              <a:spcAft>
                <a:spcPts val="0"/>
              </a:spcAft>
              <a:buClrTx/>
              <a:buSzTx/>
              <a:buNone/>
              <a:tabLst/>
              <a:defRPr/>
            </a:pPr>
            <a:endParaRPr kumimoji="0" lang="en-CA" sz="1400" b="0" i="0" u="none" strike="noStrike" kern="1200" cap="none" spc="0" normalizeH="0" baseline="0" noProof="0" dirty="0">
              <a:ln>
                <a:noFill/>
              </a:ln>
              <a:solidFill>
                <a:srgbClr val="254776"/>
              </a:solidFill>
              <a:effectLst/>
              <a:uLnTx/>
              <a:uFillTx/>
              <a:latin typeface="Arial" panose="020B0604020202020204" pitchFamily="34" charset="0"/>
              <a:cs typeface="Arial" panose="020B0604020202020204" pitchFamily="34" charset="0"/>
            </a:endParaRPr>
          </a:p>
          <a:p>
            <a:pPr marL="0" marR="0" lvl="0" indent="0" algn="just" defTabSz="609585" rtl="0" eaLnBrk="1" fontAlgn="auto" latinLnBrk="0" hangingPunct="1">
              <a:spcBef>
                <a:spcPts val="0"/>
              </a:spcBef>
              <a:spcAft>
                <a:spcPts val="0"/>
              </a:spcAft>
              <a:buClrTx/>
              <a:buSzTx/>
              <a:buNone/>
              <a:tabLst/>
              <a:defRPr/>
            </a:pPr>
            <a:endParaRPr lang="en-CA" sz="1400" dirty="0">
              <a:solidFill>
                <a:srgbClr val="254776"/>
              </a:solidFill>
              <a:latin typeface="Arial" panose="020B0604020202020204" pitchFamily="34" charset="0"/>
              <a:cs typeface="Arial" panose="020B0604020202020204" pitchFamily="34" charset="0"/>
            </a:endParaRPr>
          </a:p>
          <a:p>
            <a:pPr marL="717550" lvl="1" indent="-266700" algn="just">
              <a:spcBef>
                <a:spcPts val="600"/>
              </a:spcBef>
              <a:defRPr/>
            </a:pPr>
            <a:r>
              <a:rPr lang="ja-JP" altLang="ja-JP" sz="1400" dirty="0">
                <a:solidFill>
                  <a:srgbClr val="34547F"/>
                </a:solidFill>
                <a:effectLst/>
                <a:latin typeface="Arial" panose="020B0604020202020204" pitchFamily="34" charset="0"/>
                <a:cs typeface="Arial" panose="020B0604020202020204" pitchFamily="34" charset="0"/>
              </a:rPr>
              <a:t>自分自身</a:t>
            </a:r>
            <a:r>
              <a:rPr lang="en-US" altLang="ja-JP" sz="1400" dirty="0">
                <a:solidFill>
                  <a:srgbClr val="34547F"/>
                </a:solidFill>
                <a:effectLst/>
                <a:latin typeface="Arial" panose="020B0604020202020204" pitchFamily="34" charset="0"/>
                <a:cs typeface="Arial" panose="020B0604020202020204" pitchFamily="34" charset="0"/>
              </a:rPr>
              <a:t>(</a:t>
            </a:r>
            <a:r>
              <a:rPr lang="ja-JP" altLang="ja-JP" sz="1400" dirty="0">
                <a:solidFill>
                  <a:srgbClr val="34547F"/>
                </a:solidFill>
                <a:effectLst/>
                <a:latin typeface="Arial" panose="020B0604020202020204" pitchFamily="34" charset="0"/>
                <a:cs typeface="Arial" panose="020B0604020202020204" pitchFamily="34" charset="0"/>
              </a:rPr>
              <a:t>およびその家族</a:t>
            </a:r>
            <a:r>
              <a:rPr lang="en-US" altLang="ja-JP" sz="1400" dirty="0">
                <a:solidFill>
                  <a:srgbClr val="34547F"/>
                </a:solidFill>
                <a:effectLst/>
                <a:latin typeface="Arial" panose="020B0604020202020204" pitchFamily="34" charset="0"/>
                <a:cs typeface="Arial" panose="020B0604020202020204" pitchFamily="34" charset="0"/>
              </a:rPr>
              <a:t>)</a:t>
            </a:r>
            <a:r>
              <a:rPr lang="ja-JP" altLang="ja-JP" sz="1400" dirty="0">
                <a:solidFill>
                  <a:srgbClr val="34547F"/>
                </a:solidFill>
                <a:effectLst/>
                <a:latin typeface="Arial" panose="020B0604020202020204" pitchFamily="34" charset="0"/>
                <a:cs typeface="Arial" panose="020B0604020202020204" pitchFamily="34" charset="0"/>
              </a:rPr>
              <a:t>の健康、安全、幸福を管理する</a:t>
            </a:r>
            <a:endParaRPr kumimoji="0" lang="en-US" sz="1400" b="0" i="0" u="none" strike="noStrike" kern="1200" cap="none" spc="0" normalizeH="0" baseline="0" noProof="0" dirty="0">
              <a:ln>
                <a:noFill/>
              </a:ln>
              <a:solidFill>
                <a:srgbClr val="254776"/>
              </a:solidFill>
              <a:effectLst/>
              <a:uLnTx/>
              <a:uFillTx/>
              <a:latin typeface="Arial" panose="020B0604020202020204" pitchFamily="34" charset="0"/>
              <a:cs typeface="Arial" panose="020B0604020202020204" pitchFamily="34" charset="0"/>
            </a:endParaRPr>
          </a:p>
          <a:p>
            <a:pPr marL="712788" marR="36830" indent="0" algn="just">
              <a:spcAft>
                <a:spcPts val="0"/>
              </a:spcAft>
              <a:buNone/>
            </a:pPr>
            <a:endParaRPr lang="en-US" altLang="ja-JP" sz="1400" spc="-10" dirty="0">
              <a:solidFill>
                <a:srgbClr val="34547F"/>
              </a:solidFill>
              <a:effectLst/>
              <a:latin typeface="Arial" panose="020B0604020202020204" pitchFamily="34" charset="0"/>
              <a:cs typeface="Arial" panose="020B0604020202020204" pitchFamily="34" charset="0"/>
            </a:endParaRPr>
          </a:p>
          <a:p>
            <a:pPr marL="712788" marR="36830" indent="0" algn="just">
              <a:spcBef>
                <a:spcPts val="1200"/>
              </a:spcBef>
              <a:spcAft>
                <a:spcPts val="0"/>
              </a:spcAft>
              <a:buNone/>
            </a:pPr>
            <a:r>
              <a:rPr lang="ja-JP" altLang="ja-JP" sz="1400" spc="-10" dirty="0">
                <a:solidFill>
                  <a:srgbClr val="34547F"/>
                </a:solidFill>
                <a:effectLst/>
                <a:latin typeface="Arial" panose="020B0604020202020204" pitchFamily="34" charset="0"/>
                <a:cs typeface="Arial" panose="020B0604020202020204" pitchFamily="34" charset="0"/>
              </a:rPr>
              <a:t>製品およびサービスにお金を使う</a:t>
            </a:r>
            <a:endParaRPr lang="ja-JP" altLang="ja-JP" sz="1400" dirty="0">
              <a:effectLst/>
              <a:latin typeface="Arial" panose="020B0604020202020204" pitchFamily="34" charset="0"/>
              <a:cs typeface="Arial" panose="020B0604020202020204" pitchFamily="34" charset="0"/>
            </a:endParaRPr>
          </a:p>
          <a:p>
            <a:pPr marL="450850" lvl="1" indent="0" algn="just">
              <a:buNone/>
              <a:defRPr/>
            </a:pPr>
            <a:endParaRPr kumimoji="0" lang="en-US" sz="1400" b="0" i="0" u="none" strike="noStrike" kern="1200" cap="none" spc="0" normalizeH="0" baseline="0" noProof="0" dirty="0">
              <a:ln>
                <a:noFill/>
              </a:ln>
              <a:solidFill>
                <a:srgbClr val="254776"/>
              </a:solidFill>
              <a:effectLst/>
              <a:uLnTx/>
              <a:uFillTx/>
              <a:latin typeface="Arial" panose="020B0604020202020204" pitchFamily="34" charset="0"/>
              <a:cs typeface="Arial" panose="020B0604020202020204" pitchFamily="34" charset="0"/>
            </a:endParaRPr>
          </a:p>
          <a:p>
            <a:pPr marL="717550" lvl="1" indent="-266700" algn="just">
              <a:defRPr/>
            </a:pPr>
            <a:endParaRPr lang="en-US" altLang="ja-JP" sz="1000" spc="-30" dirty="0">
              <a:solidFill>
                <a:srgbClr val="34547F"/>
              </a:solidFill>
              <a:effectLst/>
              <a:latin typeface="Arial" panose="020B0604020202020204" pitchFamily="34" charset="0"/>
              <a:cs typeface="Arial" panose="020B0604020202020204" pitchFamily="34" charset="0"/>
            </a:endParaRPr>
          </a:p>
          <a:p>
            <a:pPr marL="717550" lvl="1" indent="-266700" algn="just">
              <a:defRPr/>
            </a:pPr>
            <a:r>
              <a:rPr lang="ja-JP" altLang="ja-JP" sz="1400" spc="-30" dirty="0">
                <a:solidFill>
                  <a:srgbClr val="34547F"/>
                </a:solidFill>
                <a:effectLst/>
                <a:latin typeface="Arial" panose="020B0604020202020204" pitchFamily="34" charset="0"/>
                <a:cs typeface="Arial" panose="020B0604020202020204" pitchFamily="34" charset="0"/>
              </a:rPr>
              <a:t>自発的に自らの時間を提供し、お金を寄付する</a:t>
            </a:r>
            <a:endParaRPr lang="en-US" sz="1400"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F39EEA86-FC99-7F84-9FE0-58CBA27634AD}"/>
              </a:ext>
            </a:extLst>
          </p:cNvPr>
          <p:cNvSpPr txBox="1"/>
          <p:nvPr/>
        </p:nvSpPr>
        <p:spPr>
          <a:xfrm>
            <a:off x="7645107" y="1081542"/>
            <a:ext cx="3890772" cy="800219"/>
          </a:xfrm>
          <a:prstGeom prst="rect">
            <a:avLst/>
          </a:prstGeom>
          <a:noFill/>
        </p:spPr>
        <p:txBody>
          <a:bodyPr wrap="square">
            <a:spAutoFit/>
          </a:bodyPr>
          <a:lstStyle/>
          <a:p>
            <a:pPr marL="177800" marR="0" lvl="0" algn="ctr" defTabSz="609585" rtl="0" eaLnBrk="1" fontAlgn="auto" latinLnBrk="0" hangingPunct="1">
              <a:lnSpc>
                <a:spcPct val="100000"/>
              </a:lnSpc>
              <a:spcBef>
                <a:spcPts val="0"/>
              </a:spcBef>
              <a:spcAft>
                <a:spcPts val="0"/>
              </a:spcAft>
              <a:buClrTx/>
              <a:buSzTx/>
              <a:tabLst/>
              <a:defRPr/>
            </a:pPr>
            <a:endParaRPr kumimoji="0" lang="en-CA" sz="1400" b="1" i="0" u="none" strike="noStrike" kern="1200" cap="none" spc="0" normalizeH="0" baseline="0" noProof="0" dirty="0">
              <a:ln>
                <a:noFill/>
              </a:ln>
              <a:solidFill>
                <a:srgbClr val="254776"/>
              </a:solidFill>
              <a:effectLst/>
              <a:uLnTx/>
              <a:uFillTx/>
              <a:latin typeface="Arial" panose="020B0604020202020204" pitchFamily="34" charset="0"/>
              <a:cs typeface="Arial" panose="020B0604020202020204" pitchFamily="34" charset="0"/>
            </a:endParaRPr>
          </a:p>
          <a:p>
            <a:pPr marL="177800" marR="0" lvl="0" algn="ctr" defTabSz="609585" rtl="0" eaLnBrk="1" fontAlgn="auto" latinLnBrk="0" hangingPunct="1">
              <a:lnSpc>
                <a:spcPct val="100000"/>
              </a:lnSpc>
              <a:spcBef>
                <a:spcPts val="0"/>
              </a:spcBef>
              <a:spcAft>
                <a:spcPts val="0"/>
              </a:spcAft>
              <a:buClrTx/>
              <a:buSzTx/>
              <a:tabLst/>
              <a:defRPr/>
            </a:pPr>
            <a:r>
              <a:rPr lang="en-US" altLang="ja-JP" sz="1800" dirty="0">
                <a:solidFill>
                  <a:srgbClr val="34547F"/>
                </a:solidFill>
                <a:effectLst/>
                <a:latin typeface="Arial" panose="020B0604020202020204" pitchFamily="34" charset="0"/>
                <a:cs typeface="Arial" panose="020B0604020202020204" pitchFamily="34" charset="0"/>
              </a:rPr>
              <a:t>3</a:t>
            </a:r>
            <a:r>
              <a:rPr lang="ja-JP" altLang="ja-JP" sz="1800" dirty="0">
                <a:solidFill>
                  <a:srgbClr val="34547F"/>
                </a:solidFill>
                <a:effectLst/>
                <a:latin typeface="Arial" panose="020B0604020202020204" pitchFamily="34" charset="0"/>
                <a:cs typeface="Arial" panose="020B0604020202020204" pitchFamily="34" charset="0"/>
              </a:rPr>
              <a:t>つの課題</a:t>
            </a:r>
            <a:endParaRPr kumimoji="0" lang="en-CA" sz="1800" b="1" i="0" u="none" strike="noStrike" kern="1200" cap="none" normalizeH="0" baseline="0" noProof="0" dirty="0">
              <a:ln>
                <a:noFill/>
              </a:ln>
              <a:solidFill>
                <a:srgbClr val="254776"/>
              </a:solidFill>
              <a:effectLst/>
              <a:uLnTx/>
              <a:uFillTx/>
              <a:latin typeface="Arial" panose="020B0604020202020204" pitchFamily="34" charset="0"/>
              <a:cs typeface="Arial" panose="020B0604020202020204" pitchFamily="34" charset="0"/>
            </a:endParaRPr>
          </a:p>
          <a:p>
            <a:pPr marL="717550" lvl="2">
              <a:defRPr/>
            </a:pPr>
            <a:endParaRPr lang="en-US" sz="1400" dirty="0">
              <a:solidFill>
                <a:srgbClr val="254776"/>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F207394A-447E-E67A-B266-09EACA15D361}"/>
              </a:ext>
            </a:extLst>
          </p:cNvPr>
          <p:cNvSpPr txBox="1"/>
          <p:nvPr/>
        </p:nvSpPr>
        <p:spPr>
          <a:xfrm>
            <a:off x="5775256" y="3053842"/>
            <a:ext cx="6208558" cy="1595309"/>
          </a:xfrm>
          <a:prstGeom prst="rect">
            <a:avLst/>
          </a:prstGeom>
          <a:noFill/>
          <a:ln>
            <a:noFill/>
          </a:ln>
        </p:spPr>
        <p:txBody>
          <a:bodyPr wrap="square">
            <a:spAutoFit/>
          </a:bodyPr>
          <a:lstStyle/>
          <a:p>
            <a:pPr marL="48895" algn="just">
              <a:spcBef>
                <a:spcPts val="550"/>
              </a:spcBef>
              <a:spcAft>
                <a:spcPts val="0"/>
              </a:spcAft>
            </a:pPr>
            <a:r>
              <a:rPr lang="ja-JP" altLang="ja-JP" sz="1200" dirty="0">
                <a:solidFill>
                  <a:srgbClr val="254776"/>
                </a:solidFill>
                <a:effectLst/>
                <a:latin typeface="Arial" panose="020B0604020202020204" pitchFamily="34" charset="0"/>
                <a:cs typeface="Arial" panose="020B0604020202020204" pitchFamily="34" charset="0"/>
              </a:rPr>
              <a:t>自らエビデンスを見つけ、理解し、利用しなければならないのが一般的である。</a:t>
            </a:r>
            <a:endParaRPr lang="ja-JP" altLang="ja-JP" sz="1200" dirty="0">
              <a:effectLst/>
              <a:latin typeface="Arial" panose="020B0604020202020204" pitchFamily="34" charset="0"/>
              <a:cs typeface="Arial" panose="020B0604020202020204" pitchFamily="34" charset="0"/>
            </a:endParaRPr>
          </a:p>
          <a:p>
            <a:pPr marL="180975" lvl="0" indent="-133350" algn="just">
              <a:spcBef>
                <a:spcPts val="100"/>
              </a:spcBef>
              <a:spcAft>
                <a:spcPts val="0"/>
              </a:spcAft>
              <a:buClr>
                <a:srgbClr val="254776"/>
              </a:buClr>
              <a:buSzPts val="750"/>
              <a:buFont typeface="Arial" panose="020B0604020202020204" pitchFamily="34" charset="0"/>
              <a:buChar char="•"/>
              <a:tabLst>
                <a:tab pos="168275" algn="l"/>
              </a:tabLst>
            </a:pPr>
            <a:r>
              <a:rPr lang="ja-JP" altLang="ja-JP" sz="1200" spc="0" dirty="0">
                <a:solidFill>
                  <a:srgbClr val="254776"/>
                </a:solidFill>
                <a:effectLst/>
                <a:latin typeface="Arial" panose="020B0604020202020204" pitchFamily="34" charset="0"/>
                <a:cs typeface="Arial" panose="020B0604020202020204" pitchFamily="34" charset="0"/>
              </a:rPr>
              <a:t>エビデンスを探す機会</a:t>
            </a:r>
            <a:r>
              <a:rPr lang="en-US" altLang="ja-JP" sz="1200" spc="0" dirty="0">
                <a:solidFill>
                  <a:srgbClr val="254776"/>
                </a:solidFill>
                <a:effectLst/>
                <a:latin typeface="Arial" panose="020B0604020202020204" pitchFamily="34" charset="0"/>
                <a:cs typeface="Arial" panose="020B0604020202020204" pitchFamily="34" charset="0"/>
              </a:rPr>
              <a:t>(</a:t>
            </a:r>
            <a:r>
              <a:rPr lang="ja-JP" altLang="ja-JP" sz="1200" spc="0" dirty="0">
                <a:solidFill>
                  <a:srgbClr val="254776"/>
                </a:solidFill>
                <a:effectLst/>
                <a:latin typeface="Arial" panose="020B0604020202020204" pitchFamily="34" charset="0"/>
                <a:cs typeface="Arial" panose="020B0604020202020204" pitchFamily="34" charset="0"/>
              </a:rPr>
              <a:t>時間、インターネットアクセスなど</a:t>
            </a:r>
            <a:r>
              <a:rPr lang="en-US" altLang="ja-JP" sz="1200" spc="0" dirty="0">
                <a:solidFill>
                  <a:srgbClr val="254776"/>
                </a:solidFill>
                <a:effectLst/>
                <a:latin typeface="Arial" panose="020B0604020202020204" pitchFamily="34" charset="0"/>
                <a:cs typeface="Arial" panose="020B0604020202020204" pitchFamily="34" charset="0"/>
              </a:rPr>
              <a:t>)</a:t>
            </a:r>
            <a:endParaRPr lang="ja-JP" altLang="ja-JP" sz="1200" spc="0" dirty="0">
              <a:effectLst/>
              <a:latin typeface="Arial" panose="020B0604020202020204" pitchFamily="34" charset="0"/>
              <a:cs typeface="Arial" panose="020B0604020202020204" pitchFamily="34" charset="0"/>
            </a:endParaRPr>
          </a:p>
          <a:p>
            <a:pPr marL="180975" lvl="0" indent="-133350" algn="just">
              <a:spcBef>
                <a:spcPts val="115"/>
              </a:spcBef>
              <a:spcAft>
                <a:spcPts val="0"/>
              </a:spcAft>
              <a:buClr>
                <a:srgbClr val="254776"/>
              </a:buClr>
              <a:buSzPts val="750"/>
              <a:buFont typeface="Arial" panose="020B0604020202020204" pitchFamily="34" charset="0"/>
              <a:buChar char="•"/>
              <a:tabLst>
                <a:tab pos="168275" algn="l"/>
              </a:tabLst>
            </a:pPr>
            <a:r>
              <a:rPr lang="ja-JP" altLang="ja-JP" sz="1200" spc="0" dirty="0">
                <a:solidFill>
                  <a:srgbClr val="254776"/>
                </a:solidFill>
                <a:effectLst/>
                <a:latin typeface="Arial" panose="020B0604020202020204" pitchFamily="34" charset="0"/>
                <a:cs typeface="Arial" panose="020B0604020202020204" pitchFamily="34" charset="0"/>
              </a:rPr>
              <a:t>エビデンスを探し出し理解するモチベーション</a:t>
            </a:r>
            <a:endParaRPr lang="ja-JP" altLang="ja-JP" sz="1200" spc="0" dirty="0">
              <a:effectLst/>
              <a:latin typeface="Arial" panose="020B0604020202020204" pitchFamily="34" charset="0"/>
              <a:cs typeface="Arial" panose="020B0604020202020204" pitchFamily="34" charset="0"/>
            </a:endParaRPr>
          </a:p>
          <a:p>
            <a:pPr marL="180975" indent="-133350" algn="just">
              <a:buFont typeface="Arial" panose="020B0604020202020204" pitchFamily="34" charset="0"/>
              <a:buChar char="•"/>
              <a:tabLst>
                <a:tab pos="168275" algn="l"/>
              </a:tabLst>
            </a:pPr>
            <a:r>
              <a:rPr lang="ja-JP" altLang="ja-JP" sz="1200" spc="-10" dirty="0">
                <a:solidFill>
                  <a:srgbClr val="254776"/>
                </a:solidFill>
                <a:effectLst/>
                <a:latin typeface="Arial" panose="020B0604020202020204" pitchFamily="34" charset="0"/>
                <a:cs typeface="Arial" panose="020B0604020202020204" pitchFamily="34" charset="0"/>
              </a:rPr>
              <a:t>ウェブサイトやソーシャルメディアなどのデジタルプラットフォームを利用する能力</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デジタルリテラシー</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、それらに適した情報源を選択する能力</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メディアリテラシー</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、既知のことをより大きなコンテクストに置く能力</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例えば、教育、健康、気候リテラシー</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、最良のエビデンスと他のものを区別し、両者にとってのその意味を理解する能力</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エビデンスリテラシー</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、または読解力</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一般的なリテラシー</a:t>
            </a:r>
            <a:r>
              <a:rPr lang="en-US" altLang="ja-JP" sz="1200" spc="-10" dirty="0">
                <a:solidFill>
                  <a:srgbClr val="254776"/>
                </a:solidFill>
                <a:effectLst/>
                <a:latin typeface="Arial" panose="020B0604020202020204" pitchFamily="34" charset="0"/>
                <a:cs typeface="Arial" panose="020B0604020202020204" pitchFamily="34" charset="0"/>
              </a:rPr>
              <a:t>)</a:t>
            </a:r>
            <a:endParaRPr kumimoji="0" lang="en-US" sz="1200" b="0" i="0" u="none" strike="noStrike" kern="1200" cap="none" spc="0" normalizeH="0" baseline="0" noProof="0" dirty="0">
              <a:ln>
                <a:noFill/>
              </a:ln>
              <a:solidFill>
                <a:srgbClr val="254776"/>
              </a:solidFill>
              <a:effectLst/>
              <a:uLnTx/>
              <a:uFillTx/>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1C3A6ED-98DE-4C3A-7021-2FC99FB0BBDC}"/>
              </a:ext>
            </a:extLst>
          </p:cNvPr>
          <p:cNvSpPr txBox="1"/>
          <p:nvPr/>
        </p:nvSpPr>
        <p:spPr>
          <a:xfrm>
            <a:off x="3936368" y="4403333"/>
            <a:ext cx="8022080" cy="1950342"/>
          </a:xfrm>
          <a:prstGeom prst="rect">
            <a:avLst/>
          </a:prstGeom>
          <a:solidFill>
            <a:srgbClr val="FFC000">
              <a:alpha val="10000"/>
            </a:srgbClr>
          </a:solidFill>
        </p:spPr>
        <p:txBody>
          <a:bodyPr wrap="square">
            <a:spAutoFit/>
          </a:bodyPr>
          <a:lstStyle/>
          <a:p>
            <a:pPr marL="107965" lvl="1" algn="just">
              <a:defRPr/>
            </a:pPr>
            <a:endParaRPr kumimoji="0" lang="en-US" sz="1200" b="0" i="0" u="none" strike="noStrike" kern="1200" cap="none" spc="0" normalizeH="0" baseline="0" noProof="0" dirty="0">
              <a:ln>
                <a:noFill/>
              </a:ln>
              <a:solidFill>
                <a:srgbClr val="254776"/>
              </a:solidFill>
              <a:effectLst/>
              <a:uLnTx/>
              <a:uFillTx/>
              <a:latin typeface="Arial" panose="020B0604020202020204" pitchFamily="34" charset="0"/>
              <a:cs typeface="Arial" panose="020B0604020202020204" pitchFamily="34" charset="0"/>
            </a:endParaRPr>
          </a:p>
          <a:p>
            <a:pPr marL="48895" algn="just">
              <a:spcBef>
                <a:spcPts val="550"/>
              </a:spcBef>
              <a:spcAft>
                <a:spcPts val="0"/>
              </a:spcAft>
            </a:pPr>
            <a:r>
              <a:rPr lang="ja-JP" altLang="ja-JP" sz="1200" dirty="0">
                <a:solidFill>
                  <a:srgbClr val="254776"/>
                </a:solidFill>
                <a:effectLst/>
                <a:latin typeface="Arial" panose="020B0604020202020204" pitchFamily="34" charset="0"/>
                <a:cs typeface="Arial" panose="020B0604020202020204" pitchFamily="34" charset="0"/>
              </a:rPr>
              <a:t>政府、企業、</a:t>
            </a:r>
            <a:r>
              <a:rPr lang="en-US" altLang="ja-JP" sz="1200" dirty="0">
                <a:solidFill>
                  <a:srgbClr val="254776"/>
                </a:solidFill>
                <a:effectLst/>
                <a:latin typeface="Arial" panose="020B0604020202020204" pitchFamily="34" charset="0"/>
                <a:cs typeface="Arial" panose="020B0604020202020204" pitchFamily="34" charset="0"/>
              </a:rPr>
              <a:t>NGO</a:t>
            </a:r>
            <a:r>
              <a:rPr lang="ja-JP" altLang="ja-JP" sz="1200" dirty="0">
                <a:solidFill>
                  <a:srgbClr val="254776"/>
                </a:solidFill>
                <a:effectLst/>
                <a:latin typeface="Arial" panose="020B0604020202020204" pitchFamily="34" charset="0"/>
                <a:cs typeface="Arial" panose="020B0604020202020204" pitchFamily="34" charset="0"/>
              </a:rPr>
              <a:t>は、市民が楽をできるように物事を設定していない。</a:t>
            </a:r>
            <a:endParaRPr lang="ja-JP" altLang="ja-JP" sz="1200" dirty="0">
              <a:effectLst/>
              <a:latin typeface="Arial" panose="020B0604020202020204" pitchFamily="34" charset="0"/>
              <a:cs typeface="Arial" panose="020B0604020202020204" pitchFamily="34" charset="0"/>
            </a:endParaRPr>
          </a:p>
          <a:p>
            <a:pPr marL="180975" lvl="0" indent="-96838" algn="just">
              <a:spcBef>
                <a:spcPts val="100"/>
              </a:spcBef>
              <a:spcAft>
                <a:spcPts val="0"/>
              </a:spcAft>
              <a:buClr>
                <a:srgbClr val="254776"/>
              </a:buClr>
              <a:buSzPts val="750"/>
              <a:buFont typeface="Trebuchet MS" panose="020B0603020202020204" pitchFamily="34" charset="0"/>
              <a:buChar char="•"/>
              <a:tabLst>
                <a:tab pos="180975" algn="l"/>
              </a:tabLst>
            </a:pPr>
            <a:r>
              <a:rPr lang="ja-JP" altLang="ja-JP" sz="1200" spc="0" dirty="0">
                <a:solidFill>
                  <a:srgbClr val="254776"/>
                </a:solidFill>
                <a:effectLst/>
                <a:latin typeface="Arial" panose="020B0604020202020204" pitchFamily="34" charset="0"/>
                <a:cs typeface="Arial" panose="020B0604020202020204" pitchFamily="34" charset="0"/>
              </a:rPr>
              <a:t>サービスは、それらの区別を容易にするエビデンスが付随しない状態で提供されるのが一般的である。</a:t>
            </a:r>
            <a:endParaRPr lang="ja-JP" altLang="ja-JP" sz="1200" spc="0" dirty="0">
              <a:effectLst/>
              <a:latin typeface="Arial" panose="020B0604020202020204" pitchFamily="34" charset="0"/>
              <a:cs typeface="Arial" panose="020B0604020202020204" pitchFamily="34" charset="0"/>
            </a:endParaRPr>
          </a:p>
          <a:p>
            <a:pPr marL="180975" marR="102235" lvl="0" indent="-96838" algn="just">
              <a:lnSpc>
                <a:spcPct val="110000"/>
              </a:lnSpc>
              <a:spcBef>
                <a:spcPts val="115"/>
              </a:spcBef>
              <a:spcAft>
                <a:spcPts val="0"/>
              </a:spcAft>
              <a:buClr>
                <a:srgbClr val="254776"/>
              </a:buClr>
              <a:buSzPts val="750"/>
              <a:buFont typeface="Trebuchet MS" panose="020B0603020202020204" pitchFamily="34" charset="0"/>
              <a:buChar char="•"/>
              <a:tabLst>
                <a:tab pos="180975" algn="l"/>
              </a:tabLst>
            </a:pPr>
            <a:r>
              <a:rPr lang="ja-JP" altLang="ja-JP" sz="1200" spc="0" dirty="0">
                <a:solidFill>
                  <a:srgbClr val="254776"/>
                </a:solidFill>
                <a:effectLst/>
                <a:latin typeface="Arial" panose="020B0604020202020204" pitchFamily="34" charset="0"/>
                <a:cs typeface="Arial" panose="020B0604020202020204" pitchFamily="34" charset="0"/>
              </a:rPr>
              <a:t>製品は、その主張を裏付けるエビデンスが付随しない状態で店頭およびオンラインで販売されるのが一般的である</a:t>
            </a:r>
            <a:r>
              <a:rPr lang="en-US" altLang="ja-JP" sz="1200" spc="0" dirty="0">
                <a:solidFill>
                  <a:srgbClr val="254776"/>
                </a:solidFill>
                <a:effectLst/>
                <a:latin typeface="Arial" panose="020B0604020202020204" pitchFamily="34" charset="0"/>
                <a:cs typeface="Arial" panose="020B0604020202020204" pitchFamily="34" charset="0"/>
              </a:rPr>
              <a:t>(</a:t>
            </a:r>
            <a:r>
              <a:rPr lang="ja-JP" altLang="ja-JP" sz="1200" spc="0" dirty="0">
                <a:solidFill>
                  <a:srgbClr val="254776"/>
                </a:solidFill>
                <a:effectLst/>
                <a:latin typeface="Arial" panose="020B0604020202020204" pitchFamily="34" charset="0"/>
                <a:cs typeface="Arial" panose="020B0604020202020204" pitchFamily="34" charset="0"/>
              </a:rPr>
              <a:t>試験済みの製品と一緒に販売される場合もある</a:t>
            </a:r>
            <a:r>
              <a:rPr lang="en-US" altLang="ja-JP" sz="1200" spc="0" dirty="0">
                <a:solidFill>
                  <a:srgbClr val="254776"/>
                </a:solidFill>
                <a:effectLst/>
                <a:latin typeface="Arial" panose="020B0604020202020204" pitchFamily="34" charset="0"/>
                <a:cs typeface="Arial" panose="020B0604020202020204" pitchFamily="34" charset="0"/>
              </a:rPr>
              <a:t>)</a:t>
            </a:r>
            <a:r>
              <a:rPr lang="ja-JP" altLang="ja-JP" sz="1200" spc="0" dirty="0">
                <a:solidFill>
                  <a:srgbClr val="254776"/>
                </a:solidFill>
                <a:effectLst/>
                <a:latin typeface="Arial" panose="020B0604020202020204" pitchFamily="34" charset="0"/>
                <a:cs typeface="Arial" panose="020B0604020202020204" pitchFamily="34" charset="0"/>
              </a:rPr>
              <a:t>。</a:t>
            </a:r>
            <a:endParaRPr lang="ja-JP" altLang="ja-JP" sz="1200" spc="0" dirty="0">
              <a:effectLst/>
              <a:latin typeface="Arial" panose="020B0604020202020204" pitchFamily="34" charset="0"/>
              <a:cs typeface="Arial" panose="020B0604020202020204" pitchFamily="34" charset="0"/>
            </a:endParaRPr>
          </a:p>
          <a:p>
            <a:pPr marL="180975" marR="36830" lvl="0" indent="-96838" algn="just">
              <a:lnSpc>
                <a:spcPct val="110000"/>
              </a:lnSpc>
              <a:spcBef>
                <a:spcPts val="5"/>
              </a:spcBef>
              <a:spcAft>
                <a:spcPts val="0"/>
              </a:spcAft>
              <a:buClr>
                <a:srgbClr val="254776"/>
              </a:buClr>
              <a:buSzPts val="750"/>
              <a:buFont typeface="Trebuchet MS" panose="020B0603020202020204" pitchFamily="34" charset="0"/>
              <a:buChar char="•"/>
              <a:tabLst>
                <a:tab pos="180975" algn="l"/>
              </a:tabLst>
            </a:pPr>
            <a:r>
              <a:rPr lang="ja-JP" altLang="ja-JP" sz="1200" spc="0" dirty="0">
                <a:solidFill>
                  <a:srgbClr val="254776"/>
                </a:solidFill>
                <a:effectLst/>
                <a:latin typeface="Arial" panose="020B0604020202020204" pitchFamily="34" charset="0"/>
                <a:cs typeface="Arial" panose="020B0604020202020204" pitchFamily="34" charset="0"/>
              </a:rPr>
              <a:t>情報は、エビデンスではなく、プロフィールや検索履歴に基づきオンライン上で提供されるのが一般的である</a:t>
            </a:r>
            <a:r>
              <a:rPr lang="en-US" altLang="ja-JP" sz="1200" spc="0" dirty="0">
                <a:solidFill>
                  <a:srgbClr val="254776"/>
                </a:solidFill>
                <a:effectLst/>
                <a:latin typeface="Arial" panose="020B0604020202020204" pitchFamily="34" charset="0"/>
                <a:cs typeface="Arial" panose="020B0604020202020204" pitchFamily="34" charset="0"/>
              </a:rPr>
              <a:t>(</a:t>
            </a:r>
            <a:r>
              <a:rPr lang="ja-JP" altLang="ja-JP" sz="1200" spc="0" dirty="0">
                <a:solidFill>
                  <a:srgbClr val="254776"/>
                </a:solidFill>
                <a:effectLst/>
                <a:latin typeface="Arial" panose="020B0604020202020204" pitchFamily="34" charset="0"/>
                <a:cs typeface="Arial" panose="020B0604020202020204" pitchFamily="34" charset="0"/>
              </a:rPr>
              <a:t>また、有害または危険である可能性のある製品の広告や販売、または虚偽の主張から保護するための法律は、今現在情報には適用されていない</a:t>
            </a:r>
            <a:r>
              <a:rPr lang="en-US" altLang="ja-JP" sz="1200" spc="0" dirty="0">
                <a:solidFill>
                  <a:srgbClr val="254776"/>
                </a:solidFill>
                <a:effectLst/>
                <a:latin typeface="Arial" panose="020B0604020202020204" pitchFamily="34" charset="0"/>
                <a:cs typeface="Arial" panose="020B0604020202020204" pitchFamily="34" charset="0"/>
              </a:rPr>
              <a:t>)</a:t>
            </a:r>
            <a:r>
              <a:rPr lang="ja-JP" altLang="ja-JP" sz="1200" spc="0" dirty="0">
                <a:solidFill>
                  <a:srgbClr val="254776"/>
                </a:solidFill>
                <a:effectLst/>
                <a:latin typeface="Arial" panose="020B0604020202020204" pitchFamily="34" charset="0"/>
                <a:cs typeface="Arial" panose="020B0604020202020204" pitchFamily="34" charset="0"/>
              </a:rPr>
              <a:t>。</a:t>
            </a:r>
            <a:endParaRPr lang="en-US" altLang="ja-JP" sz="1200" spc="0" dirty="0">
              <a:solidFill>
                <a:srgbClr val="254776"/>
              </a:solidFill>
              <a:effectLst/>
              <a:latin typeface="Arial" panose="020B0604020202020204" pitchFamily="34" charset="0"/>
              <a:cs typeface="Arial" panose="020B0604020202020204" pitchFamily="34" charset="0"/>
            </a:endParaRPr>
          </a:p>
          <a:p>
            <a:pPr marL="180975" marR="36830" lvl="0" indent="-96838" algn="just">
              <a:lnSpc>
                <a:spcPct val="110000"/>
              </a:lnSpc>
              <a:spcBef>
                <a:spcPts val="5"/>
              </a:spcBef>
              <a:spcAft>
                <a:spcPts val="0"/>
              </a:spcAft>
              <a:buClr>
                <a:srgbClr val="254776"/>
              </a:buClr>
              <a:buSzPts val="750"/>
              <a:buFont typeface="Trebuchet MS" panose="020B0603020202020204" pitchFamily="34" charset="0"/>
              <a:buChar char="•"/>
              <a:tabLst>
                <a:tab pos="180975" algn="l"/>
              </a:tabLst>
            </a:pPr>
            <a:r>
              <a:rPr lang="ja-JP" altLang="ja-JP" sz="1200" dirty="0">
                <a:solidFill>
                  <a:srgbClr val="254776"/>
                </a:solidFill>
                <a:latin typeface="Arial" panose="020B0604020202020204" pitchFamily="34" charset="0"/>
                <a:cs typeface="Arial" panose="020B0604020202020204" pitchFamily="34" charset="0"/>
              </a:rPr>
              <a:t>説得力のあるストーリーやビジュアルは、エビデンスリテラシーが限られた人々によって作成されるのが一般的である</a:t>
            </a:r>
            <a:r>
              <a:rPr lang="ja-JP" altLang="ja-JP" sz="1200" dirty="0">
                <a:solidFill>
                  <a:srgbClr val="254776"/>
                </a:solidFill>
                <a:effectLst/>
                <a:latin typeface="Arial" panose="020B0604020202020204" pitchFamily="34" charset="0"/>
                <a:cs typeface="Arial" panose="020B0604020202020204" pitchFamily="34" charset="0"/>
              </a:rPr>
              <a:t>。</a:t>
            </a:r>
            <a:endParaRPr lang="en-US" sz="1200" dirty="0">
              <a:solidFill>
                <a:srgbClr val="254776"/>
              </a:solidFill>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F1166FF4-E644-1D55-E843-10D1A19806CA}"/>
              </a:ext>
            </a:extLst>
          </p:cNvPr>
          <p:cNvCxnSpPr>
            <a:cxnSpLocks/>
          </p:cNvCxnSpPr>
          <p:nvPr/>
        </p:nvCxnSpPr>
        <p:spPr>
          <a:xfrm>
            <a:off x="3566796" y="1605099"/>
            <a:ext cx="0" cy="5035293"/>
          </a:xfrm>
          <a:prstGeom prst="line">
            <a:avLst/>
          </a:prstGeom>
          <a:ln w="19050">
            <a:solidFill>
              <a:srgbClr val="DADFE2"/>
            </a:solidFill>
          </a:ln>
        </p:spPr>
        <p:style>
          <a:lnRef idx="1">
            <a:schemeClr val="dk1"/>
          </a:lnRef>
          <a:fillRef idx="0">
            <a:schemeClr val="dk1"/>
          </a:fillRef>
          <a:effectRef idx="0">
            <a:schemeClr val="dk1"/>
          </a:effectRef>
          <a:fontRef idx="minor">
            <a:schemeClr val="tx1"/>
          </a:fontRef>
        </p:style>
      </p:cxnSp>
      <p:sp>
        <p:nvSpPr>
          <p:cNvPr id="16" name="Rectangle 15">
            <a:extLst>
              <a:ext uri="{FF2B5EF4-FFF2-40B4-BE49-F238E27FC236}">
                <a16:creationId xmlns:a16="http://schemas.microsoft.com/office/drawing/2014/main" id="{7A1B5F93-5182-6215-BDEB-C85271D79A7A}"/>
              </a:ext>
            </a:extLst>
          </p:cNvPr>
          <p:cNvSpPr/>
          <p:nvPr/>
        </p:nvSpPr>
        <p:spPr>
          <a:xfrm>
            <a:off x="7754020" y="1754660"/>
            <a:ext cx="4221852" cy="1287423"/>
          </a:xfrm>
          <a:prstGeom prst="rect">
            <a:avLst/>
          </a:prstGeom>
          <a:solidFill>
            <a:srgbClr val="FFC000">
              <a:alpha val="5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175DD648-6D70-C9DC-927B-6736462E37BD}"/>
              </a:ext>
            </a:extLst>
          </p:cNvPr>
          <p:cNvSpPr txBox="1"/>
          <p:nvPr/>
        </p:nvSpPr>
        <p:spPr>
          <a:xfrm>
            <a:off x="7792578" y="1979194"/>
            <a:ext cx="3890772" cy="830997"/>
          </a:xfrm>
          <a:prstGeom prst="rect">
            <a:avLst/>
          </a:prstGeom>
          <a:noFill/>
        </p:spPr>
        <p:txBody>
          <a:bodyPr wrap="square">
            <a:spAutoFit/>
          </a:bodyPr>
          <a:lstStyle/>
          <a:p>
            <a:pPr marL="177800" marR="0" lvl="0" algn="just" defTabSz="609585" rtl="0" eaLnBrk="1" fontAlgn="auto" latinLnBrk="0" hangingPunct="1">
              <a:lnSpc>
                <a:spcPct val="100000"/>
              </a:lnSpc>
              <a:spcBef>
                <a:spcPts val="0"/>
              </a:spcBef>
              <a:spcAft>
                <a:spcPts val="0"/>
              </a:spcAft>
              <a:buClrTx/>
              <a:buSzTx/>
              <a:tabLst/>
              <a:defRPr/>
            </a:pPr>
            <a:r>
              <a:rPr lang="ja-JP" altLang="ja-JP" sz="1600" dirty="0">
                <a:solidFill>
                  <a:srgbClr val="254776"/>
                </a:solidFill>
                <a:effectLst/>
                <a:latin typeface="Arial" panose="020B0604020202020204" pitchFamily="34" charset="0"/>
                <a:cs typeface="Arial" panose="020B0604020202020204" pitchFamily="34" charset="0"/>
              </a:rPr>
              <a:t>情報過多で誤情報</a:t>
            </a:r>
            <a:r>
              <a:rPr lang="en-US" altLang="ja-JP" sz="1600" dirty="0">
                <a:solidFill>
                  <a:srgbClr val="254776"/>
                </a:solidFill>
                <a:effectLst/>
                <a:latin typeface="Arial" panose="020B0604020202020204" pitchFamily="34" charset="0"/>
                <a:cs typeface="Arial" panose="020B0604020202020204" pitchFamily="34" charset="0"/>
              </a:rPr>
              <a:t>(</a:t>
            </a:r>
            <a:r>
              <a:rPr lang="ja-JP" altLang="ja-JP" sz="1600" dirty="0">
                <a:solidFill>
                  <a:srgbClr val="254776"/>
                </a:solidFill>
                <a:effectLst/>
                <a:latin typeface="Arial" panose="020B0604020202020204" pitchFamily="34" charset="0"/>
                <a:cs typeface="Arial" panose="020B0604020202020204" pitchFamily="34" charset="0"/>
              </a:rPr>
              <a:t>欺く意図の有無とは関係なく拡散される誤った情報</a:t>
            </a:r>
            <a:r>
              <a:rPr lang="en-US" altLang="ja-JP" sz="1600" dirty="0">
                <a:solidFill>
                  <a:srgbClr val="254776"/>
                </a:solidFill>
                <a:effectLst/>
                <a:latin typeface="Arial" panose="020B0604020202020204" pitchFamily="34" charset="0"/>
                <a:cs typeface="Arial" panose="020B0604020202020204" pitchFamily="34" charset="0"/>
              </a:rPr>
              <a:t>)</a:t>
            </a:r>
            <a:r>
              <a:rPr lang="ja-JP" altLang="ja-JP" sz="1600" dirty="0">
                <a:solidFill>
                  <a:srgbClr val="254776"/>
                </a:solidFill>
                <a:effectLst/>
                <a:latin typeface="Arial" panose="020B0604020202020204" pitchFamily="34" charset="0"/>
                <a:cs typeface="Arial" panose="020B0604020202020204" pitchFamily="34" charset="0"/>
              </a:rPr>
              <a:t>が多い</a:t>
            </a:r>
            <a:r>
              <a:rPr lang="en-US" altLang="ja-JP" sz="1600" dirty="0">
                <a:solidFill>
                  <a:srgbClr val="254776"/>
                </a:solidFill>
                <a:effectLst/>
                <a:latin typeface="Arial" panose="020B0604020202020204" pitchFamily="34" charset="0"/>
                <a:cs typeface="Arial" panose="020B0604020202020204" pitchFamily="34" charset="0"/>
              </a:rPr>
              <a:t> </a:t>
            </a:r>
            <a:r>
              <a:rPr lang="ja-JP" altLang="ja-JP" sz="1600" dirty="0">
                <a:solidFill>
                  <a:srgbClr val="254776"/>
                </a:solidFill>
                <a:effectLst/>
                <a:latin typeface="Arial" panose="020B0604020202020204" pitchFamily="34" charset="0"/>
                <a:cs typeface="Arial" panose="020B0604020202020204" pitchFamily="34" charset="0"/>
              </a:rPr>
              <a:t>時代である。</a:t>
            </a:r>
            <a:endParaRPr kumimoji="0" lang="en-US" sz="1600" b="0" i="0" u="none" strike="noStrike" kern="1200" cap="none" spc="0" normalizeH="0" baseline="0" noProof="0" dirty="0">
              <a:ln>
                <a:noFill/>
              </a:ln>
              <a:solidFill>
                <a:srgbClr val="254776"/>
              </a:solidFill>
              <a:effectLst/>
              <a:uLnTx/>
              <a:uFillTx/>
              <a:latin typeface="Arial" panose="020B0604020202020204" pitchFamily="34" charset="0"/>
              <a:cs typeface="Arial" panose="020B0604020202020204" pitchFamily="34" charset="0"/>
            </a:endParaRPr>
          </a:p>
        </p:txBody>
      </p:sp>
      <p:pic>
        <p:nvPicPr>
          <p:cNvPr id="13" name="Picture 12" descr="Icon&#10;&#10;Description automatically generated">
            <a:extLst>
              <a:ext uri="{FF2B5EF4-FFF2-40B4-BE49-F238E27FC236}">
                <a16:creationId xmlns:a16="http://schemas.microsoft.com/office/drawing/2014/main" id="{63E31D4C-FA4D-75C0-01BB-90F7A7A4BD44}"/>
              </a:ext>
            </a:extLst>
          </p:cNvPr>
          <p:cNvPicPr>
            <a:picLocks noChangeAspect="1"/>
          </p:cNvPicPr>
          <p:nvPr/>
        </p:nvPicPr>
        <p:blipFill>
          <a:blip r:embed="rId3"/>
          <a:stretch>
            <a:fillRect/>
          </a:stretch>
        </p:blipFill>
        <p:spPr>
          <a:xfrm>
            <a:off x="28710" y="4754064"/>
            <a:ext cx="864000" cy="864000"/>
          </a:xfrm>
          <a:prstGeom prst="rect">
            <a:avLst/>
          </a:prstGeom>
        </p:spPr>
      </p:pic>
      <p:pic>
        <p:nvPicPr>
          <p:cNvPr id="19" name="Picture 18" descr="Icon&#10;&#10;Description automatically generated">
            <a:extLst>
              <a:ext uri="{FF2B5EF4-FFF2-40B4-BE49-F238E27FC236}">
                <a16:creationId xmlns:a16="http://schemas.microsoft.com/office/drawing/2014/main" id="{0483562A-37D7-726D-1999-81153F83C67E}"/>
              </a:ext>
            </a:extLst>
          </p:cNvPr>
          <p:cNvPicPr>
            <a:picLocks noChangeAspect="1"/>
          </p:cNvPicPr>
          <p:nvPr/>
        </p:nvPicPr>
        <p:blipFill>
          <a:blip r:embed="rId4"/>
          <a:stretch>
            <a:fillRect/>
          </a:stretch>
        </p:blipFill>
        <p:spPr>
          <a:xfrm>
            <a:off x="28710" y="3830161"/>
            <a:ext cx="864000" cy="864000"/>
          </a:xfrm>
          <a:prstGeom prst="rect">
            <a:avLst/>
          </a:prstGeom>
        </p:spPr>
      </p:pic>
      <p:pic>
        <p:nvPicPr>
          <p:cNvPr id="25" name="Picture 24" descr="Icon&#10;&#10;Description automatically generated">
            <a:extLst>
              <a:ext uri="{FF2B5EF4-FFF2-40B4-BE49-F238E27FC236}">
                <a16:creationId xmlns:a16="http://schemas.microsoft.com/office/drawing/2014/main" id="{83E45715-4760-AFCE-49CA-3B9DB44239DE}"/>
              </a:ext>
            </a:extLst>
          </p:cNvPr>
          <p:cNvPicPr>
            <a:picLocks noChangeAspect="1"/>
          </p:cNvPicPr>
          <p:nvPr/>
        </p:nvPicPr>
        <p:blipFill>
          <a:blip r:embed="rId5"/>
          <a:stretch>
            <a:fillRect/>
          </a:stretch>
        </p:blipFill>
        <p:spPr>
          <a:xfrm>
            <a:off x="28710" y="2885204"/>
            <a:ext cx="864000" cy="864000"/>
          </a:xfrm>
          <a:prstGeom prst="rect">
            <a:avLst/>
          </a:prstGeom>
        </p:spPr>
      </p:pic>
      <p:cxnSp>
        <p:nvCxnSpPr>
          <p:cNvPr id="41" name="Elbow Connector 40">
            <a:extLst>
              <a:ext uri="{FF2B5EF4-FFF2-40B4-BE49-F238E27FC236}">
                <a16:creationId xmlns:a16="http://schemas.microsoft.com/office/drawing/2014/main" id="{DB34BDBA-CFB5-4FAD-00C5-965056FE98A6}"/>
              </a:ext>
            </a:extLst>
          </p:cNvPr>
          <p:cNvCxnSpPr>
            <a:cxnSpLocks/>
          </p:cNvCxnSpPr>
          <p:nvPr/>
        </p:nvCxnSpPr>
        <p:spPr>
          <a:xfrm rot="10800000" flipV="1">
            <a:off x="5778656" y="1725474"/>
            <a:ext cx="6179793" cy="1318464"/>
          </a:xfrm>
          <a:prstGeom prst="bentConnector3">
            <a:avLst>
              <a:gd name="adj1" fmla="val 67879"/>
            </a:avLst>
          </a:prstGeom>
          <a:ln w="50800">
            <a:solidFill>
              <a:srgbClr val="FEB714"/>
            </a:solidFill>
          </a:ln>
          <a:effectLst/>
        </p:spPr>
        <p:style>
          <a:lnRef idx="2">
            <a:schemeClr val="accent1"/>
          </a:lnRef>
          <a:fillRef idx="0">
            <a:schemeClr val="accent1"/>
          </a:fillRef>
          <a:effectRef idx="1">
            <a:schemeClr val="accent1"/>
          </a:effectRef>
          <a:fontRef idx="minor">
            <a:schemeClr val="tx1"/>
          </a:fontRef>
        </p:style>
      </p:cxnSp>
      <p:cxnSp>
        <p:nvCxnSpPr>
          <p:cNvPr id="49" name="Elbow Connector 48">
            <a:extLst>
              <a:ext uri="{FF2B5EF4-FFF2-40B4-BE49-F238E27FC236}">
                <a16:creationId xmlns:a16="http://schemas.microsoft.com/office/drawing/2014/main" id="{A7372D05-0257-1BC6-080B-FF3A0ADAC7BF}"/>
              </a:ext>
            </a:extLst>
          </p:cNvPr>
          <p:cNvCxnSpPr>
            <a:cxnSpLocks/>
          </p:cNvCxnSpPr>
          <p:nvPr/>
        </p:nvCxnSpPr>
        <p:spPr>
          <a:xfrm rot="5400000">
            <a:off x="3276217" y="3686369"/>
            <a:ext cx="3156180" cy="1871320"/>
          </a:xfrm>
          <a:prstGeom prst="bentConnector3">
            <a:avLst>
              <a:gd name="adj1" fmla="val 50000"/>
            </a:avLst>
          </a:prstGeom>
          <a:ln w="50800">
            <a:solidFill>
              <a:srgbClr val="FEB714"/>
            </a:solidFill>
            <a:headEnd type="none"/>
            <a:tailEnd type="non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23421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80CFEB67-CB47-E516-43B9-125025183547}"/>
              </a:ext>
            </a:extLst>
          </p:cNvPr>
          <p:cNvSpPr/>
          <p:nvPr/>
        </p:nvSpPr>
        <p:spPr>
          <a:xfrm>
            <a:off x="0" y="6003258"/>
            <a:ext cx="12192000" cy="85474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9" name="Rounded Rectangle 8">
            <a:extLst>
              <a:ext uri="{FF2B5EF4-FFF2-40B4-BE49-F238E27FC236}">
                <a16:creationId xmlns:a16="http://schemas.microsoft.com/office/drawing/2014/main" id="{0AAA9F26-8570-FB92-3198-311440E6BB2F}"/>
              </a:ext>
            </a:extLst>
          </p:cNvPr>
          <p:cNvSpPr/>
          <p:nvPr/>
        </p:nvSpPr>
        <p:spPr>
          <a:xfrm>
            <a:off x="9281384" y="2693124"/>
            <a:ext cx="2743433" cy="3548189"/>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solidFill>
                <a:srgbClr val="254776"/>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0BC08973-2B0F-8553-722D-77407DFF6044}"/>
              </a:ext>
            </a:extLst>
          </p:cNvPr>
          <p:cNvSpPr txBox="1"/>
          <p:nvPr/>
        </p:nvSpPr>
        <p:spPr>
          <a:xfrm>
            <a:off x="203734" y="1873145"/>
            <a:ext cx="2917082" cy="1015663"/>
          </a:xfrm>
          <a:prstGeom prst="rect">
            <a:avLst/>
          </a:prstGeom>
          <a:noFill/>
        </p:spPr>
        <p:txBody>
          <a:bodyPr wrap="square">
            <a:spAutoFit/>
          </a:bodyPr>
          <a:lstStyle/>
          <a:p>
            <a:pPr marL="177800" marR="0" lvl="0" algn="ctr" defTabSz="609585" rtl="0" eaLnBrk="1" fontAlgn="auto" latinLnBrk="0" hangingPunct="1">
              <a:spcBef>
                <a:spcPts val="0"/>
              </a:spcBef>
              <a:spcAft>
                <a:spcPts val="0"/>
              </a:spcAft>
              <a:buClrTx/>
              <a:buSzTx/>
              <a:tabLst/>
              <a:defRPr/>
            </a:pPr>
            <a:r>
              <a:rPr lang="ja-JP" altLang="ja-JP" sz="1200" b="1" dirty="0">
                <a:solidFill>
                  <a:srgbClr val="254776"/>
                </a:solidFill>
                <a:effectLst/>
                <a:latin typeface="Arial" panose="020B0604020202020204" pitchFamily="34" charset="0"/>
                <a:cs typeface="Arial" panose="020B0604020202020204" pitchFamily="34" charset="0"/>
              </a:rPr>
              <a:t>市民が他者の主張について判断したり、あるトピックに関して信頼できる情報をより広く発見</a:t>
            </a:r>
            <a:r>
              <a:rPr lang="en-US" altLang="ja-JP" sz="1200" b="1" dirty="0">
                <a:solidFill>
                  <a:srgbClr val="254776"/>
                </a:solidFill>
                <a:effectLst/>
                <a:latin typeface="Arial" panose="020B0604020202020204" pitchFamily="34" charset="0"/>
                <a:cs typeface="Arial" panose="020B0604020202020204" pitchFamily="34" charset="0"/>
              </a:rPr>
              <a:t>(</a:t>
            </a:r>
            <a:r>
              <a:rPr lang="ja-JP" altLang="ja-JP" sz="1200" b="1" dirty="0">
                <a:solidFill>
                  <a:srgbClr val="254776"/>
                </a:solidFill>
                <a:effectLst/>
                <a:latin typeface="Arial" panose="020B0604020202020204" pitchFamily="34" charset="0"/>
                <a:cs typeface="Arial" panose="020B0604020202020204" pitchFamily="34" charset="0"/>
              </a:rPr>
              <a:t>および入手</a:t>
            </a:r>
            <a:r>
              <a:rPr lang="en-US" altLang="ja-JP" sz="1200" b="1" dirty="0">
                <a:solidFill>
                  <a:srgbClr val="254776"/>
                </a:solidFill>
                <a:effectLst/>
                <a:latin typeface="Arial" panose="020B0604020202020204" pitchFamily="34" charset="0"/>
                <a:cs typeface="Arial" panose="020B0604020202020204" pitchFamily="34" charset="0"/>
              </a:rPr>
              <a:t>)</a:t>
            </a:r>
            <a:r>
              <a:rPr lang="ja-JP" altLang="ja-JP" sz="1200" b="1" dirty="0">
                <a:solidFill>
                  <a:srgbClr val="254776"/>
                </a:solidFill>
                <a:effectLst/>
                <a:latin typeface="Arial" panose="020B0604020202020204" pitchFamily="34" charset="0"/>
                <a:cs typeface="Arial" panose="020B0604020202020204" pitchFamily="34" charset="0"/>
              </a:rPr>
              <a:t>したりするのを助ける。</a:t>
            </a:r>
            <a:endParaRPr kumimoji="0" lang="en-US" sz="1200" b="1" i="0" u="none" strike="noStrike" kern="1200" cap="none" normalizeH="0" baseline="0" noProof="0" dirty="0">
              <a:ln>
                <a:noFill/>
              </a:ln>
              <a:solidFill>
                <a:srgbClr val="254776"/>
              </a:solidFill>
              <a:effectLst/>
              <a:uLnTx/>
              <a:uFillTx/>
              <a:latin typeface="Arial" panose="020B0604020202020204" pitchFamily="34" charset="0"/>
              <a:cs typeface="Arial" panose="020B0604020202020204" pitchFamily="34" charset="0"/>
            </a:endParaRPr>
          </a:p>
          <a:p>
            <a:pPr marL="717550" lvl="2" algn="ctr">
              <a:defRPr/>
            </a:pPr>
            <a:endParaRPr lang="en-US" sz="1200" b="1" dirty="0">
              <a:solidFill>
                <a:srgbClr val="254776"/>
              </a:solidFill>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C3622799-AFBA-9494-7243-D5FA3A3EB2C4}"/>
              </a:ext>
            </a:extLst>
          </p:cNvPr>
          <p:cNvGrpSpPr/>
          <p:nvPr/>
        </p:nvGrpSpPr>
        <p:grpSpPr>
          <a:xfrm>
            <a:off x="282548" y="2693907"/>
            <a:ext cx="2759454" cy="4127752"/>
            <a:chOff x="187152" y="2696998"/>
            <a:chExt cx="2759454" cy="4127752"/>
          </a:xfrm>
        </p:grpSpPr>
        <p:sp>
          <p:nvSpPr>
            <p:cNvPr id="12" name="Rounded Rectangle 11">
              <a:extLst>
                <a:ext uri="{FF2B5EF4-FFF2-40B4-BE49-F238E27FC236}">
                  <a16:creationId xmlns:a16="http://schemas.microsoft.com/office/drawing/2014/main" id="{C55D154D-212E-055D-ACC0-C0FFDE5A1E87}"/>
                </a:ext>
              </a:extLst>
            </p:cNvPr>
            <p:cNvSpPr/>
            <p:nvPr/>
          </p:nvSpPr>
          <p:spPr>
            <a:xfrm>
              <a:off x="187152" y="2696998"/>
              <a:ext cx="2759454" cy="4127752"/>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solidFill>
                  <a:srgbClr val="254776"/>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37A8A362-B52B-87A1-ABE7-57F457611954}"/>
                </a:ext>
              </a:extLst>
            </p:cNvPr>
            <p:cNvSpPr txBox="1"/>
            <p:nvPr/>
          </p:nvSpPr>
          <p:spPr>
            <a:xfrm>
              <a:off x="196361" y="2858541"/>
              <a:ext cx="2726454" cy="3801041"/>
            </a:xfrm>
            <a:prstGeom prst="rect">
              <a:avLst/>
            </a:prstGeom>
            <a:noFill/>
          </p:spPr>
          <p:txBody>
            <a:bodyPr wrap="square">
              <a:spAutoFit/>
            </a:bodyPr>
            <a:lstStyle/>
            <a:p>
              <a:pPr marL="95250" marR="55245" lvl="0" indent="-95250" algn="just">
                <a:spcBef>
                  <a:spcPts val="685"/>
                </a:spcBef>
                <a:spcAft>
                  <a:spcPts val="0"/>
                </a:spcAft>
                <a:buClr>
                  <a:srgbClr val="254776"/>
                </a:buClr>
                <a:buSzPts val="750"/>
                <a:buFont typeface="Trebuchet MS" panose="020B0603020202020204" pitchFamily="34" charset="0"/>
                <a:buChar char="•"/>
                <a:tabLst>
                  <a:tab pos="161925" algn="l"/>
                  <a:tab pos="167640" algn="l"/>
                </a:tabLst>
              </a:pPr>
              <a:r>
                <a:rPr lang="ja-JP" altLang="ja-JP" sz="1100" dirty="0">
                  <a:solidFill>
                    <a:srgbClr val="254776"/>
                  </a:solidFill>
                  <a:effectLst/>
                  <a:latin typeface="Arial" panose="020B0604020202020204" pitchFamily="34" charset="0"/>
                  <a:cs typeface="Arial" panose="020B0604020202020204" pitchFamily="34" charset="0"/>
                </a:rPr>
                <a:t>クリティカル・シンキングのスキルを向上させるツールおよび研修</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例えば、</a:t>
              </a:r>
              <a:r>
                <a:rPr lang="en-US" altLang="ja-JP" sz="1100" dirty="0">
                  <a:solidFill>
                    <a:srgbClr val="254776"/>
                  </a:solidFill>
                  <a:effectLst/>
                  <a:latin typeface="Arial" panose="020B0604020202020204" pitchFamily="34" charset="0"/>
                  <a:cs typeface="Arial" panose="020B0604020202020204" pitchFamily="34" charset="0"/>
                </a:rPr>
                <a:t>thatsaclaim.org</a:t>
              </a:r>
              <a:r>
                <a:rPr lang="ja-JP" altLang="ja-JP" sz="1100" dirty="0">
                  <a:solidFill>
                    <a:srgbClr val="254776"/>
                  </a:solidFill>
                  <a:effectLst/>
                  <a:latin typeface="Arial" panose="020B0604020202020204" pitchFamily="34" charset="0"/>
                  <a:cs typeface="Arial" panose="020B0604020202020204" pitchFamily="34" charset="0"/>
                </a:rPr>
                <a:t>およびセンス・アバウト・サイエンス</a:t>
              </a:r>
              <a:r>
                <a:rPr lang="en-US" altLang="ja-JP" sz="1100" dirty="0">
                  <a:solidFill>
                    <a:srgbClr val="254776"/>
                  </a:solidFill>
                  <a:effectLst/>
                  <a:latin typeface="Arial" panose="020B0604020202020204" pitchFamily="34" charset="0"/>
                  <a:cs typeface="Arial" panose="020B0604020202020204" pitchFamily="34" charset="0"/>
                </a:rPr>
                <a:t>(Sense About Science)</a:t>
              </a:r>
              <a:r>
                <a:rPr lang="ja-JP" altLang="ja-JP" sz="1100" dirty="0">
                  <a:solidFill>
                    <a:srgbClr val="254776"/>
                  </a:solidFill>
                  <a:effectLst/>
                  <a:latin typeface="Arial" panose="020B0604020202020204" pitchFamily="34" charset="0"/>
                  <a:cs typeface="Arial" panose="020B0604020202020204" pitchFamily="34" charset="0"/>
                </a:rPr>
                <a:t>によるリスクに関するノウハウのフレームワーク。</a:t>
              </a:r>
              <a:r>
                <a:rPr lang="en-US" altLang="ja-JP" sz="1100" dirty="0">
                  <a:solidFill>
                    <a:srgbClr val="254776"/>
                  </a:solidFill>
                  <a:effectLst/>
                  <a:latin typeface="Arial" panose="020B0604020202020204" pitchFamily="34" charset="0"/>
                  <a:cs typeface="Arial" panose="020B0604020202020204" pitchFamily="34" charset="0"/>
                </a:rPr>
                <a:t>学校を含む。)</a:t>
              </a:r>
              <a:endParaRPr lang="ja-JP" altLang="ja-JP" sz="1100" dirty="0">
                <a:solidFill>
                  <a:srgbClr val="254776"/>
                </a:solidFill>
                <a:effectLst/>
                <a:latin typeface="Arial" panose="020B0604020202020204" pitchFamily="34" charset="0"/>
                <a:cs typeface="Arial" panose="020B0604020202020204" pitchFamily="34" charset="0"/>
              </a:endParaRPr>
            </a:p>
            <a:p>
              <a:pPr marL="95250" marR="175260" lvl="0" indent="-95250" algn="just">
                <a:spcBef>
                  <a:spcPts val="420"/>
                </a:spcBef>
                <a:spcAft>
                  <a:spcPts val="0"/>
                </a:spcAft>
                <a:buClr>
                  <a:srgbClr val="254776"/>
                </a:buClr>
                <a:buSzPts val="750"/>
                <a:buFont typeface="Trebuchet MS" panose="020B0603020202020204" pitchFamily="34" charset="0"/>
                <a:buChar char="•"/>
                <a:tabLst>
                  <a:tab pos="161925" algn="l"/>
                  <a:tab pos="166688" algn="l"/>
                  <a:tab pos="2784475" algn="l"/>
                </a:tabLst>
              </a:pPr>
              <a:r>
                <a:rPr lang="ja-JP" altLang="ja-JP" sz="1100" dirty="0">
                  <a:solidFill>
                    <a:srgbClr val="254776"/>
                  </a:solidFill>
                  <a:effectLst/>
                  <a:latin typeface="Arial" panose="020B0604020202020204" pitchFamily="34" charset="0"/>
                  <a:cs typeface="Arial" panose="020B0604020202020204" pitchFamily="34" charset="0"/>
                </a:rPr>
                <a:t>さまざまなトピックに関する最良のエビデンスの平易な要約</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例えば、キャンベルおよびコクラン</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と、それに付随する視聴覚資料</a:t>
              </a:r>
            </a:p>
            <a:p>
              <a:pPr marL="95250" marR="55245" lvl="0" indent="-95250" algn="just">
                <a:spcBef>
                  <a:spcPts val="420"/>
                </a:spcBef>
                <a:spcAft>
                  <a:spcPts val="0"/>
                </a:spcAft>
                <a:buClr>
                  <a:srgbClr val="254776"/>
                </a:buClr>
                <a:buSzPts val="750"/>
                <a:buFont typeface="Trebuchet MS" panose="020B0603020202020204" pitchFamily="34" charset="0"/>
                <a:buChar char="•"/>
                <a:tabLst>
                  <a:tab pos="161925" algn="l"/>
                  <a:tab pos="167640" algn="l"/>
                </a:tabLst>
              </a:pPr>
              <a:r>
                <a:rPr lang="ja-JP" altLang="ja-JP" sz="1100" dirty="0">
                  <a:solidFill>
                    <a:srgbClr val="254776"/>
                  </a:solidFill>
                  <a:effectLst/>
                  <a:latin typeface="Arial" panose="020B0604020202020204" pitchFamily="34" charset="0"/>
                  <a:cs typeface="Arial" panose="020B0604020202020204" pitchFamily="34" charset="0"/>
                </a:rPr>
                <a:t>ジャーナリズムおよび科学コミュニケーション戦略</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例えば、事実確認サービス、誤情報や陰謀論で注意すべきことを認識する際の助けになる「プレバンキング」、誤情報を取り上げる直前および直後にそれについてエビデンスが述べていることを示す「真実のサンドイッチ」</a:t>
              </a:r>
            </a:p>
            <a:p>
              <a:pPr marL="95250" marR="46990" lvl="0" indent="-95250" algn="just">
                <a:spcBef>
                  <a:spcPts val="445"/>
                </a:spcBef>
                <a:spcAft>
                  <a:spcPts val="0"/>
                </a:spcAft>
                <a:buClr>
                  <a:srgbClr val="254776"/>
                </a:buClr>
                <a:buSzPts val="750"/>
                <a:buFont typeface="Trebuchet MS" panose="020B0603020202020204" pitchFamily="34" charset="0"/>
                <a:buChar char="•"/>
                <a:tabLst>
                  <a:tab pos="161925" algn="l"/>
                  <a:tab pos="167640" algn="l"/>
                </a:tabLst>
              </a:pPr>
              <a:r>
                <a:rPr lang="ja-JP" altLang="ja-JP" sz="1100" dirty="0">
                  <a:solidFill>
                    <a:srgbClr val="254776"/>
                  </a:solidFill>
                  <a:effectLst/>
                  <a:latin typeface="Arial" panose="020B0604020202020204" pitchFamily="34" charset="0"/>
                  <a:cs typeface="Arial" panose="020B0604020202020204" pitchFamily="34" charset="0"/>
                </a:rPr>
                <a:t>エビデンスが理解、評価、利用される文化を構築するためのキャンペーン</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エビデンスウィーク、</a:t>
              </a:r>
              <a:r>
                <a:rPr lang="en-US" altLang="ja-JP" sz="1100" dirty="0">
                  <a:solidFill>
                    <a:srgbClr val="254776"/>
                  </a:solidFill>
                  <a:effectLst/>
                  <a:latin typeface="Arial" panose="020B0604020202020204" pitchFamily="34" charset="0"/>
                  <a:cs typeface="Arial" panose="020B0604020202020204" pitchFamily="34" charset="0"/>
                </a:rPr>
                <a:t>#askforevidence</a:t>
              </a:r>
              <a:r>
                <a:rPr lang="ja-JP" altLang="ja-JP" sz="1100" dirty="0">
                  <a:solidFill>
                    <a:srgbClr val="254776"/>
                  </a:solidFill>
                  <a:effectLst/>
                  <a:latin typeface="Arial" panose="020B0604020202020204" pitchFamily="34" charset="0"/>
                  <a:cs typeface="Arial" panose="020B0604020202020204" pitchFamily="34" charset="0"/>
                </a:rPr>
                <a:t>のハッシュタグ</a:t>
              </a:r>
              <a:r>
                <a:rPr lang="en-US" altLang="ja-JP" sz="1100" dirty="0">
                  <a:solidFill>
                    <a:srgbClr val="254776"/>
                  </a:solidFill>
                  <a:effectLst/>
                  <a:latin typeface="Arial" panose="020B0604020202020204" pitchFamily="34" charset="0"/>
                  <a:cs typeface="Arial" panose="020B0604020202020204" pitchFamily="34" charset="0"/>
                </a:rPr>
                <a:t>)</a:t>
              </a:r>
              <a:endParaRPr lang="ja-JP" altLang="ja-JP" sz="1100" dirty="0">
                <a:solidFill>
                  <a:srgbClr val="254776"/>
                </a:solidFill>
                <a:effectLst/>
                <a:latin typeface="Arial" panose="020B0604020202020204" pitchFamily="34" charset="0"/>
                <a:cs typeface="Arial" panose="020B0604020202020204" pitchFamily="34" charset="0"/>
              </a:endParaRPr>
            </a:p>
          </p:txBody>
        </p:sp>
      </p:grpSp>
      <p:sp>
        <p:nvSpPr>
          <p:cNvPr id="11" name="TextBox 10">
            <a:extLst>
              <a:ext uri="{FF2B5EF4-FFF2-40B4-BE49-F238E27FC236}">
                <a16:creationId xmlns:a16="http://schemas.microsoft.com/office/drawing/2014/main" id="{3D7E6534-0DEC-CAC7-31D5-8C3F63F73B0E}"/>
              </a:ext>
            </a:extLst>
          </p:cNvPr>
          <p:cNvSpPr txBox="1"/>
          <p:nvPr/>
        </p:nvSpPr>
        <p:spPr>
          <a:xfrm>
            <a:off x="3527137" y="1873145"/>
            <a:ext cx="2290841" cy="461665"/>
          </a:xfrm>
          <a:prstGeom prst="rect">
            <a:avLst/>
          </a:prstGeom>
          <a:noFill/>
        </p:spPr>
        <p:txBody>
          <a:bodyPr wrap="square">
            <a:spAutoFit/>
          </a:bodyPr>
          <a:lstStyle/>
          <a:p>
            <a:pPr algn="ctr">
              <a:defRPr/>
            </a:pPr>
            <a:r>
              <a:rPr lang="ja-JP" altLang="ja-JP" sz="1200" b="1" dirty="0">
                <a:solidFill>
                  <a:srgbClr val="254776"/>
                </a:solidFill>
                <a:effectLst/>
                <a:latin typeface="Arial" panose="020B0604020202020204" pitchFamily="34" charset="0"/>
                <a:cs typeface="Arial" panose="020B0604020202020204" pitchFamily="34" charset="0"/>
              </a:rPr>
              <a:t>市民が選択する際にエビデンスを利用できるようにする。</a:t>
            </a:r>
            <a:endParaRPr lang="en-US" sz="1200" b="1" dirty="0">
              <a:solidFill>
                <a:srgbClr val="254776"/>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9CA7B490-D6F9-D2CB-90C3-BC29CC06811B}"/>
              </a:ext>
            </a:extLst>
          </p:cNvPr>
          <p:cNvSpPr txBox="1"/>
          <p:nvPr/>
        </p:nvSpPr>
        <p:spPr>
          <a:xfrm>
            <a:off x="6319203" y="1873145"/>
            <a:ext cx="2726794" cy="646331"/>
          </a:xfrm>
          <a:prstGeom prst="rect">
            <a:avLst/>
          </a:prstGeom>
          <a:noFill/>
        </p:spPr>
        <p:txBody>
          <a:bodyPr wrap="square">
            <a:spAutoFit/>
          </a:bodyPr>
          <a:lstStyle/>
          <a:p>
            <a:pPr marL="177800" marR="0" lvl="0" algn="ctr" defTabSz="609585" rtl="0" eaLnBrk="1" fontAlgn="auto" latinLnBrk="0" hangingPunct="1">
              <a:spcBef>
                <a:spcPts val="0"/>
              </a:spcBef>
              <a:spcAft>
                <a:spcPts val="0"/>
              </a:spcAft>
              <a:buClrTx/>
              <a:buSzTx/>
              <a:tabLst/>
              <a:defRPr/>
            </a:pPr>
            <a:r>
              <a:rPr lang="ja-JP" altLang="ja-JP" sz="1200" b="1" dirty="0">
                <a:solidFill>
                  <a:srgbClr val="254776"/>
                </a:solidFill>
                <a:effectLst/>
                <a:latin typeface="Arial" panose="020B0604020202020204" pitchFamily="34" charset="0"/>
                <a:cs typeface="Arial" panose="020B0604020202020204" pitchFamily="34" charset="0"/>
              </a:rPr>
              <a:t>質疑応答に市民を関与させる</a:t>
            </a:r>
            <a:r>
              <a:rPr lang="en-US" altLang="ja-JP" sz="1200" b="1" dirty="0">
                <a:solidFill>
                  <a:srgbClr val="254776"/>
                </a:solidFill>
                <a:effectLst/>
                <a:latin typeface="Arial" panose="020B0604020202020204" pitchFamily="34" charset="0"/>
                <a:cs typeface="Arial" panose="020B0604020202020204" pitchFamily="34" charset="0"/>
              </a:rPr>
              <a:t>  </a:t>
            </a:r>
          </a:p>
          <a:p>
            <a:pPr marL="177800" marR="0" lvl="0" algn="ctr" defTabSz="609585" rtl="0" eaLnBrk="1" fontAlgn="auto" latinLnBrk="0" hangingPunct="1">
              <a:spcBef>
                <a:spcPts val="0"/>
              </a:spcBef>
              <a:spcAft>
                <a:spcPts val="0"/>
              </a:spcAft>
              <a:buClrTx/>
              <a:buSzTx/>
              <a:tabLst/>
              <a:defRPr/>
            </a:pPr>
            <a:r>
              <a:rPr lang="en-US" altLang="ja-JP" sz="1200" b="1" dirty="0">
                <a:solidFill>
                  <a:srgbClr val="254776"/>
                </a:solidFill>
                <a:effectLst/>
                <a:latin typeface="Arial" panose="020B0604020202020204" pitchFamily="34" charset="0"/>
                <a:cs typeface="Arial" panose="020B0604020202020204" pitchFamily="34" charset="0"/>
              </a:rPr>
              <a:t>(</a:t>
            </a:r>
            <a:r>
              <a:rPr lang="ja-JP" altLang="ja-JP" sz="1200" b="1" dirty="0">
                <a:solidFill>
                  <a:srgbClr val="254776"/>
                </a:solidFill>
                <a:effectLst/>
                <a:latin typeface="Arial" panose="020B0604020202020204" pitchFamily="34" charset="0"/>
                <a:cs typeface="Arial" panose="020B0604020202020204" pitchFamily="34" charset="0"/>
              </a:rPr>
              <a:t>新しい研究または既存のエビデンスを用いる</a:t>
            </a:r>
            <a:r>
              <a:rPr lang="en-US" altLang="ja-JP" sz="1200" b="1" dirty="0">
                <a:solidFill>
                  <a:srgbClr val="254776"/>
                </a:solidFill>
                <a:effectLst/>
                <a:latin typeface="Arial" panose="020B0604020202020204" pitchFamily="34" charset="0"/>
                <a:cs typeface="Arial" panose="020B0604020202020204" pitchFamily="34" charset="0"/>
              </a:rPr>
              <a:t>)</a:t>
            </a:r>
            <a:r>
              <a:rPr lang="ja-JP" altLang="ja-JP" sz="1200" b="1" dirty="0">
                <a:solidFill>
                  <a:srgbClr val="254776"/>
                </a:solidFill>
                <a:effectLst/>
                <a:latin typeface="Arial" panose="020B0604020202020204" pitchFamily="34" charset="0"/>
                <a:cs typeface="Arial" panose="020B0604020202020204" pitchFamily="34" charset="0"/>
              </a:rPr>
              <a:t>。</a:t>
            </a:r>
            <a:endParaRPr lang="en-US" sz="1200" b="1" dirty="0">
              <a:solidFill>
                <a:srgbClr val="254776"/>
              </a:solidFill>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498815D4-6927-8FA0-20EC-798A4784594E}"/>
              </a:ext>
            </a:extLst>
          </p:cNvPr>
          <p:cNvSpPr txBox="1"/>
          <p:nvPr/>
        </p:nvSpPr>
        <p:spPr>
          <a:xfrm>
            <a:off x="9409242" y="1873145"/>
            <a:ext cx="2349736" cy="646331"/>
          </a:xfrm>
          <a:prstGeom prst="rect">
            <a:avLst/>
          </a:prstGeom>
          <a:noFill/>
        </p:spPr>
        <p:txBody>
          <a:bodyPr wrap="square">
            <a:spAutoFit/>
          </a:bodyPr>
          <a:lstStyle/>
          <a:p>
            <a:pPr marL="177800" marR="0" lvl="0" algn="ctr" defTabSz="609585" rtl="0" eaLnBrk="1" fontAlgn="auto" latinLnBrk="0" hangingPunct="1">
              <a:spcBef>
                <a:spcPts val="0"/>
              </a:spcBef>
              <a:spcAft>
                <a:spcPts val="0"/>
              </a:spcAft>
              <a:buClrTx/>
              <a:buSzTx/>
              <a:tabLst/>
              <a:defRPr/>
            </a:pPr>
            <a:r>
              <a:rPr lang="ja-JP" altLang="ja-JP" sz="1200" b="1" dirty="0">
                <a:solidFill>
                  <a:srgbClr val="254776"/>
                </a:solidFill>
                <a:effectLst/>
                <a:latin typeface="Arial" panose="020B0604020202020204" pitchFamily="34" charset="0"/>
                <a:cs typeface="Arial" panose="020B0604020202020204" pitchFamily="34" charset="0"/>
              </a:rPr>
              <a:t>エビデンスに基づいた選択をデフォルトまたは容易な</a:t>
            </a:r>
            <a:endParaRPr lang="en-US" altLang="ja-JP" sz="1200" b="1" dirty="0">
              <a:solidFill>
                <a:srgbClr val="254776"/>
              </a:solidFill>
              <a:effectLst/>
              <a:latin typeface="Arial" panose="020B0604020202020204" pitchFamily="34" charset="0"/>
              <a:cs typeface="Arial" panose="020B0604020202020204" pitchFamily="34" charset="0"/>
            </a:endParaRPr>
          </a:p>
          <a:p>
            <a:pPr marL="177800" marR="0" lvl="0" algn="ctr" defTabSz="609585" rtl="0" eaLnBrk="1" fontAlgn="auto" latinLnBrk="0" hangingPunct="1">
              <a:spcBef>
                <a:spcPts val="0"/>
              </a:spcBef>
              <a:spcAft>
                <a:spcPts val="0"/>
              </a:spcAft>
              <a:buClrTx/>
              <a:buSzTx/>
              <a:tabLst/>
              <a:defRPr/>
            </a:pPr>
            <a:r>
              <a:rPr lang="ja-JP" altLang="ja-JP" sz="1200" b="1" dirty="0">
                <a:solidFill>
                  <a:srgbClr val="254776"/>
                </a:solidFill>
                <a:effectLst/>
                <a:latin typeface="Arial" panose="020B0604020202020204" pitchFamily="34" charset="0"/>
                <a:cs typeface="Arial" panose="020B0604020202020204" pitchFamily="34" charset="0"/>
              </a:rPr>
              <a:t>オプションにする。</a:t>
            </a:r>
            <a:endParaRPr lang="en-US" sz="1200" b="1" dirty="0">
              <a:solidFill>
                <a:srgbClr val="254776"/>
              </a:solidFill>
              <a:latin typeface="Arial" panose="020B0604020202020204" pitchFamily="34" charset="0"/>
              <a:cs typeface="Arial" panose="020B0604020202020204" pitchFamily="34" charset="0"/>
            </a:endParaRPr>
          </a:p>
        </p:txBody>
      </p:sp>
      <p:pic>
        <p:nvPicPr>
          <p:cNvPr id="25" name="Picture 24">
            <a:extLst>
              <a:ext uri="{FF2B5EF4-FFF2-40B4-BE49-F238E27FC236}">
                <a16:creationId xmlns:a16="http://schemas.microsoft.com/office/drawing/2014/main" id="{424A876C-B737-7882-EAD5-5D2BC85DB1C0}"/>
              </a:ext>
            </a:extLst>
          </p:cNvPr>
          <p:cNvPicPr>
            <a:picLocks noChangeAspect="1"/>
          </p:cNvPicPr>
          <p:nvPr/>
        </p:nvPicPr>
        <p:blipFill>
          <a:blip r:embed="rId3">
            <a:alphaModFix amt="20000"/>
          </a:blip>
          <a:stretch>
            <a:fillRect/>
          </a:stretch>
        </p:blipFill>
        <p:spPr>
          <a:xfrm>
            <a:off x="528798" y="1302989"/>
            <a:ext cx="5700823" cy="328433"/>
          </a:xfrm>
          <a:prstGeom prst="rect">
            <a:avLst/>
          </a:prstGeom>
          <a:noFill/>
        </p:spPr>
      </p:pic>
      <p:pic>
        <p:nvPicPr>
          <p:cNvPr id="26" name="Picture 25">
            <a:extLst>
              <a:ext uri="{FF2B5EF4-FFF2-40B4-BE49-F238E27FC236}">
                <a16:creationId xmlns:a16="http://schemas.microsoft.com/office/drawing/2014/main" id="{FD226A85-2441-C61C-DF5C-BB7354D4F8DF}"/>
              </a:ext>
            </a:extLst>
          </p:cNvPr>
          <p:cNvPicPr>
            <a:picLocks noChangeAspect="1"/>
          </p:cNvPicPr>
          <p:nvPr/>
        </p:nvPicPr>
        <p:blipFill>
          <a:blip r:embed="rId3">
            <a:alphaModFix amt="20000"/>
          </a:blip>
          <a:stretch>
            <a:fillRect/>
          </a:stretch>
        </p:blipFill>
        <p:spPr>
          <a:xfrm rot="10800000">
            <a:off x="5999017" y="1240194"/>
            <a:ext cx="5700823" cy="328433"/>
          </a:xfrm>
          <a:prstGeom prst="rect">
            <a:avLst/>
          </a:prstGeom>
          <a:noFill/>
        </p:spPr>
      </p:pic>
      <p:pic>
        <p:nvPicPr>
          <p:cNvPr id="27" name="Picture 26" descr="Icon&#10;&#10;Description automatically generated">
            <a:extLst>
              <a:ext uri="{FF2B5EF4-FFF2-40B4-BE49-F238E27FC236}">
                <a16:creationId xmlns:a16="http://schemas.microsoft.com/office/drawing/2014/main" id="{64B4D2A9-A379-736C-F9F7-16269AD426B9}"/>
              </a:ext>
            </a:extLst>
          </p:cNvPr>
          <p:cNvPicPr>
            <a:picLocks noChangeAspect="1"/>
          </p:cNvPicPr>
          <p:nvPr/>
        </p:nvPicPr>
        <p:blipFill rotWithShape="1">
          <a:blip r:embed="rId4">
            <a:alphaModFix/>
          </a:blip>
          <a:srcRect l="49779" t="3247" r="13029" b="50269"/>
          <a:stretch/>
        </p:blipFill>
        <p:spPr>
          <a:xfrm>
            <a:off x="1512429" y="1247553"/>
            <a:ext cx="622239" cy="646331"/>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pic>
        <p:nvPicPr>
          <p:cNvPr id="29" name="Picture 28" descr="Icon&#10;&#10;Description automatically generated">
            <a:extLst>
              <a:ext uri="{FF2B5EF4-FFF2-40B4-BE49-F238E27FC236}">
                <a16:creationId xmlns:a16="http://schemas.microsoft.com/office/drawing/2014/main" id="{1295644E-BE79-5669-FEA4-95D9C92356FB}"/>
              </a:ext>
            </a:extLst>
          </p:cNvPr>
          <p:cNvPicPr>
            <a:picLocks noChangeAspect="1"/>
          </p:cNvPicPr>
          <p:nvPr/>
        </p:nvPicPr>
        <p:blipFill rotWithShape="1">
          <a:blip r:embed="rId5">
            <a:alphaModFix/>
          </a:blip>
          <a:srcRect l="49779" t="3247" r="13029" b="50269"/>
          <a:stretch/>
        </p:blipFill>
        <p:spPr>
          <a:xfrm>
            <a:off x="4496446" y="1247553"/>
            <a:ext cx="622239" cy="646331"/>
          </a:xfrm>
          <a:prstGeom prst="rect">
            <a:avLst/>
          </a:prstGeom>
          <a:solidFill>
            <a:srgbClr val="FFC75D">
              <a:alpha val="6000"/>
            </a:srgbClr>
          </a:solidFill>
          <a:effectLst>
            <a:glow>
              <a:schemeClr val="accent1">
                <a:alpha val="40000"/>
              </a:schemeClr>
            </a:glow>
            <a:outerShdw blurRad="50800" dist="50800" dir="5400000" algn="ctr" rotWithShape="0">
              <a:srgbClr val="000000">
                <a:alpha val="0"/>
              </a:srgbClr>
            </a:outerShdw>
            <a:softEdge rad="0"/>
          </a:effectLst>
        </p:spPr>
      </p:pic>
      <p:pic>
        <p:nvPicPr>
          <p:cNvPr id="31" name="Picture 30" descr="Icon&#10;&#10;Description automatically generated">
            <a:extLst>
              <a:ext uri="{FF2B5EF4-FFF2-40B4-BE49-F238E27FC236}">
                <a16:creationId xmlns:a16="http://schemas.microsoft.com/office/drawing/2014/main" id="{6D8280CA-022B-DA55-7F4E-DB1D78B59350}"/>
              </a:ext>
            </a:extLst>
          </p:cNvPr>
          <p:cNvPicPr>
            <a:picLocks noChangeAspect="1"/>
          </p:cNvPicPr>
          <p:nvPr/>
        </p:nvPicPr>
        <p:blipFill rotWithShape="1">
          <a:blip r:embed="rId4">
            <a:alphaModFix/>
          </a:blip>
          <a:srcRect l="49779" t="3247" r="13029" b="50269"/>
          <a:stretch/>
        </p:blipFill>
        <p:spPr>
          <a:xfrm>
            <a:off x="7480463" y="1247553"/>
            <a:ext cx="622239" cy="646331"/>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pic>
        <p:nvPicPr>
          <p:cNvPr id="32" name="Picture 31" descr="Icon&#10;&#10;Description automatically generated">
            <a:extLst>
              <a:ext uri="{FF2B5EF4-FFF2-40B4-BE49-F238E27FC236}">
                <a16:creationId xmlns:a16="http://schemas.microsoft.com/office/drawing/2014/main" id="{122587EE-F623-7D5A-D6C5-2E3759F242DA}"/>
              </a:ext>
            </a:extLst>
          </p:cNvPr>
          <p:cNvPicPr>
            <a:picLocks noChangeAspect="1"/>
          </p:cNvPicPr>
          <p:nvPr/>
        </p:nvPicPr>
        <p:blipFill rotWithShape="1">
          <a:blip r:embed="rId4">
            <a:alphaModFix/>
          </a:blip>
          <a:srcRect l="49779" t="3247" r="13029" b="50269"/>
          <a:stretch/>
        </p:blipFill>
        <p:spPr>
          <a:xfrm>
            <a:off x="10464481" y="1247553"/>
            <a:ext cx="622239" cy="646331"/>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sp>
        <p:nvSpPr>
          <p:cNvPr id="33" name="Rounded Rectangular Callout 32">
            <a:extLst>
              <a:ext uri="{FF2B5EF4-FFF2-40B4-BE49-F238E27FC236}">
                <a16:creationId xmlns:a16="http://schemas.microsoft.com/office/drawing/2014/main" id="{BC44EBAC-537C-2DDF-39B3-7FBF27D849E9}"/>
              </a:ext>
            </a:extLst>
          </p:cNvPr>
          <p:cNvSpPr/>
          <p:nvPr/>
        </p:nvSpPr>
        <p:spPr>
          <a:xfrm>
            <a:off x="3230710" y="4693620"/>
            <a:ext cx="2748195" cy="1230656"/>
          </a:xfrm>
          <a:prstGeom prst="wedgeRoundRectCallout">
            <a:avLst>
              <a:gd name="adj1" fmla="val -61107"/>
              <a:gd name="adj2" fmla="val -23399"/>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ja-JP" sz="1100" i="1" dirty="0">
                <a:solidFill>
                  <a:srgbClr val="254776"/>
                </a:solidFill>
                <a:effectLst/>
                <a:latin typeface="Arial" panose="020B0604020202020204" pitchFamily="34" charset="0"/>
                <a:cs typeface="Arial" panose="020B0604020202020204" pitchFamily="34" charset="0"/>
              </a:rPr>
              <a:t>仲間の市民リーダーによく次のように伝える。「</a:t>
            </a:r>
            <a:r>
              <a:rPr lang="en-US" altLang="ja-JP" sz="1100" i="1" dirty="0">
                <a:solidFill>
                  <a:srgbClr val="254776"/>
                </a:solidFill>
                <a:effectLst/>
                <a:latin typeface="Arial" panose="020B0604020202020204" pitchFamily="34" charset="0"/>
                <a:cs typeface="Arial" panose="020B0604020202020204" pitchFamily="34" charset="0"/>
              </a:rPr>
              <a:t>Google</a:t>
            </a:r>
            <a:r>
              <a:rPr lang="ja-JP" altLang="ja-JP" sz="1100" i="1" dirty="0">
                <a:solidFill>
                  <a:srgbClr val="254776"/>
                </a:solidFill>
                <a:effectLst/>
                <a:latin typeface="Arial" panose="020B0604020202020204" pitchFamily="34" charset="0"/>
                <a:cs typeface="Arial" panose="020B0604020202020204" pitchFamily="34" charset="0"/>
              </a:rPr>
              <a:t>は、レストランを選んだり、著名人について詳細を学んだりするのに最適な場所の</a:t>
            </a:r>
            <a:r>
              <a:rPr lang="en-US" altLang="ja-JP" sz="1100" i="1" dirty="0">
                <a:solidFill>
                  <a:srgbClr val="254776"/>
                </a:solidFill>
                <a:effectLst/>
                <a:latin typeface="Arial" panose="020B0604020202020204" pitchFamily="34" charset="0"/>
                <a:cs typeface="Arial" panose="020B0604020202020204" pitchFamily="34" charset="0"/>
              </a:rPr>
              <a:t>1</a:t>
            </a:r>
            <a:r>
              <a:rPr lang="ja-JP" altLang="ja-JP" sz="1100" i="1" dirty="0">
                <a:solidFill>
                  <a:srgbClr val="254776"/>
                </a:solidFill>
                <a:effectLst/>
                <a:latin typeface="Arial" panose="020B0604020202020204" pitchFamily="34" charset="0"/>
                <a:cs typeface="Arial" panose="020B0604020202020204" pitchFamily="34" charset="0"/>
              </a:rPr>
              <a:t>つである。重要な決定を下すための最良のエビデンスを探している場合、実際の課題が提起される。</a:t>
            </a:r>
            <a:r>
              <a:rPr lang="en-US" altLang="ja-JP" sz="1100" i="1" dirty="0">
                <a:solidFill>
                  <a:srgbClr val="254776"/>
                </a:solidFill>
                <a:effectLst/>
                <a:latin typeface="Arial" panose="020B0604020202020204" pitchFamily="34" charset="0"/>
                <a:cs typeface="Arial" panose="020B0604020202020204" pitchFamily="34" charset="0"/>
              </a:rPr>
              <a:t>」</a:t>
            </a:r>
            <a:endParaRPr lang="en-CA" sz="1100" dirty="0">
              <a:solidFill>
                <a:srgbClr val="254776"/>
              </a:solidFill>
              <a:latin typeface="Arial" panose="020B0604020202020204" pitchFamily="34" charset="0"/>
              <a:cs typeface="Arial" panose="020B0604020202020204" pitchFamily="34" charset="0"/>
            </a:endParaRPr>
          </a:p>
        </p:txBody>
      </p:sp>
      <p:sp>
        <p:nvSpPr>
          <p:cNvPr id="34" name="Rounded Rectangular Callout 33">
            <a:extLst>
              <a:ext uri="{FF2B5EF4-FFF2-40B4-BE49-F238E27FC236}">
                <a16:creationId xmlns:a16="http://schemas.microsoft.com/office/drawing/2014/main" id="{192367A6-4DA4-0E6B-28DD-45A1C0C64E7D}"/>
              </a:ext>
            </a:extLst>
          </p:cNvPr>
          <p:cNvSpPr/>
          <p:nvPr/>
        </p:nvSpPr>
        <p:spPr>
          <a:xfrm flipH="1">
            <a:off x="6319202" y="4693620"/>
            <a:ext cx="2699213" cy="1230656"/>
          </a:xfrm>
          <a:prstGeom prst="wedgeRoundRectCallout">
            <a:avLst>
              <a:gd name="adj1" fmla="val -62240"/>
              <a:gd name="adj2" fmla="val -24243"/>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ja-JP" sz="1100" i="1" dirty="0">
                <a:solidFill>
                  <a:srgbClr val="254776"/>
                </a:solidFill>
                <a:effectLst/>
                <a:latin typeface="Arial" panose="020B0604020202020204" pitchFamily="34" charset="0"/>
                <a:cs typeface="Arial" panose="020B0604020202020204" pitchFamily="34" charset="0"/>
              </a:rPr>
              <a:t>このアプローチには将来性があるように見受けられるものの、市民のために活動する</a:t>
            </a:r>
            <a:r>
              <a:rPr lang="en-US" altLang="ja-JP" sz="1100" i="1" dirty="0">
                <a:solidFill>
                  <a:srgbClr val="254776"/>
                </a:solidFill>
                <a:effectLst/>
                <a:latin typeface="Arial" panose="020B0604020202020204" pitchFamily="34" charset="0"/>
                <a:cs typeface="Arial" panose="020B0604020202020204" pitchFamily="34" charset="0"/>
              </a:rPr>
              <a:t>NGO</a:t>
            </a:r>
            <a:r>
              <a:rPr lang="ja-JP" altLang="ja-JP" sz="1100" i="1" dirty="0">
                <a:solidFill>
                  <a:srgbClr val="254776"/>
                </a:solidFill>
                <a:effectLst/>
                <a:latin typeface="Arial" panose="020B0604020202020204" pitchFamily="34" charset="0"/>
                <a:cs typeface="Arial" panose="020B0604020202020204" pitchFamily="34" charset="0"/>
              </a:rPr>
              <a:t>で活動する我々は、政府や企業のリーダーに対する信頼が低下すると市民の間でこのアプローチに対する懸念が高まることを認識するようになった。</a:t>
            </a:r>
            <a:endParaRPr lang="en-CA" sz="1100" dirty="0">
              <a:solidFill>
                <a:srgbClr val="254776"/>
              </a:solidFill>
              <a:latin typeface="Arial" panose="020B0604020202020204" pitchFamily="34" charset="0"/>
              <a:cs typeface="Arial" panose="020B0604020202020204" pitchFamily="34" charset="0"/>
            </a:endParaRPr>
          </a:p>
        </p:txBody>
      </p:sp>
      <p:sp>
        <p:nvSpPr>
          <p:cNvPr id="3" name="テキスト ボックス 2">
            <a:extLst>
              <a:ext uri="{FF2B5EF4-FFF2-40B4-BE49-F238E27FC236}">
                <a16:creationId xmlns:a16="http://schemas.microsoft.com/office/drawing/2014/main" id="{3DC2C635-4082-1D78-447D-CED6FC6884B0}"/>
              </a:ext>
            </a:extLst>
          </p:cNvPr>
          <p:cNvSpPr txBox="1"/>
          <p:nvPr/>
        </p:nvSpPr>
        <p:spPr>
          <a:xfrm>
            <a:off x="9311232" y="2932715"/>
            <a:ext cx="2666369" cy="3308598"/>
          </a:xfrm>
          <a:prstGeom prst="rect">
            <a:avLst/>
          </a:prstGeom>
          <a:noFill/>
        </p:spPr>
        <p:txBody>
          <a:bodyPr wrap="square" rtlCol="0">
            <a:spAutoFit/>
          </a:bodyPr>
          <a:lstStyle/>
          <a:p>
            <a:pPr marL="171450" indent="-171450" algn="just">
              <a:buFont typeface="Arial" panose="020B0604020202020204" pitchFamily="34" charset="0"/>
              <a:buChar char="•"/>
            </a:pPr>
            <a:r>
              <a:rPr lang="ja-JP" altLang="ja-JP" sz="1100" dirty="0">
                <a:solidFill>
                  <a:srgbClr val="254776"/>
                </a:solidFill>
                <a:effectLst/>
                <a:latin typeface="Arial" panose="020B0604020202020204" pitchFamily="34" charset="0"/>
                <a:cs typeface="Arial" panose="020B0604020202020204" pitchFamily="34" charset="0"/>
              </a:rPr>
              <a:t>製品、サービス、情報がエビデンスに基づいたものであることを義務付ける法律</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および誤情報を拡散することを違法とする法律</a:t>
            </a:r>
            <a:r>
              <a:rPr lang="en-US" altLang="ja-JP" sz="1100" dirty="0">
                <a:solidFill>
                  <a:srgbClr val="254776"/>
                </a:solidFill>
                <a:effectLst/>
                <a:latin typeface="Arial" panose="020B0604020202020204" pitchFamily="34" charset="0"/>
                <a:cs typeface="Arial" panose="020B0604020202020204" pitchFamily="34" charset="0"/>
              </a:rPr>
              <a:t>)</a:t>
            </a:r>
          </a:p>
          <a:p>
            <a:pPr marL="171450" indent="-171450" algn="just">
              <a:buFont typeface="Arial" panose="020B0604020202020204" pitchFamily="34" charset="0"/>
              <a:buChar char="•"/>
            </a:pPr>
            <a:r>
              <a:rPr lang="ja-JP" altLang="ja-JP" sz="1100" dirty="0">
                <a:solidFill>
                  <a:srgbClr val="254776"/>
                </a:solidFill>
                <a:effectLst/>
                <a:latin typeface="Arial" panose="020B0604020202020204" pitchFamily="34" charset="0"/>
                <a:cs typeface="Arial" panose="020B0604020202020204" pitchFamily="34" charset="0"/>
              </a:rPr>
              <a:t>エビデンスに基づいた製品、サービス、情報を宣伝する企業に対する報奨金</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およびそうでない場合の罰金</a:t>
            </a:r>
            <a:r>
              <a:rPr lang="en-US" altLang="ja-JP" sz="1100" dirty="0">
                <a:solidFill>
                  <a:srgbClr val="254776"/>
                </a:solidFill>
                <a:effectLst/>
                <a:latin typeface="Arial" panose="020B0604020202020204" pitchFamily="34" charset="0"/>
                <a:cs typeface="Arial" panose="020B0604020202020204" pitchFamily="34" charset="0"/>
              </a:rPr>
              <a:t>)</a:t>
            </a:r>
          </a:p>
          <a:p>
            <a:pPr marL="171450" indent="-171450" algn="just">
              <a:buFont typeface="Arial" panose="020B0604020202020204" pitchFamily="34" charset="0"/>
              <a:buChar char="•"/>
            </a:pPr>
            <a:r>
              <a:rPr lang="ja-JP" altLang="ja-JP" sz="1100" dirty="0">
                <a:solidFill>
                  <a:srgbClr val="254776"/>
                </a:solidFill>
                <a:effectLst/>
                <a:latin typeface="Arial" panose="020B0604020202020204" pitchFamily="34" charset="0"/>
                <a:cs typeface="Arial" panose="020B0604020202020204" pitchFamily="34" charset="0"/>
              </a:rPr>
              <a:t>裏付けとなるエビデンスにある程度基づいて製品、サービス、情報を提示するための大手テクノロジー企業向けのアルゴリズム</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および誤情報の拡散を制限するためのアルゴリズ</a:t>
            </a:r>
            <a:r>
              <a:rPr lang="ja-JP" altLang="ja-JP" sz="1100">
                <a:solidFill>
                  <a:srgbClr val="254776"/>
                </a:solidFill>
                <a:effectLst/>
                <a:latin typeface="Arial" panose="020B0604020202020204" pitchFamily="34" charset="0"/>
                <a:cs typeface="Arial" panose="020B0604020202020204" pitchFamily="34" charset="0"/>
              </a:rPr>
              <a:t>ム</a:t>
            </a:r>
            <a:r>
              <a:rPr lang="en-US" altLang="ja-JP" sz="1100" dirty="0">
                <a:solidFill>
                  <a:srgbClr val="254776"/>
                </a:solidFill>
                <a:effectLst/>
                <a:latin typeface="Arial" panose="020B0604020202020204" pitchFamily="34" charset="0"/>
                <a:cs typeface="Arial" panose="020B0604020202020204" pitchFamily="34" charset="0"/>
              </a:rPr>
              <a:t>)</a:t>
            </a:r>
          </a:p>
          <a:p>
            <a:pPr marL="171450" indent="-171450" algn="just">
              <a:buFont typeface="Arial" panose="020B0604020202020204" pitchFamily="34" charset="0"/>
              <a:buChar char="•"/>
            </a:pPr>
            <a:r>
              <a:rPr lang="ja-JP" altLang="ja-JP" sz="1100">
                <a:solidFill>
                  <a:srgbClr val="254776"/>
                </a:solidFill>
                <a:effectLst/>
                <a:latin typeface="Arial" panose="020B0604020202020204" pitchFamily="34" charset="0"/>
                <a:cs typeface="Arial" panose="020B0604020202020204" pitchFamily="34" charset="0"/>
              </a:rPr>
              <a:t>「ナッジ」戦略を使用して市民をエビデンスに基づいた選択に誘導する一方で、変わらず他の選択肢も検討できるようにする</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a:solidFill>
                  <a:srgbClr val="254776"/>
                </a:solidFill>
                <a:effectLst/>
                <a:latin typeface="Arial" panose="020B0604020202020204" pitchFamily="34" charset="0"/>
                <a:cs typeface="Arial" panose="020B0604020202020204" pitchFamily="34" charset="0"/>
              </a:rPr>
              <a:t>例えば、自動登録、プロダクト・プレイスメント、シンボル、または「カイトマーク」</a:t>
            </a:r>
            <a:r>
              <a:rPr lang="en-US" altLang="ja-JP" sz="1100" dirty="0">
                <a:solidFill>
                  <a:srgbClr val="254776"/>
                </a:solidFill>
                <a:effectLst/>
                <a:latin typeface="Arial" panose="020B0604020202020204" pitchFamily="34" charset="0"/>
                <a:cs typeface="Arial" panose="020B0604020202020204" pitchFamily="34" charset="0"/>
              </a:rPr>
              <a:t>)</a:t>
            </a:r>
            <a:endParaRPr kumimoji="0" lang="en-US" sz="1100" b="0" i="0" u="none" strike="noStrike" kern="1200" cap="none" normalizeH="0" baseline="0" noProof="0" dirty="0">
              <a:ln>
                <a:noFill/>
              </a:ln>
              <a:solidFill>
                <a:srgbClr val="254776"/>
              </a:solidFill>
              <a:effectLst/>
              <a:uLnTx/>
              <a:uFillTx/>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endParaRPr kumimoji="1" lang="ja-JP" altLang="en-US" sz="1100" dirty="0">
              <a:latin typeface="Arial" panose="020B0604020202020204" pitchFamily="34" charset="0"/>
              <a:cs typeface="Arial" panose="020B0604020202020204" pitchFamily="34" charset="0"/>
            </a:endParaRPr>
          </a:p>
        </p:txBody>
      </p:sp>
      <p:grpSp>
        <p:nvGrpSpPr>
          <p:cNvPr id="19" name="Group 18">
            <a:extLst>
              <a:ext uri="{FF2B5EF4-FFF2-40B4-BE49-F238E27FC236}">
                <a16:creationId xmlns:a16="http://schemas.microsoft.com/office/drawing/2014/main" id="{DDAE5122-5DE3-C417-49E4-93FF6CF0192C}"/>
              </a:ext>
            </a:extLst>
          </p:cNvPr>
          <p:cNvGrpSpPr/>
          <p:nvPr/>
        </p:nvGrpSpPr>
        <p:grpSpPr>
          <a:xfrm>
            <a:off x="6304354" y="2700083"/>
            <a:ext cx="2911400" cy="1943075"/>
            <a:chOff x="6156111" y="2703174"/>
            <a:chExt cx="2911400" cy="1943075"/>
          </a:xfrm>
        </p:grpSpPr>
        <p:sp>
          <p:nvSpPr>
            <p:cNvPr id="7" name="Rounded Rectangle 6">
              <a:extLst>
                <a:ext uri="{FF2B5EF4-FFF2-40B4-BE49-F238E27FC236}">
                  <a16:creationId xmlns:a16="http://schemas.microsoft.com/office/drawing/2014/main" id="{786BFE96-B986-2816-D41F-F037ADF3C384}"/>
                </a:ext>
              </a:extLst>
            </p:cNvPr>
            <p:cNvSpPr/>
            <p:nvPr/>
          </p:nvSpPr>
          <p:spPr>
            <a:xfrm>
              <a:off x="6189224" y="2703174"/>
              <a:ext cx="2743433" cy="1921970"/>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solidFill>
                  <a:srgbClr val="254776"/>
                </a:solidFill>
                <a:latin typeface="Arial" panose="020B0604020202020204" pitchFamily="34" charset="0"/>
                <a:cs typeface="Arial" panose="020B0604020202020204" pitchFamily="34" charset="0"/>
              </a:endParaRPr>
            </a:p>
          </p:txBody>
        </p:sp>
        <p:sp>
          <p:nvSpPr>
            <p:cNvPr id="28" name="TextBox 27">
              <a:extLst>
                <a:ext uri="{FF2B5EF4-FFF2-40B4-BE49-F238E27FC236}">
                  <a16:creationId xmlns:a16="http://schemas.microsoft.com/office/drawing/2014/main" id="{A478677C-AE84-7B1F-8804-778353CAAA10}"/>
                </a:ext>
              </a:extLst>
            </p:cNvPr>
            <p:cNvSpPr txBox="1"/>
            <p:nvPr/>
          </p:nvSpPr>
          <p:spPr>
            <a:xfrm>
              <a:off x="6156111" y="3876808"/>
              <a:ext cx="2743433" cy="769441"/>
            </a:xfrm>
            <a:prstGeom prst="rect">
              <a:avLst/>
            </a:prstGeom>
            <a:noFill/>
          </p:spPr>
          <p:txBody>
            <a:bodyPr wrap="square">
              <a:spAutoFit/>
            </a:bodyPr>
            <a:lstStyle/>
            <a:p>
              <a:pPr marL="84138" indent="-84138" algn="just">
                <a:buFont typeface="Arial" panose="020B0604020202020204" pitchFamily="34" charset="0"/>
                <a:buChar char="•"/>
              </a:pPr>
              <a:r>
                <a:rPr lang="ja-JP" altLang="ja-JP" sz="1100" dirty="0">
                  <a:solidFill>
                    <a:srgbClr val="254776"/>
                  </a:solidFill>
                  <a:effectLst/>
                  <a:latin typeface="Arial" panose="020B0604020202020204" pitchFamily="34" charset="0"/>
                  <a:cs typeface="Arial" panose="020B0604020202020204" pitchFamily="34" charset="0"/>
                </a:rPr>
                <a:t>市民が、新しい調査研究を請け負う、または同じ質問に対処しているすべての調査から分かることを総合する研究チームのパートナーになるのを支援する</a:t>
              </a:r>
              <a:r>
                <a:rPr lang="ja-JP" altLang="en-US" sz="1100" dirty="0">
                  <a:solidFill>
                    <a:srgbClr val="254776"/>
                  </a:solidFill>
                  <a:latin typeface="Arial" panose="020B0604020202020204" pitchFamily="34" charset="0"/>
                  <a:cs typeface="Arial" panose="020B0604020202020204" pitchFamily="34" charset="0"/>
                </a:rPr>
                <a:t>。</a:t>
              </a:r>
              <a:endParaRPr lang="en-US" sz="1100" dirty="0">
                <a:solidFill>
                  <a:srgbClr val="254776"/>
                </a:solidFill>
                <a:latin typeface="Arial" panose="020B0604020202020204" pitchFamily="34" charset="0"/>
                <a:cs typeface="Arial" panose="020B0604020202020204" pitchFamily="34" charset="0"/>
              </a:endParaRPr>
            </a:p>
          </p:txBody>
        </p:sp>
        <p:sp>
          <p:nvSpPr>
            <p:cNvPr id="8" name="テキスト ボックス 7">
              <a:extLst>
                <a:ext uri="{FF2B5EF4-FFF2-40B4-BE49-F238E27FC236}">
                  <a16:creationId xmlns:a16="http://schemas.microsoft.com/office/drawing/2014/main" id="{FFB2A222-27D4-6180-728C-9CE57833A76E}"/>
                </a:ext>
              </a:extLst>
            </p:cNvPr>
            <p:cNvSpPr txBox="1"/>
            <p:nvPr/>
          </p:nvSpPr>
          <p:spPr>
            <a:xfrm>
              <a:off x="6162345" y="2766159"/>
              <a:ext cx="2905166" cy="1328569"/>
            </a:xfrm>
            <a:prstGeom prst="rect">
              <a:avLst/>
            </a:prstGeom>
            <a:noFill/>
          </p:spPr>
          <p:txBody>
            <a:bodyPr wrap="square" rtlCol="0">
              <a:spAutoFit/>
            </a:bodyPr>
            <a:lstStyle/>
            <a:p>
              <a:pPr marL="84138" marR="276860" lvl="0" indent="-84138" algn="just">
                <a:spcBef>
                  <a:spcPts val="685"/>
                </a:spcBef>
                <a:spcAft>
                  <a:spcPts val="0"/>
                </a:spcAft>
                <a:buClr>
                  <a:srgbClr val="254776"/>
                </a:buClr>
                <a:buSzPts val="750"/>
                <a:buFont typeface="Arial" panose="020B0604020202020204" pitchFamily="34" charset="0"/>
                <a:buChar char="•"/>
                <a:tabLst>
                  <a:tab pos="161925" algn="l"/>
                  <a:tab pos="167640" algn="l"/>
                </a:tabLst>
              </a:pPr>
              <a:r>
                <a:rPr lang="ja-JP" altLang="ja-JP" sz="1100" dirty="0">
                  <a:solidFill>
                    <a:srgbClr val="254776"/>
                  </a:solidFill>
                  <a:effectLst/>
                  <a:latin typeface="Arial" panose="020B0604020202020204" pitchFamily="34" charset="0"/>
                  <a:cs typeface="Arial" panose="020B0604020202020204" pitchFamily="34" charset="0"/>
                </a:rPr>
                <a:t>研究に資金提供している団体宛てにウェブサイト上で質問を提出することができる。</a:t>
              </a:r>
            </a:p>
            <a:p>
              <a:pPr marL="84138" marR="211455" lvl="0" indent="-84138" algn="just">
                <a:spcBef>
                  <a:spcPts val="410"/>
                </a:spcBef>
                <a:spcAft>
                  <a:spcPts val="0"/>
                </a:spcAft>
                <a:buClr>
                  <a:srgbClr val="254776"/>
                </a:buClr>
                <a:buSzPts val="750"/>
                <a:buFont typeface="Arial" panose="020B0604020202020204" pitchFamily="34" charset="0"/>
                <a:buChar char="•"/>
                <a:tabLst>
                  <a:tab pos="161925" algn="l"/>
                  <a:tab pos="167640" algn="l"/>
                </a:tabLst>
              </a:pPr>
              <a:r>
                <a:rPr lang="en-US" altLang="ja-JP" sz="1100" dirty="0">
                  <a:solidFill>
                    <a:srgbClr val="254776"/>
                  </a:solidFill>
                  <a:effectLst/>
                  <a:latin typeface="Arial" panose="020B0604020202020204" pitchFamily="34" charset="0"/>
                  <a:cs typeface="Arial" panose="020B0604020202020204" pitchFamily="34" charset="0"/>
                </a:rPr>
                <a:t>	</a:t>
              </a:r>
              <a:r>
                <a:rPr lang="ja-JP" altLang="ja-JP" sz="1100" dirty="0">
                  <a:solidFill>
                    <a:srgbClr val="254776"/>
                  </a:solidFill>
                  <a:effectLst/>
                  <a:latin typeface="Arial" panose="020B0604020202020204" pitchFamily="34" charset="0"/>
                  <a:cs typeface="Arial" panose="020B0604020202020204" pitchFamily="34" charset="0"/>
                </a:rPr>
                <a:t>市民が関与する優先順位付けプロセス</a:t>
              </a:r>
              <a:r>
                <a:rPr lang="en-US" altLang="ja-JP" sz="1100" dirty="0">
                  <a:solidFill>
                    <a:srgbClr val="254776"/>
                  </a:solidFill>
                  <a:effectLst/>
                  <a:latin typeface="Arial" panose="020B0604020202020204" pitchFamily="34" charset="0"/>
                  <a:cs typeface="Arial" panose="020B0604020202020204" pitchFamily="34" charset="0"/>
                </a:rPr>
                <a:t>(</a:t>
              </a:r>
              <a:r>
                <a:rPr lang="ja-JP" altLang="ja-JP" sz="1100" dirty="0">
                  <a:solidFill>
                    <a:srgbClr val="254776"/>
                  </a:solidFill>
                  <a:effectLst/>
                  <a:latin typeface="Arial" panose="020B0604020202020204" pitchFamily="34" charset="0"/>
                  <a:cs typeface="Arial" panose="020B0604020202020204" pitchFamily="34" charset="0"/>
                </a:rPr>
                <a:t>例えば、ジェームズ・リンド・アライアンス</a:t>
              </a:r>
              <a:r>
                <a:rPr lang="en-US" altLang="ja-JP" sz="1100" dirty="0">
                  <a:solidFill>
                    <a:srgbClr val="254776"/>
                  </a:solidFill>
                  <a:effectLst/>
                  <a:latin typeface="Arial" panose="020B0604020202020204" pitchFamily="34" charset="0"/>
                  <a:cs typeface="Arial" panose="020B0604020202020204" pitchFamily="34" charset="0"/>
                </a:rPr>
                <a:t>(James Lind Alliance))</a:t>
              </a:r>
              <a:endParaRPr lang="ja-JP" altLang="ja-JP" sz="1100" dirty="0">
                <a:solidFill>
                  <a:srgbClr val="254776"/>
                </a:solidFill>
                <a:effectLst/>
                <a:latin typeface="Arial" panose="020B0604020202020204" pitchFamily="34" charset="0"/>
                <a:cs typeface="Arial" panose="020B0604020202020204" pitchFamily="34" charset="0"/>
              </a:endParaRPr>
            </a:p>
            <a:p>
              <a:endParaRPr kumimoji="1" lang="ja-JP" altLang="en-US" sz="1100" dirty="0"/>
            </a:p>
          </p:txBody>
        </p:sp>
      </p:grpSp>
      <p:grpSp>
        <p:nvGrpSpPr>
          <p:cNvPr id="18" name="Group 17">
            <a:extLst>
              <a:ext uri="{FF2B5EF4-FFF2-40B4-BE49-F238E27FC236}">
                <a16:creationId xmlns:a16="http://schemas.microsoft.com/office/drawing/2014/main" id="{761F48D8-0B61-CDEC-95F9-AC108C7D254A}"/>
              </a:ext>
            </a:extLst>
          </p:cNvPr>
          <p:cNvGrpSpPr/>
          <p:nvPr/>
        </p:nvGrpSpPr>
        <p:grpSpPr>
          <a:xfrm>
            <a:off x="3270142" y="2693124"/>
            <a:ext cx="2804830" cy="1909983"/>
            <a:chOff x="3228104" y="3171178"/>
            <a:chExt cx="2804830" cy="1909983"/>
          </a:xfrm>
        </p:grpSpPr>
        <p:sp>
          <p:nvSpPr>
            <p:cNvPr id="17" name="Rounded Rectangle 16">
              <a:extLst>
                <a:ext uri="{FF2B5EF4-FFF2-40B4-BE49-F238E27FC236}">
                  <a16:creationId xmlns:a16="http://schemas.microsoft.com/office/drawing/2014/main" id="{26AFBAB8-3FB6-7103-EE48-99D81BF44309}"/>
                </a:ext>
              </a:extLst>
            </p:cNvPr>
            <p:cNvSpPr/>
            <p:nvPr/>
          </p:nvSpPr>
          <p:spPr>
            <a:xfrm>
              <a:off x="3228104" y="3171178"/>
              <a:ext cx="2743433" cy="1909983"/>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solidFill>
                  <a:srgbClr val="254776"/>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F47ED7B4-AF08-1546-4E01-9028A9A76040}"/>
                </a:ext>
              </a:extLst>
            </p:cNvPr>
            <p:cNvSpPr txBox="1"/>
            <p:nvPr/>
          </p:nvSpPr>
          <p:spPr>
            <a:xfrm>
              <a:off x="3260934" y="4351388"/>
              <a:ext cx="2772000" cy="600164"/>
            </a:xfrm>
            <a:prstGeom prst="rect">
              <a:avLst/>
            </a:prstGeom>
            <a:noFill/>
          </p:spPr>
          <p:txBody>
            <a:bodyPr wrap="square">
              <a:spAutoFit/>
            </a:bodyPr>
            <a:lstStyle/>
            <a:p>
              <a:pPr marL="171450" indent="-171450">
                <a:buFont typeface="Arial" panose="020B0604020202020204" pitchFamily="34" charset="0"/>
                <a:buChar char="•"/>
                <a:tabLst>
                  <a:tab pos="171450" algn="l"/>
                </a:tabLst>
              </a:pPr>
              <a:r>
                <a:rPr lang="ja-JP" altLang="ja-JP" sz="1100" dirty="0">
                  <a:solidFill>
                    <a:srgbClr val="254776"/>
                  </a:solidFill>
                  <a:effectLst/>
                  <a:latin typeface="Arial" panose="020B0604020202020204" pitchFamily="34" charset="0"/>
                  <a:cs typeface="Arial" panose="020B0604020202020204" pitchFamily="34" charset="0"/>
                </a:rPr>
                <a:t>決定支援など、メリットとデメリットを考慮してオプションに取り組むのに役立つツール</a:t>
              </a:r>
              <a:endParaRPr kumimoji="0" lang="en-US" sz="1100" b="0" i="0" u="none" strike="noStrike" kern="1200" cap="none" normalizeH="0" baseline="0" noProof="0" dirty="0">
                <a:ln>
                  <a:noFill/>
                </a:ln>
                <a:solidFill>
                  <a:srgbClr val="254776"/>
                </a:solidFill>
                <a:effectLst/>
                <a:uLnTx/>
                <a:uFillTx/>
                <a:latin typeface="Arial" panose="020B0604020202020204" pitchFamily="34" charset="0"/>
                <a:cs typeface="Arial" panose="020B0604020202020204" pitchFamily="34" charset="0"/>
              </a:endParaRPr>
            </a:p>
          </p:txBody>
        </p:sp>
        <p:sp>
          <p:nvSpPr>
            <p:cNvPr id="16" name="テキスト ボックス 15">
              <a:extLst>
                <a:ext uri="{FF2B5EF4-FFF2-40B4-BE49-F238E27FC236}">
                  <a16:creationId xmlns:a16="http://schemas.microsoft.com/office/drawing/2014/main" id="{0AEDAFD9-BD67-AB6A-3A00-D092450F2876}"/>
                </a:ext>
              </a:extLst>
            </p:cNvPr>
            <p:cNvSpPr txBox="1"/>
            <p:nvPr/>
          </p:nvSpPr>
          <p:spPr>
            <a:xfrm>
              <a:off x="3275062" y="3271605"/>
              <a:ext cx="2633333" cy="1277273"/>
            </a:xfrm>
            <a:prstGeom prst="rect">
              <a:avLst/>
            </a:prstGeom>
            <a:noFill/>
          </p:spPr>
          <p:txBody>
            <a:bodyPr wrap="square" rtlCol="0">
              <a:spAutoFit/>
            </a:bodyPr>
            <a:lstStyle/>
            <a:p>
              <a:pPr marL="171450" indent="-171450" algn="just">
                <a:buFont typeface="Arial" panose="020B0604020202020204" pitchFamily="34" charset="0"/>
                <a:buChar char="•"/>
              </a:pPr>
              <a:r>
                <a:rPr lang="en-US" altLang="ja-JP" sz="1100" dirty="0">
                  <a:solidFill>
                    <a:srgbClr val="254776"/>
                  </a:solidFill>
                  <a:effectLst/>
                  <a:latin typeface="Arial" panose="020B0604020202020204" pitchFamily="34" charset="0"/>
                  <a:cs typeface="Arial" panose="020B0604020202020204" pitchFamily="34" charset="0"/>
                </a:rPr>
                <a:t>Wirecutter</a:t>
              </a:r>
              <a:r>
                <a:rPr lang="ja-JP" altLang="ja-JP" sz="1100" dirty="0">
                  <a:solidFill>
                    <a:srgbClr val="254776"/>
                  </a:solidFill>
                  <a:effectLst/>
                  <a:latin typeface="Arial" panose="020B0604020202020204" pitchFamily="34" charset="0"/>
                  <a:cs typeface="Arial" panose="020B0604020202020204" pitchFamily="34" charset="0"/>
                </a:rPr>
                <a:t>などの製品購入のためのオンラインサイト。</a:t>
              </a:r>
              <a:r>
                <a:rPr lang="en-US" altLang="ja-JP" sz="1100" dirty="0">
                  <a:solidFill>
                    <a:srgbClr val="254776"/>
                  </a:solidFill>
                  <a:effectLst/>
                  <a:latin typeface="Arial" panose="020B0604020202020204" pitchFamily="34" charset="0"/>
                  <a:cs typeface="Arial" panose="020B0604020202020204" pitchFamily="34" charset="0"/>
                </a:rPr>
                <a:t>80,000 </a:t>
              </a:r>
              <a:r>
                <a:rPr lang="ja-JP" altLang="ja-JP" sz="1100" dirty="0">
                  <a:solidFill>
                    <a:srgbClr val="254776"/>
                  </a:solidFill>
                  <a:effectLst/>
                  <a:latin typeface="Arial" panose="020B0604020202020204" pitchFamily="34" charset="0"/>
                  <a:cs typeface="Arial" panose="020B0604020202020204" pitchFamily="34" charset="0"/>
                </a:rPr>
                <a:t>時間かけてインパクトの大きいキャリアまたは自発的な機会を見つける。</a:t>
              </a:r>
              <a:r>
                <a:rPr lang="en-US" altLang="ja-JP" sz="1100" dirty="0">
                  <a:solidFill>
                    <a:srgbClr val="254776"/>
                  </a:solidFill>
                  <a:effectLst/>
                  <a:latin typeface="Arial" panose="020B0604020202020204" pitchFamily="34" charset="0"/>
                  <a:cs typeface="Arial" panose="020B0604020202020204" pitchFamily="34" charset="0"/>
                </a:rPr>
                <a:t>GiveWell</a:t>
              </a:r>
              <a:r>
                <a:rPr lang="ja-JP" altLang="ja-JP" sz="1100" dirty="0">
                  <a:solidFill>
                    <a:srgbClr val="254776"/>
                  </a:solidFill>
                  <a:effectLst/>
                  <a:latin typeface="Arial" panose="020B0604020202020204" pitchFamily="34" charset="0"/>
                  <a:cs typeface="Arial" panose="020B0604020202020204" pitchFamily="34" charset="0"/>
                </a:rPr>
                <a:t>は、受け取ったすべてのお金が最大限活用される慈善事業へ寄付している。</a:t>
              </a:r>
            </a:p>
            <a:p>
              <a:pPr algn="just"/>
              <a:endParaRPr kumimoji="1" lang="ja-JP" altLang="en-US" sz="1100" dirty="0"/>
            </a:p>
          </p:txBody>
        </p:sp>
      </p:grpSp>
      <p:sp>
        <p:nvSpPr>
          <p:cNvPr id="2" name="Title 1">
            <a:extLst>
              <a:ext uri="{FF2B5EF4-FFF2-40B4-BE49-F238E27FC236}">
                <a16:creationId xmlns:a16="http://schemas.microsoft.com/office/drawing/2014/main" id="{D413E135-5282-9826-2CF9-C646C3205954}"/>
              </a:ext>
            </a:extLst>
          </p:cNvPr>
          <p:cNvSpPr>
            <a:spLocks noGrp="1"/>
          </p:cNvSpPr>
          <p:nvPr>
            <p:ph type="title"/>
          </p:nvPr>
        </p:nvSpPr>
        <p:spPr>
          <a:xfrm>
            <a:off x="267858" y="196754"/>
            <a:ext cx="11708068" cy="1006368"/>
          </a:xfrm>
        </p:spPr>
        <p:txBody>
          <a:bodyPr/>
          <a:lstStyle/>
          <a:p>
            <a:r>
              <a:rPr lang="ja-JP" altLang="en-US" dirty="0"/>
              <a:t>日常生活の中心にエビデンスを位置づける際に</a:t>
            </a:r>
            <a:br>
              <a:rPr lang="en-US" altLang="ja-JP" dirty="0"/>
            </a:br>
            <a:r>
              <a:rPr lang="ja-JP" altLang="en-US" dirty="0"/>
              <a:t>「効果的なこと」を理解するための初期の段階</a:t>
            </a:r>
            <a:endParaRPr lang="en-US" dirty="0"/>
          </a:p>
        </p:txBody>
      </p:sp>
    </p:spTree>
    <p:extLst>
      <p:ext uri="{BB962C8B-B14F-4D97-AF65-F5344CB8AC3E}">
        <p14:creationId xmlns:p14="http://schemas.microsoft.com/office/powerpoint/2010/main" val="3744779952"/>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5" ma:contentTypeDescription="Create a new document." ma:contentTypeScope="" ma:versionID="1c4e017a1f7c53728c03e216885bf0bb">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ec9c4841a05a7d87cb8351f8265e8c6"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944CBD-5A59-419A-8561-7F16EFD5DE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6A06128-3A00-4687-A178-3FFE6118DB1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33160</TotalTime>
  <Words>2069</Words>
  <Application>Microsoft Macintosh PowerPoint</Application>
  <PresentationFormat>Widescreen</PresentationFormat>
  <Paragraphs>49</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Courier New</vt:lpstr>
      <vt:lpstr>Trebuchet MS</vt:lpstr>
      <vt:lpstr>McMaster Brighter World Theme</vt:lpstr>
      <vt:lpstr>日常生活の中心にエビデンスを位置付けることのコンテクストと課題</vt:lpstr>
      <vt:lpstr>日常生活の中心にエビデンスを位置づける際に 「効果的なこと」を理解するための初期の段階</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326</cp:revision>
  <cp:lastPrinted>2024-07-01T02:01:52Z</cp:lastPrinted>
  <dcterms:created xsi:type="dcterms:W3CDTF">2017-04-21T15:41:45Z</dcterms:created>
  <dcterms:modified xsi:type="dcterms:W3CDTF">2024-10-03T15:52:05Z</dcterms:modified>
</cp:coreProperties>
</file>