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3"/>
  </p:sldMasterIdLst>
  <p:notesMasterIdLst>
    <p:notesMasterId r:id="rId5"/>
  </p:notesMasterIdLst>
  <p:sldIdLst>
    <p:sldId id="1108" r:id="rId4"/>
  </p:sldIdLst>
  <p:sldSz cx="12192000" cy="6858000"/>
  <p:notesSz cx="6805613" cy="9939338"/>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004155-0BE5-983B-240A-7F579D944F20}" name="Lavis, John" initials="LJ" userId="S::lavisj@mcmaster.ca::8625103c-d98b-4845-814c-6cf45bf9f2ec" providerId="AD"/>
  <p188:author id="{CB079C5A-0D4E-BE37-2D8A-87824B504FDA}" name="Sue Johnston" initials="SJ" userId="26f1e46323adff1d"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4776"/>
    <a:srgbClr val="8DD2E5"/>
    <a:srgbClr val="99CC66"/>
    <a:srgbClr val="CC76A6"/>
    <a:srgbClr val="FEB714"/>
    <a:srgbClr val="FFC057"/>
    <a:srgbClr val="6AA855"/>
    <a:srgbClr val="6FC0D3"/>
    <a:srgbClr val="8DC758"/>
    <a:srgbClr val="99CC6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9" autoAdjust="0"/>
    <p:restoredTop sz="95822" autoAdjust="0"/>
  </p:normalViewPr>
  <p:slideViewPr>
    <p:cSldViewPr snapToGrid="0" snapToObjects="1">
      <p:cViewPr varScale="1">
        <p:scale>
          <a:sx n="122" d="100"/>
          <a:sy n="122" d="100"/>
        </p:scale>
        <p:origin x="744" y="192"/>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8/10/relationships/authors" Target="authors.xml"/><Relationship Id="rId4" Type="http://schemas.openxmlformats.org/officeDocument/2006/relationships/slide" Target="slides/slide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10/3/24</a:t>
            </a:fld>
            <a:endParaRPr lang="en-US" dirty="0"/>
          </a:p>
        </p:txBody>
      </p:sp>
      <p:sp>
        <p:nvSpPr>
          <p:cNvPr id="4" name="Slide Image Placeholder 3"/>
          <p:cNvSpPr>
            <a:spLocks noGrp="1" noRot="1" noChangeAspect="1"/>
          </p:cNvSpPr>
          <p:nvPr>
            <p:ph type="sldImg" idx="2"/>
          </p:nvPr>
        </p:nvSpPr>
        <p:spPr>
          <a:xfrm>
            <a:off x="422275" y="1243013"/>
            <a:ext cx="5961063" cy="33543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5820770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a:alphaModFix amt="10000"/>
          </a:blip>
          <a:srcRect l="9741" t="6894" r="7309" b="29427"/>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3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670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9"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3" r:id="rId4"/>
    <p:sldLayoutId id="2147483672" r:id="rId5"/>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3.xml"/><Relationship Id="rId5" Type="http://schemas.openxmlformats.org/officeDocument/2006/relationships/image" Target="../media/image10.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80CFEB67-CB47-E516-43B9-125025183547}"/>
              </a:ext>
            </a:extLst>
          </p:cNvPr>
          <p:cNvSpPr/>
          <p:nvPr/>
        </p:nvSpPr>
        <p:spPr>
          <a:xfrm>
            <a:off x="0" y="6003258"/>
            <a:ext cx="12192000" cy="85474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9" name="Rounded Rectangle 8">
            <a:extLst>
              <a:ext uri="{FF2B5EF4-FFF2-40B4-BE49-F238E27FC236}">
                <a16:creationId xmlns:a16="http://schemas.microsoft.com/office/drawing/2014/main" id="{0AAA9F26-8570-FB92-3198-311440E6BB2F}"/>
              </a:ext>
            </a:extLst>
          </p:cNvPr>
          <p:cNvSpPr/>
          <p:nvPr/>
        </p:nvSpPr>
        <p:spPr>
          <a:xfrm>
            <a:off x="9281384" y="2693124"/>
            <a:ext cx="2743433" cy="3548189"/>
          </a:xfrm>
          <a:prstGeom prst="roundRect">
            <a:avLst/>
          </a:prstGeom>
          <a:solidFill>
            <a:srgbClr val="FEB714">
              <a:alpha val="7245"/>
            </a:srgbClr>
          </a:solidFill>
          <a:ln w="12700">
            <a:solidFill>
              <a:srgbClr val="FEB714">
                <a:alpha val="50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solidFill>
                <a:srgbClr val="254776"/>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0BC08973-2B0F-8553-722D-77407DFF6044}"/>
              </a:ext>
            </a:extLst>
          </p:cNvPr>
          <p:cNvSpPr txBox="1"/>
          <p:nvPr/>
        </p:nvSpPr>
        <p:spPr>
          <a:xfrm>
            <a:off x="203734" y="1873145"/>
            <a:ext cx="2917082" cy="1015663"/>
          </a:xfrm>
          <a:prstGeom prst="rect">
            <a:avLst/>
          </a:prstGeom>
          <a:noFill/>
        </p:spPr>
        <p:txBody>
          <a:bodyPr wrap="square">
            <a:spAutoFit/>
          </a:bodyPr>
          <a:lstStyle/>
          <a:p>
            <a:pPr marL="177800" marR="0" lvl="0" algn="ctr" defTabSz="609585" rtl="0" eaLnBrk="1" fontAlgn="auto" latinLnBrk="0" hangingPunct="1">
              <a:spcBef>
                <a:spcPts val="0"/>
              </a:spcBef>
              <a:spcAft>
                <a:spcPts val="0"/>
              </a:spcAft>
              <a:buClrTx/>
              <a:buSzTx/>
              <a:tabLst/>
              <a:defRPr/>
            </a:pPr>
            <a:r>
              <a:rPr lang="ja-JP" altLang="ja-JP" sz="1200" b="1" dirty="0">
                <a:solidFill>
                  <a:srgbClr val="254776"/>
                </a:solidFill>
                <a:effectLst/>
                <a:latin typeface="Arial" panose="020B0604020202020204" pitchFamily="34" charset="0"/>
                <a:cs typeface="Arial" panose="020B0604020202020204" pitchFamily="34" charset="0"/>
              </a:rPr>
              <a:t>市民が他者の主張について判断したり、あるトピックに関して信頼できる情報をより広く発見</a:t>
            </a:r>
            <a:r>
              <a:rPr lang="en-US" altLang="ja-JP" sz="1200" b="1" dirty="0">
                <a:solidFill>
                  <a:srgbClr val="254776"/>
                </a:solidFill>
                <a:effectLst/>
                <a:latin typeface="Arial" panose="020B0604020202020204" pitchFamily="34" charset="0"/>
                <a:cs typeface="Arial" panose="020B0604020202020204" pitchFamily="34" charset="0"/>
              </a:rPr>
              <a:t>(</a:t>
            </a:r>
            <a:r>
              <a:rPr lang="ja-JP" altLang="ja-JP" sz="1200" b="1" dirty="0">
                <a:solidFill>
                  <a:srgbClr val="254776"/>
                </a:solidFill>
                <a:effectLst/>
                <a:latin typeface="Arial" panose="020B0604020202020204" pitchFamily="34" charset="0"/>
                <a:cs typeface="Arial" panose="020B0604020202020204" pitchFamily="34" charset="0"/>
              </a:rPr>
              <a:t>および入手</a:t>
            </a:r>
            <a:r>
              <a:rPr lang="en-US" altLang="ja-JP" sz="1200" b="1" dirty="0">
                <a:solidFill>
                  <a:srgbClr val="254776"/>
                </a:solidFill>
                <a:effectLst/>
                <a:latin typeface="Arial" panose="020B0604020202020204" pitchFamily="34" charset="0"/>
                <a:cs typeface="Arial" panose="020B0604020202020204" pitchFamily="34" charset="0"/>
              </a:rPr>
              <a:t>)</a:t>
            </a:r>
            <a:r>
              <a:rPr lang="ja-JP" altLang="ja-JP" sz="1200" b="1" dirty="0">
                <a:solidFill>
                  <a:srgbClr val="254776"/>
                </a:solidFill>
                <a:effectLst/>
                <a:latin typeface="Arial" panose="020B0604020202020204" pitchFamily="34" charset="0"/>
                <a:cs typeface="Arial" panose="020B0604020202020204" pitchFamily="34" charset="0"/>
              </a:rPr>
              <a:t>したりするのを助ける。</a:t>
            </a:r>
            <a:endParaRPr kumimoji="0" lang="en-US" sz="1200" b="1" i="0" u="none" strike="noStrike" kern="1200" cap="none" normalizeH="0" baseline="0" noProof="0" dirty="0">
              <a:ln>
                <a:noFill/>
              </a:ln>
              <a:solidFill>
                <a:srgbClr val="254776"/>
              </a:solidFill>
              <a:effectLst/>
              <a:uLnTx/>
              <a:uFillTx/>
              <a:latin typeface="Arial" panose="020B0604020202020204" pitchFamily="34" charset="0"/>
              <a:cs typeface="Arial" panose="020B0604020202020204" pitchFamily="34" charset="0"/>
            </a:endParaRPr>
          </a:p>
          <a:p>
            <a:pPr marL="717550" lvl="2" algn="ctr">
              <a:defRPr/>
            </a:pPr>
            <a:endParaRPr lang="en-US" sz="1200" b="1" dirty="0">
              <a:solidFill>
                <a:srgbClr val="254776"/>
              </a:solidFill>
              <a:latin typeface="Arial" panose="020B0604020202020204" pitchFamily="34" charset="0"/>
              <a:cs typeface="Arial" panose="020B0604020202020204" pitchFamily="34" charset="0"/>
            </a:endParaRPr>
          </a:p>
        </p:txBody>
      </p:sp>
      <p:grpSp>
        <p:nvGrpSpPr>
          <p:cNvPr id="4" name="Group 3">
            <a:extLst>
              <a:ext uri="{FF2B5EF4-FFF2-40B4-BE49-F238E27FC236}">
                <a16:creationId xmlns:a16="http://schemas.microsoft.com/office/drawing/2014/main" id="{C3622799-AFBA-9494-7243-D5FA3A3EB2C4}"/>
              </a:ext>
            </a:extLst>
          </p:cNvPr>
          <p:cNvGrpSpPr/>
          <p:nvPr/>
        </p:nvGrpSpPr>
        <p:grpSpPr>
          <a:xfrm>
            <a:off x="282548" y="2693907"/>
            <a:ext cx="2759454" cy="4127752"/>
            <a:chOff x="187152" y="2696998"/>
            <a:chExt cx="2759454" cy="4127752"/>
          </a:xfrm>
        </p:grpSpPr>
        <p:sp>
          <p:nvSpPr>
            <p:cNvPr id="12" name="Rounded Rectangle 11">
              <a:extLst>
                <a:ext uri="{FF2B5EF4-FFF2-40B4-BE49-F238E27FC236}">
                  <a16:creationId xmlns:a16="http://schemas.microsoft.com/office/drawing/2014/main" id="{C55D154D-212E-055D-ACC0-C0FFDE5A1E87}"/>
                </a:ext>
              </a:extLst>
            </p:cNvPr>
            <p:cNvSpPr/>
            <p:nvPr/>
          </p:nvSpPr>
          <p:spPr>
            <a:xfrm>
              <a:off x="187152" y="2696998"/>
              <a:ext cx="2759454" cy="4127752"/>
            </a:xfrm>
            <a:prstGeom prst="roundRect">
              <a:avLst/>
            </a:prstGeom>
            <a:solidFill>
              <a:srgbClr val="FEB714">
                <a:alpha val="7245"/>
              </a:srgbClr>
            </a:solidFill>
            <a:ln w="12700">
              <a:solidFill>
                <a:srgbClr val="FEB714">
                  <a:alpha val="50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solidFill>
                  <a:srgbClr val="254776"/>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37A8A362-B52B-87A1-ABE7-57F457611954}"/>
                </a:ext>
              </a:extLst>
            </p:cNvPr>
            <p:cNvSpPr txBox="1"/>
            <p:nvPr/>
          </p:nvSpPr>
          <p:spPr>
            <a:xfrm>
              <a:off x="196361" y="2858541"/>
              <a:ext cx="2726454" cy="3801041"/>
            </a:xfrm>
            <a:prstGeom prst="rect">
              <a:avLst/>
            </a:prstGeom>
            <a:noFill/>
          </p:spPr>
          <p:txBody>
            <a:bodyPr wrap="square">
              <a:spAutoFit/>
            </a:bodyPr>
            <a:lstStyle/>
            <a:p>
              <a:pPr marL="95250" marR="55245" lvl="0" indent="-95250" algn="just">
                <a:spcBef>
                  <a:spcPts val="685"/>
                </a:spcBef>
                <a:spcAft>
                  <a:spcPts val="0"/>
                </a:spcAft>
                <a:buClr>
                  <a:srgbClr val="254776"/>
                </a:buClr>
                <a:buSzPts val="750"/>
                <a:buFont typeface="Trebuchet MS" panose="020B0603020202020204" pitchFamily="34" charset="0"/>
                <a:buChar char="•"/>
                <a:tabLst>
                  <a:tab pos="161925" algn="l"/>
                  <a:tab pos="167640" algn="l"/>
                </a:tabLst>
              </a:pPr>
              <a:r>
                <a:rPr lang="ja-JP" altLang="ja-JP" sz="1100" dirty="0">
                  <a:solidFill>
                    <a:srgbClr val="254776"/>
                  </a:solidFill>
                  <a:effectLst/>
                  <a:latin typeface="Arial" panose="020B0604020202020204" pitchFamily="34" charset="0"/>
                  <a:cs typeface="Arial" panose="020B0604020202020204" pitchFamily="34" charset="0"/>
                </a:rPr>
                <a:t>クリティカル・シンキングのスキルを向上させるツールおよび研修</a:t>
              </a:r>
              <a:r>
                <a:rPr lang="en-US" altLang="ja-JP" sz="1100" dirty="0">
                  <a:solidFill>
                    <a:srgbClr val="254776"/>
                  </a:solidFill>
                  <a:effectLst/>
                  <a:latin typeface="Arial" panose="020B0604020202020204" pitchFamily="34" charset="0"/>
                  <a:cs typeface="Arial" panose="020B0604020202020204" pitchFamily="34" charset="0"/>
                </a:rPr>
                <a:t>(</a:t>
              </a:r>
              <a:r>
                <a:rPr lang="ja-JP" altLang="ja-JP" sz="1100" dirty="0">
                  <a:solidFill>
                    <a:srgbClr val="254776"/>
                  </a:solidFill>
                  <a:effectLst/>
                  <a:latin typeface="Arial" panose="020B0604020202020204" pitchFamily="34" charset="0"/>
                  <a:cs typeface="Arial" panose="020B0604020202020204" pitchFamily="34" charset="0"/>
                </a:rPr>
                <a:t>例えば、</a:t>
              </a:r>
              <a:r>
                <a:rPr lang="en-US" altLang="ja-JP" sz="1100" dirty="0">
                  <a:solidFill>
                    <a:srgbClr val="254776"/>
                  </a:solidFill>
                  <a:effectLst/>
                  <a:latin typeface="Arial" panose="020B0604020202020204" pitchFamily="34" charset="0"/>
                  <a:cs typeface="Arial" panose="020B0604020202020204" pitchFamily="34" charset="0"/>
                </a:rPr>
                <a:t>thatsaclaim.org</a:t>
              </a:r>
              <a:r>
                <a:rPr lang="ja-JP" altLang="ja-JP" sz="1100" dirty="0">
                  <a:solidFill>
                    <a:srgbClr val="254776"/>
                  </a:solidFill>
                  <a:effectLst/>
                  <a:latin typeface="Arial" panose="020B0604020202020204" pitchFamily="34" charset="0"/>
                  <a:cs typeface="Arial" panose="020B0604020202020204" pitchFamily="34" charset="0"/>
                </a:rPr>
                <a:t>およびセンス・アバウト・サイエンス</a:t>
              </a:r>
              <a:r>
                <a:rPr lang="en-US" altLang="ja-JP" sz="1100" dirty="0">
                  <a:solidFill>
                    <a:srgbClr val="254776"/>
                  </a:solidFill>
                  <a:effectLst/>
                  <a:latin typeface="Arial" panose="020B0604020202020204" pitchFamily="34" charset="0"/>
                  <a:cs typeface="Arial" panose="020B0604020202020204" pitchFamily="34" charset="0"/>
                </a:rPr>
                <a:t>(Sense About Science)</a:t>
              </a:r>
              <a:r>
                <a:rPr lang="ja-JP" altLang="ja-JP" sz="1100" dirty="0">
                  <a:solidFill>
                    <a:srgbClr val="254776"/>
                  </a:solidFill>
                  <a:effectLst/>
                  <a:latin typeface="Arial" panose="020B0604020202020204" pitchFamily="34" charset="0"/>
                  <a:cs typeface="Arial" panose="020B0604020202020204" pitchFamily="34" charset="0"/>
                </a:rPr>
                <a:t>によるリスクに関するノウハウのフレームワーク。</a:t>
              </a:r>
              <a:r>
                <a:rPr lang="en-US" altLang="ja-JP" sz="1100" dirty="0">
                  <a:solidFill>
                    <a:srgbClr val="254776"/>
                  </a:solidFill>
                  <a:effectLst/>
                  <a:latin typeface="Arial" panose="020B0604020202020204" pitchFamily="34" charset="0"/>
                  <a:cs typeface="Arial" panose="020B0604020202020204" pitchFamily="34" charset="0"/>
                </a:rPr>
                <a:t>学校を含む。)</a:t>
              </a:r>
              <a:endParaRPr lang="ja-JP" altLang="ja-JP" sz="1100" dirty="0">
                <a:solidFill>
                  <a:srgbClr val="254776"/>
                </a:solidFill>
                <a:effectLst/>
                <a:latin typeface="Arial" panose="020B0604020202020204" pitchFamily="34" charset="0"/>
                <a:cs typeface="Arial" panose="020B0604020202020204" pitchFamily="34" charset="0"/>
              </a:endParaRPr>
            </a:p>
            <a:p>
              <a:pPr marL="95250" marR="175260" lvl="0" indent="-95250" algn="just">
                <a:spcBef>
                  <a:spcPts val="420"/>
                </a:spcBef>
                <a:spcAft>
                  <a:spcPts val="0"/>
                </a:spcAft>
                <a:buClr>
                  <a:srgbClr val="254776"/>
                </a:buClr>
                <a:buSzPts val="750"/>
                <a:buFont typeface="Trebuchet MS" panose="020B0603020202020204" pitchFamily="34" charset="0"/>
                <a:buChar char="•"/>
                <a:tabLst>
                  <a:tab pos="161925" algn="l"/>
                  <a:tab pos="166688" algn="l"/>
                  <a:tab pos="2784475" algn="l"/>
                </a:tabLst>
              </a:pPr>
              <a:r>
                <a:rPr lang="ja-JP" altLang="ja-JP" sz="1100" dirty="0">
                  <a:solidFill>
                    <a:srgbClr val="254776"/>
                  </a:solidFill>
                  <a:effectLst/>
                  <a:latin typeface="Arial" panose="020B0604020202020204" pitchFamily="34" charset="0"/>
                  <a:cs typeface="Arial" panose="020B0604020202020204" pitchFamily="34" charset="0"/>
                </a:rPr>
                <a:t>さまざまなトピックに関する最良のエビデンスの平易な要約</a:t>
              </a:r>
              <a:r>
                <a:rPr lang="en-US" altLang="ja-JP" sz="1100" dirty="0">
                  <a:solidFill>
                    <a:srgbClr val="254776"/>
                  </a:solidFill>
                  <a:effectLst/>
                  <a:latin typeface="Arial" panose="020B0604020202020204" pitchFamily="34" charset="0"/>
                  <a:cs typeface="Arial" panose="020B0604020202020204" pitchFamily="34" charset="0"/>
                </a:rPr>
                <a:t>(</a:t>
              </a:r>
              <a:r>
                <a:rPr lang="ja-JP" altLang="ja-JP" sz="1100" dirty="0">
                  <a:solidFill>
                    <a:srgbClr val="254776"/>
                  </a:solidFill>
                  <a:effectLst/>
                  <a:latin typeface="Arial" panose="020B0604020202020204" pitchFamily="34" charset="0"/>
                  <a:cs typeface="Arial" panose="020B0604020202020204" pitchFamily="34" charset="0"/>
                </a:rPr>
                <a:t>例えば、キャンベルおよびコクラン</a:t>
              </a:r>
              <a:r>
                <a:rPr lang="en-US" altLang="ja-JP" sz="1100" dirty="0">
                  <a:solidFill>
                    <a:srgbClr val="254776"/>
                  </a:solidFill>
                  <a:effectLst/>
                  <a:latin typeface="Arial" panose="020B0604020202020204" pitchFamily="34" charset="0"/>
                  <a:cs typeface="Arial" panose="020B0604020202020204" pitchFamily="34" charset="0"/>
                </a:rPr>
                <a:t>)</a:t>
              </a:r>
              <a:r>
                <a:rPr lang="ja-JP" altLang="ja-JP" sz="1100" dirty="0">
                  <a:solidFill>
                    <a:srgbClr val="254776"/>
                  </a:solidFill>
                  <a:effectLst/>
                  <a:latin typeface="Arial" panose="020B0604020202020204" pitchFamily="34" charset="0"/>
                  <a:cs typeface="Arial" panose="020B0604020202020204" pitchFamily="34" charset="0"/>
                </a:rPr>
                <a:t>と、それに付随する視聴覚資料</a:t>
              </a:r>
            </a:p>
            <a:p>
              <a:pPr marL="95250" marR="55245" lvl="0" indent="-95250" algn="just">
                <a:spcBef>
                  <a:spcPts val="420"/>
                </a:spcBef>
                <a:spcAft>
                  <a:spcPts val="0"/>
                </a:spcAft>
                <a:buClr>
                  <a:srgbClr val="254776"/>
                </a:buClr>
                <a:buSzPts val="750"/>
                <a:buFont typeface="Trebuchet MS" panose="020B0603020202020204" pitchFamily="34" charset="0"/>
                <a:buChar char="•"/>
                <a:tabLst>
                  <a:tab pos="161925" algn="l"/>
                  <a:tab pos="167640" algn="l"/>
                </a:tabLst>
              </a:pPr>
              <a:r>
                <a:rPr lang="ja-JP" altLang="ja-JP" sz="1100" dirty="0">
                  <a:solidFill>
                    <a:srgbClr val="254776"/>
                  </a:solidFill>
                  <a:effectLst/>
                  <a:latin typeface="Arial" panose="020B0604020202020204" pitchFamily="34" charset="0"/>
                  <a:cs typeface="Arial" panose="020B0604020202020204" pitchFamily="34" charset="0"/>
                </a:rPr>
                <a:t>ジャーナリズムおよび科学コミュニケーション戦略</a:t>
              </a:r>
              <a:r>
                <a:rPr lang="en-US" altLang="ja-JP" sz="1100" dirty="0">
                  <a:solidFill>
                    <a:srgbClr val="254776"/>
                  </a:solidFill>
                  <a:effectLst/>
                  <a:latin typeface="Arial" panose="020B0604020202020204" pitchFamily="34" charset="0"/>
                  <a:cs typeface="Arial" panose="020B0604020202020204" pitchFamily="34" charset="0"/>
                </a:rPr>
                <a:t>(</a:t>
              </a:r>
              <a:r>
                <a:rPr lang="ja-JP" altLang="ja-JP" sz="1100" dirty="0">
                  <a:solidFill>
                    <a:srgbClr val="254776"/>
                  </a:solidFill>
                  <a:effectLst/>
                  <a:latin typeface="Arial" panose="020B0604020202020204" pitchFamily="34" charset="0"/>
                  <a:cs typeface="Arial" panose="020B0604020202020204" pitchFamily="34" charset="0"/>
                </a:rPr>
                <a:t>例えば、事実確認サービス、誤情報や陰謀論で注意すべきことを認識する際の助けになる「プレバンキング」、誤情報を取り上げる直前および直後にそれについてエビデンスが述べていることを示す「真実のサンドイッチ」</a:t>
              </a:r>
            </a:p>
            <a:p>
              <a:pPr marL="95250" marR="46990" lvl="0" indent="-95250" algn="just">
                <a:spcBef>
                  <a:spcPts val="445"/>
                </a:spcBef>
                <a:spcAft>
                  <a:spcPts val="0"/>
                </a:spcAft>
                <a:buClr>
                  <a:srgbClr val="254776"/>
                </a:buClr>
                <a:buSzPts val="750"/>
                <a:buFont typeface="Trebuchet MS" panose="020B0603020202020204" pitchFamily="34" charset="0"/>
                <a:buChar char="•"/>
                <a:tabLst>
                  <a:tab pos="161925" algn="l"/>
                  <a:tab pos="167640" algn="l"/>
                </a:tabLst>
              </a:pPr>
              <a:r>
                <a:rPr lang="ja-JP" altLang="ja-JP" sz="1100" dirty="0">
                  <a:solidFill>
                    <a:srgbClr val="254776"/>
                  </a:solidFill>
                  <a:effectLst/>
                  <a:latin typeface="Arial" panose="020B0604020202020204" pitchFamily="34" charset="0"/>
                  <a:cs typeface="Arial" panose="020B0604020202020204" pitchFamily="34" charset="0"/>
                </a:rPr>
                <a:t>エビデンスが理解、評価、利用される文化を構築するためのキャンペーン</a:t>
              </a:r>
              <a:r>
                <a:rPr lang="en-US" altLang="ja-JP" sz="1100" dirty="0">
                  <a:solidFill>
                    <a:srgbClr val="254776"/>
                  </a:solidFill>
                  <a:effectLst/>
                  <a:latin typeface="Arial" panose="020B0604020202020204" pitchFamily="34" charset="0"/>
                  <a:cs typeface="Arial" panose="020B0604020202020204" pitchFamily="34" charset="0"/>
                </a:rPr>
                <a:t>(</a:t>
              </a:r>
              <a:r>
                <a:rPr lang="ja-JP" altLang="ja-JP" sz="1100" dirty="0">
                  <a:solidFill>
                    <a:srgbClr val="254776"/>
                  </a:solidFill>
                  <a:effectLst/>
                  <a:latin typeface="Arial" panose="020B0604020202020204" pitchFamily="34" charset="0"/>
                  <a:cs typeface="Arial" panose="020B0604020202020204" pitchFamily="34" charset="0"/>
                </a:rPr>
                <a:t>エビデンスウィーク、</a:t>
              </a:r>
              <a:r>
                <a:rPr lang="en-US" altLang="ja-JP" sz="1100" dirty="0">
                  <a:solidFill>
                    <a:srgbClr val="254776"/>
                  </a:solidFill>
                  <a:effectLst/>
                  <a:latin typeface="Arial" panose="020B0604020202020204" pitchFamily="34" charset="0"/>
                  <a:cs typeface="Arial" panose="020B0604020202020204" pitchFamily="34" charset="0"/>
                </a:rPr>
                <a:t>#askforevidence</a:t>
              </a:r>
              <a:r>
                <a:rPr lang="ja-JP" altLang="ja-JP" sz="1100" dirty="0">
                  <a:solidFill>
                    <a:srgbClr val="254776"/>
                  </a:solidFill>
                  <a:effectLst/>
                  <a:latin typeface="Arial" panose="020B0604020202020204" pitchFamily="34" charset="0"/>
                  <a:cs typeface="Arial" panose="020B0604020202020204" pitchFamily="34" charset="0"/>
                </a:rPr>
                <a:t>のハッシュタグ</a:t>
              </a:r>
              <a:r>
                <a:rPr lang="en-US" altLang="ja-JP" sz="1100" dirty="0">
                  <a:solidFill>
                    <a:srgbClr val="254776"/>
                  </a:solidFill>
                  <a:effectLst/>
                  <a:latin typeface="Arial" panose="020B0604020202020204" pitchFamily="34" charset="0"/>
                  <a:cs typeface="Arial" panose="020B0604020202020204" pitchFamily="34" charset="0"/>
                </a:rPr>
                <a:t>)</a:t>
              </a:r>
              <a:endParaRPr lang="ja-JP" altLang="ja-JP" sz="1100" dirty="0">
                <a:solidFill>
                  <a:srgbClr val="254776"/>
                </a:solidFill>
                <a:effectLst/>
                <a:latin typeface="Arial" panose="020B0604020202020204" pitchFamily="34" charset="0"/>
                <a:cs typeface="Arial" panose="020B0604020202020204" pitchFamily="34" charset="0"/>
              </a:endParaRPr>
            </a:p>
          </p:txBody>
        </p:sp>
      </p:grpSp>
      <p:sp>
        <p:nvSpPr>
          <p:cNvPr id="11" name="TextBox 10">
            <a:extLst>
              <a:ext uri="{FF2B5EF4-FFF2-40B4-BE49-F238E27FC236}">
                <a16:creationId xmlns:a16="http://schemas.microsoft.com/office/drawing/2014/main" id="{3D7E6534-0DEC-CAC7-31D5-8C3F63F73B0E}"/>
              </a:ext>
            </a:extLst>
          </p:cNvPr>
          <p:cNvSpPr txBox="1"/>
          <p:nvPr/>
        </p:nvSpPr>
        <p:spPr>
          <a:xfrm>
            <a:off x="3527137" y="1873145"/>
            <a:ext cx="2290841" cy="461665"/>
          </a:xfrm>
          <a:prstGeom prst="rect">
            <a:avLst/>
          </a:prstGeom>
          <a:noFill/>
        </p:spPr>
        <p:txBody>
          <a:bodyPr wrap="square">
            <a:spAutoFit/>
          </a:bodyPr>
          <a:lstStyle/>
          <a:p>
            <a:pPr algn="ctr">
              <a:defRPr/>
            </a:pPr>
            <a:r>
              <a:rPr lang="ja-JP" altLang="ja-JP" sz="1200" b="1" dirty="0">
                <a:solidFill>
                  <a:srgbClr val="254776"/>
                </a:solidFill>
                <a:effectLst/>
                <a:latin typeface="Arial" panose="020B0604020202020204" pitchFamily="34" charset="0"/>
                <a:cs typeface="Arial" panose="020B0604020202020204" pitchFamily="34" charset="0"/>
              </a:rPr>
              <a:t>市民が選択する際にエビデンスを利用できるようにする。</a:t>
            </a:r>
            <a:endParaRPr lang="en-US" sz="1200" b="1" dirty="0">
              <a:solidFill>
                <a:srgbClr val="254776"/>
              </a:solidFill>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9CA7B490-D6F9-D2CB-90C3-BC29CC06811B}"/>
              </a:ext>
            </a:extLst>
          </p:cNvPr>
          <p:cNvSpPr txBox="1"/>
          <p:nvPr/>
        </p:nvSpPr>
        <p:spPr>
          <a:xfrm>
            <a:off x="6319203" y="1873145"/>
            <a:ext cx="2726794" cy="646331"/>
          </a:xfrm>
          <a:prstGeom prst="rect">
            <a:avLst/>
          </a:prstGeom>
          <a:noFill/>
        </p:spPr>
        <p:txBody>
          <a:bodyPr wrap="square">
            <a:spAutoFit/>
          </a:bodyPr>
          <a:lstStyle/>
          <a:p>
            <a:pPr marL="177800" marR="0" lvl="0" algn="ctr" defTabSz="609585" rtl="0" eaLnBrk="1" fontAlgn="auto" latinLnBrk="0" hangingPunct="1">
              <a:spcBef>
                <a:spcPts val="0"/>
              </a:spcBef>
              <a:spcAft>
                <a:spcPts val="0"/>
              </a:spcAft>
              <a:buClrTx/>
              <a:buSzTx/>
              <a:tabLst/>
              <a:defRPr/>
            </a:pPr>
            <a:r>
              <a:rPr lang="ja-JP" altLang="ja-JP" sz="1200" b="1" dirty="0">
                <a:solidFill>
                  <a:srgbClr val="254776"/>
                </a:solidFill>
                <a:effectLst/>
                <a:latin typeface="Arial" panose="020B0604020202020204" pitchFamily="34" charset="0"/>
                <a:cs typeface="Arial" panose="020B0604020202020204" pitchFamily="34" charset="0"/>
              </a:rPr>
              <a:t>質疑応答に市民を関与させる</a:t>
            </a:r>
            <a:r>
              <a:rPr lang="en-US" altLang="ja-JP" sz="1200" b="1" dirty="0">
                <a:solidFill>
                  <a:srgbClr val="254776"/>
                </a:solidFill>
                <a:effectLst/>
                <a:latin typeface="Arial" panose="020B0604020202020204" pitchFamily="34" charset="0"/>
                <a:cs typeface="Arial" panose="020B0604020202020204" pitchFamily="34" charset="0"/>
              </a:rPr>
              <a:t>  </a:t>
            </a:r>
          </a:p>
          <a:p>
            <a:pPr marL="177800" marR="0" lvl="0" algn="ctr" defTabSz="609585" rtl="0" eaLnBrk="1" fontAlgn="auto" latinLnBrk="0" hangingPunct="1">
              <a:spcBef>
                <a:spcPts val="0"/>
              </a:spcBef>
              <a:spcAft>
                <a:spcPts val="0"/>
              </a:spcAft>
              <a:buClrTx/>
              <a:buSzTx/>
              <a:tabLst/>
              <a:defRPr/>
            </a:pPr>
            <a:r>
              <a:rPr lang="en-US" altLang="ja-JP" sz="1200" b="1" dirty="0">
                <a:solidFill>
                  <a:srgbClr val="254776"/>
                </a:solidFill>
                <a:effectLst/>
                <a:latin typeface="Arial" panose="020B0604020202020204" pitchFamily="34" charset="0"/>
                <a:cs typeface="Arial" panose="020B0604020202020204" pitchFamily="34" charset="0"/>
              </a:rPr>
              <a:t>(</a:t>
            </a:r>
            <a:r>
              <a:rPr lang="ja-JP" altLang="ja-JP" sz="1200" b="1" dirty="0">
                <a:solidFill>
                  <a:srgbClr val="254776"/>
                </a:solidFill>
                <a:effectLst/>
                <a:latin typeface="Arial" panose="020B0604020202020204" pitchFamily="34" charset="0"/>
                <a:cs typeface="Arial" panose="020B0604020202020204" pitchFamily="34" charset="0"/>
              </a:rPr>
              <a:t>新しい研究または既存のエビデンスを用いる</a:t>
            </a:r>
            <a:r>
              <a:rPr lang="en-US" altLang="ja-JP" sz="1200" b="1" dirty="0">
                <a:solidFill>
                  <a:srgbClr val="254776"/>
                </a:solidFill>
                <a:effectLst/>
                <a:latin typeface="Arial" panose="020B0604020202020204" pitchFamily="34" charset="0"/>
                <a:cs typeface="Arial" panose="020B0604020202020204" pitchFamily="34" charset="0"/>
              </a:rPr>
              <a:t>)</a:t>
            </a:r>
            <a:r>
              <a:rPr lang="ja-JP" altLang="ja-JP" sz="1200" b="1" dirty="0">
                <a:solidFill>
                  <a:srgbClr val="254776"/>
                </a:solidFill>
                <a:effectLst/>
                <a:latin typeface="Arial" panose="020B0604020202020204" pitchFamily="34" charset="0"/>
                <a:cs typeface="Arial" panose="020B0604020202020204" pitchFamily="34" charset="0"/>
              </a:rPr>
              <a:t>。</a:t>
            </a:r>
            <a:endParaRPr lang="en-US" sz="1200" b="1" dirty="0">
              <a:solidFill>
                <a:srgbClr val="254776"/>
              </a:solidFill>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498815D4-6927-8FA0-20EC-798A4784594E}"/>
              </a:ext>
            </a:extLst>
          </p:cNvPr>
          <p:cNvSpPr txBox="1"/>
          <p:nvPr/>
        </p:nvSpPr>
        <p:spPr>
          <a:xfrm>
            <a:off x="9409242" y="1873145"/>
            <a:ext cx="2349736" cy="646331"/>
          </a:xfrm>
          <a:prstGeom prst="rect">
            <a:avLst/>
          </a:prstGeom>
          <a:noFill/>
        </p:spPr>
        <p:txBody>
          <a:bodyPr wrap="square">
            <a:spAutoFit/>
          </a:bodyPr>
          <a:lstStyle/>
          <a:p>
            <a:pPr marL="177800" marR="0" lvl="0" algn="ctr" defTabSz="609585" rtl="0" eaLnBrk="1" fontAlgn="auto" latinLnBrk="0" hangingPunct="1">
              <a:spcBef>
                <a:spcPts val="0"/>
              </a:spcBef>
              <a:spcAft>
                <a:spcPts val="0"/>
              </a:spcAft>
              <a:buClrTx/>
              <a:buSzTx/>
              <a:tabLst/>
              <a:defRPr/>
            </a:pPr>
            <a:r>
              <a:rPr lang="ja-JP" altLang="ja-JP" sz="1200" b="1" dirty="0">
                <a:solidFill>
                  <a:srgbClr val="254776"/>
                </a:solidFill>
                <a:effectLst/>
                <a:latin typeface="Arial" panose="020B0604020202020204" pitchFamily="34" charset="0"/>
                <a:cs typeface="Arial" panose="020B0604020202020204" pitchFamily="34" charset="0"/>
              </a:rPr>
              <a:t>エビデンスに基づいた選択をデフォルトまたは容易な</a:t>
            </a:r>
            <a:endParaRPr lang="en-US" altLang="ja-JP" sz="1200" b="1" dirty="0">
              <a:solidFill>
                <a:srgbClr val="254776"/>
              </a:solidFill>
              <a:effectLst/>
              <a:latin typeface="Arial" panose="020B0604020202020204" pitchFamily="34" charset="0"/>
              <a:cs typeface="Arial" panose="020B0604020202020204" pitchFamily="34" charset="0"/>
            </a:endParaRPr>
          </a:p>
          <a:p>
            <a:pPr marL="177800" marR="0" lvl="0" algn="ctr" defTabSz="609585" rtl="0" eaLnBrk="1" fontAlgn="auto" latinLnBrk="0" hangingPunct="1">
              <a:spcBef>
                <a:spcPts val="0"/>
              </a:spcBef>
              <a:spcAft>
                <a:spcPts val="0"/>
              </a:spcAft>
              <a:buClrTx/>
              <a:buSzTx/>
              <a:tabLst/>
              <a:defRPr/>
            </a:pPr>
            <a:r>
              <a:rPr lang="ja-JP" altLang="ja-JP" sz="1200" b="1" dirty="0">
                <a:solidFill>
                  <a:srgbClr val="254776"/>
                </a:solidFill>
                <a:effectLst/>
                <a:latin typeface="Arial" panose="020B0604020202020204" pitchFamily="34" charset="0"/>
                <a:cs typeface="Arial" panose="020B0604020202020204" pitchFamily="34" charset="0"/>
              </a:rPr>
              <a:t>オプションにする。</a:t>
            </a:r>
            <a:endParaRPr lang="en-US" sz="1200" b="1" dirty="0">
              <a:solidFill>
                <a:srgbClr val="254776"/>
              </a:solidFill>
              <a:latin typeface="Arial" panose="020B0604020202020204" pitchFamily="34" charset="0"/>
              <a:cs typeface="Arial" panose="020B0604020202020204" pitchFamily="34" charset="0"/>
            </a:endParaRPr>
          </a:p>
        </p:txBody>
      </p:sp>
      <p:pic>
        <p:nvPicPr>
          <p:cNvPr id="25" name="Picture 24">
            <a:extLst>
              <a:ext uri="{FF2B5EF4-FFF2-40B4-BE49-F238E27FC236}">
                <a16:creationId xmlns:a16="http://schemas.microsoft.com/office/drawing/2014/main" id="{424A876C-B737-7882-EAD5-5D2BC85DB1C0}"/>
              </a:ext>
            </a:extLst>
          </p:cNvPr>
          <p:cNvPicPr>
            <a:picLocks noChangeAspect="1"/>
          </p:cNvPicPr>
          <p:nvPr/>
        </p:nvPicPr>
        <p:blipFill>
          <a:blip r:embed="rId3">
            <a:alphaModFix amt="20000"/>
          </a:blip>
          <a:stretch>
            <a:fillRect/>
          </a:stretch>
        </p:blipFill>
        <p:spPr>
          <a:xfrm>
            <a:off x="528798" y="1302989"/>
            <a:ext cx="5700823" cy="328433"/>
          </a:xfrm>
          <a:prstGeom prst="rect">
            <a:avLst/>
          </a:prstGeom>
          <a:noFill/>
        </p:spPr>
      </p:pic>
      <p:pic>
        <p:nvPicPr>
          <p:cNvPr id="26" name="Picture 25">
            <a:extLst>
              <a:ext uri="{FF2B5EF4-FFF2-40B4-BE49-F238E27FC236}">
                <a16:creationId xmlns:a16="http://schemas.microsoft.com/office/drawing/2014/main" id="{FD226A85-2441-C61C-DF5C-BB7354D4F8DF}"/>
              </a:ext>
            </a:extLst>
          </p:cNvPr>
          <p:cNvPicPr>
            <a:picLocks noChangeAspect="1"/>
          </p:cNvPicPr>
          <p:nvPr/>
        </p:nvPicPr>
        <p:blipFill>
          <a:blip r:embed="rId3">
            <a:alphaModFix amt="20000"/>
          </a:blip>
          <a:stretch>
            <a:fillRect/>
          </a:stretch>
        </p:blipFill>
        <p:spPr>
          <a:xfrm rot="10800000">
            <a:off x="5999017" y="1240194"/>
            <a:ext cx="5700823" cy="328433"/>
          </a:xfrm>
          <a:prstGeom prst="rect">
            <a:avLst/>
          </a:prstGeom>
          <a:noFill/>
        </p:spPr>
      </p:pic>
      <p:pic>
        <p:nvPicPr>
          <p:cNvPr id="27" name="Picture 26" descr="Icon&#10;&#10;Description automatically generated">
            <a:extLst>
              <a:ext uri="{FF2B5EF4-FFF2-40B4-BE49-F238E27FC236}">
                <a16:creationId xmlns:a16="http://schemas.microsoft.com/office/drawing/2014/main" id="{64B4D2A9-A379-736C-F9F7-16269AD426B9}"/>
              </a:ext>
            </a:extLst>
          </p:cNvPr>
          <p:cNvPicPr>
            <a:picLocks noChangeAspect="1"/>
          </p:cNvPicPr>
          <p:nvPr/>
        </p:nvPicPr>
        <p:blipFill rotWithShape="1">
          <a:blip r:embed="rId4">
            <a:alphaModFix/>
          </a:blip>
          <a:srcRect l="49779" t="3247" r="13029" b="50269"/>
          <a:stretch/>
        </p:blipFill>
        <p:spPr>
          <a:xfrm>
            <a:off x="1512429" y="1247553"/>
            <a:ext cx="622239" cy="646331"/>
          </a:xfrm>
          <a:prstGeom prst="rect">
            <a:avLst/>
          </a:prstGeom>
          <a:solidFill>
            <a:srgbClr val="FFC75D">
              <a:alpha val="0"/>
            </a:srgbClr>
          </a:solidFill>
          <a:effectLst>
            <a:glow>
              <a:schemeClr val="accent1">
                <a:alpha val="40000"/>
              </a:schemeClr>
            </a:glow>
            <a:outerShdw blurRad="50800" dist="50800" dir="5400000" algn="ctr" rotWithShape="0">
              <a:srgbClr val="000000">
                <a:alpha val="0"/>
              </a:srgbClr>
            </a:outerShdw>
            <a:softEdge rad="0"/>
          </a:effectLst>
        </p:spPr>
      </p:pic>
      <p:pic>
        <p:nvPicPr>
          <p:cNvPr id="29" name="Picture 28" descr="Icon&#10;&#10;Description automatically generated">
            <a:extLst>
              <a:ext uri="{FF2B5EF4-FFF2-40B4-BE49-F238E27FC236}">
                <a16:creationId xmlns:a16="http://schemas.microsoft.com/office/drawing/2014/main" id="{1295644E-BE79-5669-FEA4-95D9C92356FB}"/>
              </a:ext>
            </a:extLst>
          </p:cNvPr>
          <p:cNvPicPr>
            <a:picLocks noChangeAspect="1"/>
          </p:cNvPicPr>
          <p:nvPr/>
        </p:nvPicPr>
        <p:blipFill rotWithShape="1">
          <a:blip r:embed="rId5">
            <a:alphaModFix/>
          </a:blip>
          <a:srcRect l="49779" t="3247" r="13029" b="50269"/>
          <a:stretch/>
        </p:blipFill>
        <p:spPr>
          <a:xfrm>
            <a:off x="4496446" y="1247553"/>
            <a:ext cx="622239" cy="646331"/>
          </a:xfrm>
          <a:prstGeom prst="rect">
            <a:avLst/>
          </a:prstGeom>
          <a:solidFill>
            <a:srgbClr val="FFC75D">
              <a:alpha val="6000"/>
            </a:srgbClr>
          </a:solidFill>
          <a:effectLst>
            <a:glow>
              <a:schemeClr val="accent1">
                <a:alpha val="40000"/>
              </a:schemeClr>
            </a:glow>
            <a:outerShdw blurRad="50800" dist="50800" dir="5400000" algn="ctr" rotWithShape="0">
              <a:srgbClr val="000000">
                <a:alpha val="0"/>
              </a:srgbClr>
            </a:outerShdw>
            <a:softEdge rad="0"/>
          </a:effectLst>
        </p:spPr>
      </p:pic>
      <p:pic>
        <p:nvPicPr>
          <p:cNvPr id="31" name="Picture 30" descr="Icon&#10;&#10;Description automatically generated">
            <a:extLst>
              <a:ext uri="{FF2B5EF4-FFF2-40B4-BE49-F238E27FC236}">
                <a16:creationId xmlns:a16="http://schemas.microsoft.com/office/drawing/2014/main" id="{6D8280CA-022B-DA55-7F4E-DB1D78B59350}"/>
              </a:ext>
            </a:extLst>
          </p:cNvPr>
          <p:cNvPicPr>
            <a:picLocks noChangeAspect="1"/>
          </p:cNvPicPr>
          <p:nvPr/>
        </p:nvPicPr>
        <p:blipFill rotWithShape="1">
          <a:blip r:embed="rId4">
            <a:alphaModFix/>
          </a:blip>
          <a:srcRect l="49779" t="3247" r="13029" b="50269"/>
          <a:stretch/>
        </p:blipFill>
        <p:spPr>
          <a:xfrm>
            <a:off x="7480463" y="1247553"/>
            <a:ext cx="622239" cy="646331"/>
          </a:xfrm>
          <a:prstGeom prst="rect">
            <a:avLst/>
          </a:prstGeom>
          <a:solidFill>
            <a:srgbClr val="FFC75D">
              <a:alpha val="0"/>
            </a:srgbClr>
          </a:solidFill>
          <a:effectLst>
            <a:glow>
              <a:schemeClr val="accent1">
                <a:alpha val="40000"/>
              </a:schemeClr>
            </a:glow>
            <a:outerShdw blurRad="50800" dist="50800" dir="5400000" algn="ctr" rotWithShape="0">
              <a:srgbClr val="000000">
                <a:alpha val="0"/>
              </a:srgbClr>
            </a:outerShdw>
            <a:softEdge rad="0"/>
          </a:effectLst>
        </p:spPr>
      </p:pic>
      <p:pic>
        <p:nvPicPr>
          <p:cNvPr id="32" name="Picture 31" descr="Icon&#10;&#10;Description automatically generated">
            <a:extLst>
              <a:ext uri="{FF2B5EF4-FFF2-40B4-BE49-F238E27FC236}">
                <a16:creationId xmlns:a16="http://schemas.microsoft.com/office/drawing/2014/main" id="{122587EE-F623-7D5A-D6C5-2E3759F242DA}"/>
              </a:ext>
            </a:extLst>
          </p:cNvPr>
          <p:cNvPicPr>
            <a:picLocks noChangeAspect="1"/>
          </p:cNvPicPr>
          <p:nvPr/>
        </p:nvPicPr>
        <p:blipFill rotWithShape="1">
          <a:blip r:embed="rId4">
            <a:alphaModFix/>
          </a:blip>
          <a:srcRect l="49779" t="3247" r="13029" b="50269"/>
          <a:stretch/>
        </p:blipFill>
        <p:spPr>
          <a:xfrm>
            <a:off x="10464481" y="1247553"/>
            <a:ext cx="622239" cy="646331"/>
          </a:xfrm>
          <a:prstGeom prst="rect">
            <a:avLst/>
          </a:prstGeom>
          <a:solidFill>
            <a:srgbClr val="FFC75D">
              <a:alpha val="0"/>
            </a:srgbClr>
          </a:solidFill>
          <a:effectLst>
            <a:glow>
              <a:schemeClr val="accent1">
                <a:alpha val="40000"/>
              </a:schemeClr>
            </a:glow>
            <a:outerShdw blurRad="50800" dist="50800" dir="5400000" algn="ctr" rotWithShape="0">
              <a:srgbClr val="000000">
                <a:alpha val="0"/>
              </a:srgbClr>
            </a:outerShdw>
            <a:softEdge rad="0"/>
          </a:effectLst>
        </p:spPr>
      </p:pic>
      <p:sp>
        <p:nvSpPr>
          <p:cNvPr id="33" name="Rounded Rectangular Callout 32">
            <a:extLst>
              <a:ext uri="{FF2B5EF4-FFF2-40B4-BE49-F238E27FC236}">
                <a16:creationId xmlns:a16="http://schemas.microsoft.com/office/drawing/2014/main" id="{BC44EBAC-537C-2DDF-39B3-7FBF27D849E9}"/>
              </a:ext>
            </a:extLst>
          </p:cNvPr>
          <p:cNvSpPr/>
          <p:nvPr/>
        </p:nvSpPr>
        <p:spPr>
          <a:xfrm>
            <a:off x="3230710" y="4693620"/>
            <a:ext cx="2748195" cy="1230656"/>
          </a:xfrm>
          <a:prstGeom prst="wedgeRoundRectCallout">
            <a:avLst>
              <a:gd name="adj1" fmla="val -61107"/>
              <a:gd name="adj2" fmla="val -23399"/>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ja-JP" sz="1100" i="1" dirty="0">
                <a:solidFill>
                  <a:srgbClr val="254776"/>
                </a:solidFill>
                <a:effectLst/>
                <a:latin typeface="Arial" panose="020B0604020202020204" pitchFamily="34" charset="0"/>
                <a:cs typeface="Arial" panose="020B0604020202020204" pitchFamily="34" charset="0"/>
              </a:rPr>
              <a:t>仲間の市民リーダーによく次のように伝える。「</a:t>
            </a:r>
            <a:r>
              <a:rPr lang="en-US" altLang="ja-JP" sz="1100" i="1" dirty="0">
                <a:solidFill>
                  <a:srgbClr val="254776"/>
                </a:solidFill>
                <a:effectLst/>
                <a:latin typeface="Arial" panose="020B0604020202020204" pitchFamily="34" charset="0"/>
                <a:cs typeface="Arial" panose="020B0604020202020204" pitchFamily="34" charset="0"/>
              </a:rPr>
              <a:t>Google</a:t>
            </a:r>
            <a:r>
              <a:rPr lang="ja-JP" altLang="ja-JP" sz="1100" i="1" dirty="0">
                <a:solidFill>
                  <a:srgbClr val="254776"/>
                </a:solidFill>
                <a:effectLst/>
                <a:latin typeface="Arial" panose="020B0604020202020204" pitchFamily="34" charset="0"/>
                <a:cs typeface="Arial" panose="020B0604020202020204" pitchFamily="34" charset="0"/>
              </a:rPr>
              <a:t>は、レストランを選んだり、著名人について詳細を学んだりするのに最適な場所の</a:t>
            </a:r>
            <a:r>
              <a:rPr lang="en-US" altLang="ja-JP" sz="1100" i="1" dirty="0">
                <a:solidFill>
                  <a:srgbClr val="254776"/>
                </a:solidFill>
                <a:effectLst/>
                <a:latin typeface="Arial" panose="020B0604020202020204" pitchFamily="34" charset="0"/>
                <a:cs typeface="Arial" panose="020B0604020202020204" pitchFamily="34" charset="0"/>
              </a:rPr>
              <a:t>1</a:t>
            </a:r>
            <a:r>
              <a:rPr lang="ja-JP" altLang="ja-JP" sz="1100" i="1" dirty="0">
                <a:solidFill>
                  <a:srgbClr val="254776"/>
                </a:solidFill>
                <a:effectLst/>
                <a:latin typeface="Arial" panose="020B0604020202020204" pitchFamily="34" charset="0"/>
                <a:cs typeface="Arial" panose="020B0604020202020204" pitchFamily="34" charset="0"/>
              </a:rPr>
              <a:t>つである。重要な決定を下すための最良のエビデンスを探している場合、実際の課題が提起される。</a:t>
            </a:r>
            <a:r>
              <a:rPr lang="en-US" altLang="ja-JP" sz="1100" i="1" dirty="0">
                <a:solidFill>
                  <a:srgbClr val="254776"/>
                </a:solidFill>
                <a:effectLst/>
                <a:latin typeface="Arial" panose="020B0604020202020204" pitchFamily="34" charset="0"/>
                <a:cs typeface="Arial" panose="020B0604020202020204" pitchFamily="34" charset="0"/>
              </a:rPr>
              <a:t>」</a:t>
            </a:r>
            <a:endParaRPr lang="en-CA" sz="1100" dirty="0">
              <a:solidFill>
                <a:srgbClr val="254776"/>
              </a:solidFill>
              <a:latin typeface="Arial" panose="020B0604020202020204" pitchFamily="34" charset="0"/>
              <a:cs typeface="Arial" panose="020B0604020202020204" pitchFamily="34" charset="0"/>
            </a:endParaRPr>
          </a:p>
        </p:txBody>
      </p:sp>
      <p:sp>
        <p:nvSpPr>
          <p:cNvPr id="34" name="Rounded Rectangular Callout 33">
            <a:extLst>
              <a:ext uri="{FF2B5EF4-FFF2-40B4-BE49-F238E27FC236}">
                <a16:creationId xmlns:a16="http://schemas.microsoft.com/office/drawing/2014/main" id="{192367A6-4DA4-0E6B-28DD-45A1C0C64E7D}"/>
              </a:ext>
            </a:extLst>
          </p:cNvPr>
          <p:cNvSpPr/>
          <p:nvPr/>
        </p:nvSpPr>
        <p:spPr>
          <a:xfrm flipH="1">
            <a:off x="6319202" y="4693620"/>
            <a:ext cx="2699213" cy="1230656"/>
          </a:xfrm>
          <a:prstGeom prst="wedgeRoundRectCallout">
            <a:avLst>
              <a:gd name="adj1" fmla="val -62240"/>
              <a:gd name="adj2" fmla="val -24243"/>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ja-JP" sz="1100" i="1" dirty="0">
                <a:solidFill>
                  <a:srgbClr val="254776"/>
                </a:solidFill>
                <a:effectLst/>
                <a:latin typeface="Arial" panose="020B0604020202020204" pitchFamily="34" charset="0"/>
                <a:cs typeface="Arial" panose="020B0604020202020204" pitchFamily="34" charset="0"/>
              </a:rPr>
              <a:t>このアプローチには将来性があるように見受けられるものの、市民のために活動する</a:t>
            </a:r>
            <a:r>
              <a:rPr lang="en-US" altLang="ja-JP" sz="1100" i="1" dirty="0">
                <a:solidFill>
                  <a:srgbClr val="254776"/>
                </a:solidFill>
                <a:effectLst/>
                <a:latin typeface="Arial" panose="020B0604020202020204" pitchFamily="34" charset="0"/>
                <a:cs typeface="Arial" panose="020B0604020202020204" pitchFamily="34" charset="0"/>
              </a:rPr>
              <a:t>NGO</a:t>
            </a:r>
            <a:r>
              <a:rPr lang="ja-JP" altLang="ja-JP" sz="1100" i="1" dirty="0">
                <a:solidFill>
                  <a:srgbClr val="254776"/>
                </a:solidFill>
                <a:effectLst/>
                <a:latin typeface="Arial" panose="020B0604020202020204" pitchFamily="34" charset="0"/>
                <a:cs typeface="Arial" panose="020B0604020202020204" pitchFamily="34" charset="0"/>
              </a:rPr>
              <a:t>で活動する我々は、政府や企業のリーダーに対する信頼が低下すると市民の間でこのアプローチに対する懸念が高まることを認識するようになった。</a:t>
            </a:r>
            <a:endParaRPr lang="en-CA" sz="1100" dirty="0">
              <a:solidFill>
                <a:srgbClr val="254776"/>
              </a:solidFill>
              <a:latin typeface="Arial" panose="020B0604020202020204" pitchFamily="34" charset="0"/>
              <a:cs typeface="Arial" panose="020B0604020202020204" pitchFamily="34" charset="0"/>
            </a:endParaRPr>
          </a:p>
        </p:txBody>
      </p:sp>
      <p:sp>
        <p:nvSpPr>
          <p:cNvPr id="3" name="テキスト ボックス 2">
            <a:extLst>
              <a:ext uri="{FF2B5EF4-FFF2-40B4-BE49-F238E27FC236}">
                <a16:creationId xmlns:a16="http://schemas.microsoft.com/office/drawing/2014/main" id="{3DC2C635-4082-1D78-447D-CED6FC6884B0}"/>
              </a:ext>
            </a:extLst>
          </p:cNvPr>
          <p:cNvSpPr txBox="1"/>
          <p:nvPr/>
        </p:nvSpPr>
        <p:spPr>
          <a:xfrm>
            <a:off x="9311232" y="2932715"/>
            <a:ext cx="2666369" cy="3308598"/>
          </a:xfrm>
          <a:prstGeom prst="rect">
            <a:avLst/>
          </a:prstGeom>
          <a:noFill/>
        </p:spPr>
        <p:txBody>
          <a:bodyPr wrap="square" rtlCol="0">
            <a:spAutoFit/>
          </a:bodyPr>
          <a:lstStyle/>
          <a:p>
            <a:pPr marL="171450" indent="-171450" algn="just">
              <a:buFont typeface="Arial" panose="020B0604020202020204" pitchFamily="34" charset="0"/>
              <a:buChar char="•"/>
            </a:pPr>
            <a:r>
              <a:rPr lang="ja-JP" altLang="ja-JP" sz="1100" dirty="0">
                <a:solidFill>
                  <a:srgbClr val="254776"/>
                </a:solidFill>
                <a:effectLst/>
                <a:latin typeface="Arial" panose="020B0604020202020204" pitchFamily="34" charset="0"/>
                <a:cs typeface="Arial" panose="020B0604020202020204" pitchFamily="34" charset="0"/>
              </a:rPr>
              <a:t>製品、サービス、情報がエビデンスに基づいたものであることを義務付ける法律</a:t>
            </a:r>
            <a:r>
              <a:rPr lang="en-US" altLang="ja-JP" sz="1100" dirty="0">
                <a:solidFill>
                  <a:srgbClr val="254776"/>
                </a:solidFill>
                <a:effectLst/>
                <a:latin typeface="Arial" panose="020B0604020202020204" pitchFamily="34" charset="0"/>
                <a:cs typeface="Arial" panose="020B0604020202020204" pitchFamily="34" charset="0"/>
              </a:rPr>
              <a:t>(</a:t>
            </a:r>
            <a:r>
              <a:rPr lang="ja-JP" altLang="ja-JP" sz="1100" dirty="0">
                <a:solidFill>
                  <a:srgbClr val="254776"/>
                </a:solidFill>
                <a:effectLst/>
                <a:latin typeface="Arial" panose="020B0604020202020204" pitchFamily="34" charset="0"/>
                <a:cs typeface="Arial" panose="020B0604020202020204" pitchFamily="34" charset="0"/>
              </a:rPr>
              <a:t>および誤情報を拡散することを違法とする法律</a:t>
            </a:r>
            <a:r>
              <a:rPr lang="en-US" altLang="ja-JP" sz="1100" dirty="0">
                <a:solidFill>
                  <a:srgbClr val="254776"/>
                </a:solidFill>
                <a:effectLst/>
                <a:latin typeface="Arial" panose="020B0604020202020204" pitchFamily="34" charset="0"/>
                <a:cs typeface="Arial" panose="020B0604020202020204" pitchFamily="34" charset="0"/>
              </a:rPr>
              <a:t>)</a:t>
            </a:r>
          </a:p>
          <a:p>
            <a:pPr marL="171450" indent="-171450" algn="just">
              <a:buFont typeface="Arial" panose="020B0604020202020204" pitchFamily="34" charset="0"/>
              <a:buChar char="•"/>
            </a:pPr>
            <a:r>
              <a:rPr lang="ja-JP" altLang="ja-JP" sz="1100" dirty="0">
                <a:solidFill>
                  <a:srgbClr val="254776"/>
                </a:solidFill>
                <a:effectLst/>
                <a:latin typeface="Arial" panose="020B0604020202020204" pitchFamily="34" charset="0"/>
                <a:cs typeface="Arial" panose="020B0604020202020204" pitchFamily="34" charset="0"/>
              </a:rPr>
              <a:t>エビデンスに基づいた製品、サービス、情報を宣伝する企業に対する報奨金</a:t>
            </a:r>
            <a:r>
              <a:rPr lang="en-US" altLang="ja-JP" sz="1100" dirty="0">
                <a:solidFill>
                  <a:srgbClr val="254776"/>
                </a:solidFill>
                <a:effectLst/>
                <a:latin typeface="Arial" panose="020B0604020202020204" pitchFamily="34" charset="0"/>
                <a:cs typeface="Arial" panose="020B0604020202020204" pitchFamily="34" charset="0"/>
              </a:rPr>
              <a:t>(</a:t>
            </a:r>
            <a:r>
              <a:rPr lang="ja-JP" altLang="ja-JP" sz="1100" dirty="0">
                <a:solidFill>
                  <a:srgbClr val="254776"/>
                </a:solidFill>
                <a:effectLst/>
                <a:latin typeface="Arial" panose="020B0604020202020204" pitchFamily="34" charset="0"/>
                <a:cs typeface="Arial" panose="020B0604020202020204" pitchFamily="34" charset="0"/>
              </a:rPr>
              <a:t>およびそうでない場合の罰金</a:t>
            </a:r>
            <a:r>
              <a:rPr lang="en-US" altLang="ja-JP" sz="1100" dirty="0">
                <a:solidFill>
                  <a:srgbClr val="254776"/>
                </a:solidFill>
                <a:effectLst/>
                <a:latin typeface="Arial" panose="020B0604020202020204" pitchFamily="34" charset="0"/>
                <a:cs typeface="Arial" panose="020B0604020202020204" pitchFamily="34" charset="0"/>
              </a:rPr>
              <a:t>)</a:t>
            </a:r>
          </a:p>
          <a:p>
            <a:pPr marL="171450" indent="-171450" algn="just">
              <a:buFont typeface="Arial" panose="020B0604020202020204" pitchFamily="34" charset="0"/>
              <a:buChar char="•"/>
            </a:pPr>
            <a:r>
              <a:rPr lang="ja-JP" altLang="ja-JP" sz="1100" dirty="0">
                <a:solidFill>
                  <a:srgbClr val="254776"/>
                </a:solidFill>
                <a:effectLst/>
                <a:latin typeface="Arial" panose="020B0604020202020204" pitchFamily="34" charset="0"/>
                <a:cs typeface="Arial" panose="020B0604020202020204" pitchFamily="34" charset="0"/>
              </a:rPr>
              <a:t>裏付けとなるエビデンスにある程度基づいて製品、サービス、情報を提示するための大手テクノロジー企業向けのアルゴリズム</a:t>
            </a:r>
            <a:r>
              <a:rPr lang="en-US" altLang="ja-JP" sz="1100" dirty="0">
                <a:solidFill>
                  <a:srgbClr val="254776"/>
                </a:solidFill>
                <a:effectLst/>
                <a:latin typeface="Arial" panose="020B0604020202020204" pitchFamily="34" charset="0"/>
                <a:cs typeface="Arial" panose="020B0604020202020204" pitchFamily="34" charset="0"/>
              </a:rPr>
              <a:t>(</a:t>
            </a:r>
            <a:r>
              <a:rPr lang="ja-JP" altLang="ja-JP" sz="1100" dirty="0">
                <a:solidFill>
                  <a:srgbClr val="254776"/>
                </a:solidFill>
                <a:effectLst/>
                <a:latin typeface="Arial" panose="020B0604020202020204" pitchFamily="34" charset="0"/>
                <a:cs typeface="Arial" panose="020B0604020202020204" pitchFamily="34" charset="0"/>
              </a:rPr>
              <a:t>および誤情報の拡散を制限するためのアルゴリズ</a:t>
            </a:r>
            <a:r>
              <a:rPr lang="ja-JP" altLang="ja-JP" sz="1100">
                <a:solidFill>
                  <a:srgbClr val="254776"/>
                </a:solidFill>
                <a:effectLst/>
                <a:latin typeface="Arial" panose="020B0604020202020204" pitchFamily="34" charset="0"/>
                <a:cs typeface="Arial" panose="020B0604020202020204" pitchFamily="34" charset="0"/>
              </a:rPr>
              <a:t>ム</a:t>
            </a:r>
            <a:r>
              <a:rPr lang="en-US" altLang="ja-JP" sz="1100" dirty="0">
                <a:solidFill>
                  <a:srgbClr val="254776"/>
                </a:solidFill>
                <a:effectLst/>
                <a:latin typeface="Arial" panose="020B0604020202020204" pitchFamily="34" charset="0"/>
                <a:cs typeface="Arial" panose="020B0604020202020204" pitchFamily="34" charset="0"/>
              </a:rPr>
              <a:t>)</a:t>
            </a:r>
          </a:p>
          <a:p>
            <a:pPr marL="171450" indent="-171450" algn="just">
              <a:buFont typeface="Arial" panose="020B0604020202020204" pitchFamily="34" charset="0"/>
              <a:buChar char="•"/>
            </a:pPr>
            <a:r>
              <a:rPr lang="ja-JP" altLang="ja-JP" sz="1100">
                <a:solidFill>
                  <a:srgbClr val="254776"/>
                </a:solidFill>
                <a:effectLst/>
                <a:latin typeface="Arial" panose="020B0604020202020204" pitchFamily="34" charset="0"/>
                <a:cs typeface="Arial" panose="020B0604020202020204" pitchFamily="34" charset="0"/>
              </a:rPr>
              <a:t>「ナッジ」戦略を使用して市民をエビデンスに基づいた選択に誘導する一方で、変わらず他の選択肢も検討できるようにする</a:t>
            </a:r>
            <a:r>
              <a:rPr lang="en-US" altLang="ja-JP" sz="1100" dirty="0">
                <a:solidFill>
                  <a:srgbClr val="254776"/>
                </a:solidFill>
                <a:effectLst/>
                <a:latin typeface="Arial" panose="020B0604020202020204" pitchFamily="34" charset="0"/>
                <a:cs typeface="Arial" panose="020B0604020202020204" pitchFamily="34" charset="0"/>
              </a:rPr>
              <a:t>(</a:t>
            </a:r>
            <a:r>
              <a:rPr lang="ja-JP" altLang="ja-JP" sz="1100">
                <a:solidFill>
                  <a:srgbClr val="254776"/>
                </a:solidFill>
                <a:effectLst/>
                <a:latin typeface="Arial" panose="020B0604020202020204" pitchFamily="34" charset="0"/>
                <a:cs typeface="Arial" panose="020B0604020202020204" pitchFamily="34" charset="0"/>
              </a:rPr>
              <a:t>例えば、自動登録、プロダクト・プレイスメント、シンボル、または「カイトマーク」</a:t>
            </a:r>
            <a:r>
              <a:rPr lang="en-US" altLang="ja-JP" sz="1100" dirty="0">
                <a:solidFill>
                  <a:srgbClr val="254776"/>
                </a:solidFill>
                <a:effectLst/>
                <a:latin typeface="Arial" panose="020B0604020202020204" pitchFamily="34" charset="0"/>
                <a:cs typeface="Arial" panose="020B0604020202020204" pitchFamily="34" charset="0"/>
              </a:rPr>
              <a:t>)</a:t>
            </a:r>
            <a:endParaRPr kumimoji="0" lang="en-US" sz="1100" b="0" i="0" u="none" strike="noStrike" kern="1200" cap="none" normalizeH="0" baseline="0" noProof="0" dirty="0">
              <a:ln>
                <a:noFill/>
              </a:ln>
              <a:solidFill>
                <a:srgbClr val="254776"/>
              </a:solidFill>
              <a:effectLst/>
              <a:uLnTx/>
              <a:uFillTx/>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endParaRPr kumimoji="1" lang="ja-JP" altLang="en-US" sz="1100" dirty="0">
              <a:latin typeface="Arial" panose="020B0604020202020204" pitchFamily="34" charset="0"/>
              <a:cs typeface="Arial" panose="020B0604020202020204" pitchFamily="34" charset="0"/>
            </a:endParaRPr>
          </a:p>
        </p:txBody>
      </p:sp>
      <p:grpSp>
        <p:nvGrpSpPr>
          <p:cNvPr id="19" name="Group 18">
            <a:extLst>
              <a:ext uri="{FF2B5EF4-FFF2-40B4-BE49-F238E27FC236}">
                <a16:creationId xmlns:a16="http://schemas.microsoft.com/office/drawing/2014/main" id="{DDAE5122-5DE3-C417-49E4-93FF6CF0192C}"/>
              </a:ext>
            </a:extLst>
          </p:cNvPr>
          <p:cNvGrpSpPr/>
          <p:nvPr/>
        </p:nvGrpSpPr>
        <p:grpSpPr>
          <a:xfrm>
            <a:off x="6304354" y="2700083"/>
            <a:ext cx="2911400" cy="1943075"/>
            <a:chOff x="6156111" y="2703174"/>
            <a:chExt cx="2911400" cy="1943075"/>
          </a:xfrm>
        </p:grpSpPr>
        <p:sp>
          <p:nvSpPr>
            <p:cNvPr id="7" name="Rounded Rectangle 6">
              <a:extLst>
                <a:ext uri="{FF2B5EF4-FFF2-40B4-BE49-F238E27FC236}">
                  <a16:creationId xmlns:a16="http://schemas.microsoft.com/office/drawing/2014/main" id="{786BFE96-B986-2816-D41F-F037ADF3C384}"/>
                </a:ext>
              </a:extLst>
            </p:cNvPr>
            <p:cNvSpPr/>
            <p:nvPr/>
          </p:nvSpPr>
          <p:spPr>
            <a:xfrm>
              <a:off x="6189224" y="2703174"/>
              <a:ext cx="2743433" cy="1921970"/>
            </a:xfrm>
            <a:prstGeom prst="roundRect">
              <a:avLst/>
            </a:prstGeom>
            <a:solidFill>
              <a:srgbClr val="FEB714">
                <a:alpha val="7245"/>
              </a:srgbClr>
            </a:solidFill>
            <a:ln w="12700">
              <a:solidFill>
                <a:srgbClr val="FEB714">
                  <a:alpha val="50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solidFill>
                  <a:srgbClr val="254776"/>
                </a:solidFill>
                <a:latin typeface="Arial" panose="020B0604020202020204" pitchFamily="34" charset="0"/>
                <a:cs typeface="Arial" panose="020B0604020202020204" pitchFamily="34" charset="0"/>
              </a:endParaRPr>
            </a:p>
          </p:txBody>
        </p:sp>
        <p:sp>
          <p:nvSpPr>
            <p:cNvPr id="28" name="TextBox 27">
              <a:extLst>
                <a:ext uri="{FF2B5EF4-FFF2-40B4-BE49-F238E27FC236}">
                  <a16:creationId xmlns:a16="http://schemas.microsoft.com/office/drawing/2014/main" id="{A478677C-AE84-7B1F-8804-778353CAAA10}"/>
                </a:ext>
              </a:extLst>
            </p:cNvPr>
            <p:cNvSpPr txBox="1"/>
            <p:nvPr/>
          </p:nvSpPr>
          <p:spPr>
            <a:xfrm>
              <a:off x="6156111" y="3876808"/>
              <a:ext cx="2743433" cy="769441"/>
            </a:xfrm>
            <a:prstGeom prst="rect">
              <a:avLst/>
            </a:prstGeom>
            <a:noFill/>
          </p:spPr>
          <p:txBody>
            <a:bodyPr wrap="square">
              <a:spAutoFit/>
            </a:bodyPr>
            <a:lstStyle/>
            <a:p>
              <a:pPr marL="84138" indent="-84138" algn="just">
                <a:buFont typeface="Arial" panose="020B0604020202020204" pitchFamily="34" charset="0"/>
                <a:buChar char="•"/>
              </a:pPr>
              <a:r>
                <a:rPr lang="ja-JP" altLang="ja-JP" sz="1100" dirty="0">
                  <a:solidFill>
                    <a:srgbClr val="254776"/>
                  </a:solidFill>
                  <a:effectLst/>
                  <a:latin typeface="Arial" panose="020B0604020202020204" pitchFamily="34" charset="0"/>
                  <a:cs typeface="Arial" panose="020B0604020202020204" pitchFamily="34" charset="0"/>
                </a:rPr>
                <a:t>市民が、新しい調査研究を請け負う、または同じ質問に対処しているすべての調査から分かることを総合する研究チームのパートナーになるのを支援する</a:t>
              </a:r>
              <a:r>
                <a:rPr lang="ja-JP" altLang="en-US" sz="1100" dirty="0">
                  <a:solidFill>
                    <a:srgbClr val="254776"/>
                  </a:solidFill>
                  <a:latin typeface="Arial" panose="020B0604020202020204" pitchFamily="34" charset="0"/>
                  <a:cs typeface="Arial" panose="020B0604020202020204" pitchFamily="34" charset="0"/>
                </a:rPr>
                <a:t>。</a:t>
              </a:r>
              <a:endParaRPr lang="en-US" sz="1100" dirty="0">
                <a:solidFill>
                  <a:srgbClr val="254776"/>
                </a:solidFill>
                <a:latin typeface="Arial" panose="020B0604020202020204" pitchFamily="34" charset="0"/>
                <a:cs typeface="Arial" panose="020B0604020202020204" pitchFamily="34" charset="0"/>
              </a:endParaRPr>
            </a:p>
          </p:txBody>
        </p:sp>
        <p:sp>
          <p:nvSpPr>
            <p:cNvPr id="8" name="テキスト ボックス 7">
              <a:extLst>
                <a:ext uri="{FF2B5EF4-FFF2-40B4-BE49-F238E27FC236}">
                  <a16:creationId xmlns:a16="http://schemas.microsoft.com/office/drawing/2014/main" id="{FFB2A222-27D4-6180-728C-9CE57833A76E}"/>
                </a:ext>
              </a:extLst>
            </p:cNvPr>
            <p:cNvSpPr txBox="1"/>
            <p:nvPr/>
          </p:nvSpPr>
          <p:spPr>
            <a:xfrm>
              <a:off x="6162345" y="2766159"/>
              <a:ext cx="2905166" cy="1328569"/>
            </a:xfrm>
            <a:prstGeom prst="rect">
              <a:avLst/>
            </a:prstGeom>
            <a:noFill/>
          </p:spPr>
          <p:txBody>
            <a:bodyPr wrap="square" rtlCol="0">
              <a:spAutoFit/>
            </a:bodyPr>
            <a:lstStyle/>
            <a:p>
              <a:pPr marL="84138" marR="276860" lvl="0" indent="-84138" algn="just">
                <a:spcBef>
                  <a:spcPts val="685"/>
                </a:spcBef>
                <a:spcAft>
                  <a:spcPts val="0"/>
                </a:spcAft>
                <a:buClr>
                  <a:srgbClr val="254776"/>
                </a:buClr>
                <a:buSzPts val="750"/>
                <a:buFont typeface="Arial" panose="020B0604020202020204" pitchFamily="34" charset="0"/>
                <a:buChar char="•"/>
                <a:tabLst>
                  <a:tab pos="161925" algn="l"/>
                  <a:tab pos="167640" algn="l"/>
                </a:tabLst>
              </a:pPr>
              <a:r>
                <a:rPr lang="ja-JP" altLang="ja-JP" sz="1100" dirty="0">
                  <a:solidFill>
                    <a:srgbClr val="254776"/>
                  </a:solidFill>
                  <a:effectLst/>
                  <a:latin typeface="Arial" panose="020B0604020202020204" pitchFamily="34" charset="0"/>
                  <a:cs typeface="Arial" panose="020B0604020202020204" pitchFamily="34" charset="0"/>
                </a:rPr>
                <a:t>研究に資金提供している団体宛てにウェブサイト上で質問を提出することができる。</a:t>
              </a:r>
            </a:p>
            <a:p>
              <a:pPr marL="84138" marR="211455" lvl="0" indent="-84138" algn="just">
                <a:spcBef>
                  <a:spcPts val="410"/>
                </a:spcBef>
                <a:spcAft>
                  <a:spcPts val="0"/>
                </a:spcAft>
                <a:buClr>
                  <a:srgbClr val="254776"/>
                </a:buClr>
                <a:buSzPts val="750"/>
                <a:buFont typeface="Arial" panose="020B0604020202020204" pitchFamily="34" charset="0"/>
                <a:buChar char="•"/>
                <a:tabLst>
                  <a:tab pos="161925" algn="l"/>
                  <a:tab pos="167640" algn="l"/>
                </a:tabLst>
              </a:pPr>
              <a:r>
                <a:rPr lang="en-US" altLang="ja-JP" sz="1100" dirty="0">
                  <a:solidFill>
                    <a:srgbClr val="254776"/>
                  </a:solidFill>
                  <a:effectLst/>
                  <a:latin typeface="Arial" panose="020B0604020202020204" pitchFamily="34" charset="0"/>
                  <a:cs typeface="Arial" panose="020B0604020202020204" pitchFamily="34" charset="0"/>
                </a:rPr>
                <a:t>	</a:t>
              </a:r>
              <a:r>
                <a:rPr lang="ja-JP" altLang="ja-JP" sz="1100" dirty="0">
                  <a:solidFill>
                    <a:srgbClr val="254776"/>
                  </a:solidFill>
                  <a:effectLst/>
                  <a:latin typeface="Arial" panose="020B0604020202020204" pitchFamily="34" charset="0"/>
                  <a:cs typeface="Arial" panose="020B0604020202020204" pitchFamily="34" charset="0"/>
                </a:rPr>
                <a:t>市民が関与する優先順位付けプロセス</a:t>
              </a:r>
              <a:r>
                <a:rPr lang="en-US" altLang="ja-JP" sz="1100" dirty="0">
                  <a:solidFill>
                    <a:srgbClr val="254776"/>
                  </a:solidFill>
                  <a:effectLst/>
                  <a:latin typeface="Arial" panose="020B0604020202020204" pitchFamily="34" charset="0"/>
                  <a:cs typeface="Arial" panose="020B0604020202020204" pitchFamily="34" charset="0"/>
                </a:rPr>
                <a:t>(</a:t>
              </a:r>
              <a:r>
                <a:rPr lang="ja-JP" altLang="ja-JP" sz="1100" dirty="0">
                  <a:solidFill>
                    <a:srgbClr val="254776"/>
                  </a:solidFill>
                  <a:effectLst/>
                  <a:latin typeface="Arial" panose="020B0604020202020204" pitchFamily="34" charset="0"/>
                  <a:cs typeface="Arial" panose="020B0604020202020204" pitchFamily="34" charset="0"/>
                </a:rPr>
                <a:t>例えば、ジェームズ・リンド・アライアンス</a:t>
              </a:r>
              <a:r>
                <a:rPr lang="en-US" altLang="ja-JP" sz="1100" dirty="0">
                  <a:solidFill>
                    <a:srgbClr val="254776"/>
                  </a:solidFill>
                  <a:effectLst/>
                  <a:latin typeface="Arial" panose="020B0604020202020204" pitchFamily="34" charset="0"/>
                  <a:cs typeface="Arial" panose="020B0604020202020204" pitchFamily="34" charset="0"/>
                </a:rPr>
                <a:t>(James Lind Alliance))</a:t>
              </a:r>
              <a:endParaRPr lang="ja-JP" altLang="ja-JP" sz="1100" dirty="0">
                <a:solidFill>
                  <a:srgbClr val="254776"/>
                </a:solidFill>
                <a:effectLst/>
                <a:latin typeface="Arial" panose="020B0604020202020204" pitchFamily="34" charset="0"/>
                <a:cs typeface="Arial" panose="020B0604020202020204" pitchFamily="34" charset="0"/>
              </a:endParaRPr>
            </a:p>
            <a:p>
              <a:endParaRPr kumimoji="1" lang="ja-JP" altLang="en-US" sz="1100" dirty="0"/>
            </a:p>
          </p:txBody>
        </p:sp>
      </p:grpSp>
      <p:grpSp>
        <p:nvGrpSpPr>
          <p:cNvPr id="18" name="Group 17">
            <a:extLst>
              <a:ext uri="{FF2B5EF4-FFF2-40B4-BE49-F238E27FC236}">
                <a16:creationId xmlns:a16="http://schemas.microsoft.com/office/drawing/2014/main" id="{761F48D8-0B61-CDEC-95F9-AC108C7D254A}"/>
              </a:ext>
            </a:extLst>
          </p:cNvPr>
          <p:cNvGrpSpPr/>
          <p:nvPr/>
        </p:nvGrpSpPr>
        <p:grpSpPr>
          <a:xfrm>
            <a:off x="3270142" y="2693124"/>
            <a:ext cx="2804830" cy="1909983"/>
            <a:chOff x="3228104" y="3171178"/>
            <a:chExt cx="2804830" cy="1909983"/>
          </a:xfrm>
        </p:grpSpPr>
        <p:sp>
          <p:nvSpPr>
            <p:cNvPr id="17" name="Rounded Rectangle 16">
              <a:extLst>
                <a:ext uri="{FF2B5EF4-FFF2-40B4-BE49-F238E27FC236}">
                  <a16:creationId xmlns:a16="http://schemas.microsoft.com/office/drawing/2014/main" id="{26AFBAB8-3FB6-7103-EE48-99D81BF44309}"/>
                </a:ext>
              </a:extLst>
            </p:cNvPr>
            <p:cNvSpPr/>
            <p:nvPr/>
          </p:nvSpPr>
          <p:spPr>
            <a:xfrm>
              <a:off x="3228104" y="3171178"/>
              <a:ext cx="2743433" cy="1909983"/>
            </a:xfrm>
            <a:prstGeom prst="roundRect">
              <a:avLst/>
            </a:prstGeom>
            <a:solidFill>
              <a:srgbClr val="FEB714">
                <a:alpha val="7245"/>
              </a:srgbClr>
            </a:solidFill>
            <a:ln w="12700">
              <a:solidFill>
                <a:srgbClr val="FEB714">
                  <a:alpha val="50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solidFill>
                  <a:srgbClr val="254776"/>
                </a:solidFill>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F47ED7B4-AF08-1546-4E01-9028A9A76040}"/>
                </a:ext>
              </a:extLst>
            </p:cNvPr>
            <p:cNvSpPr txBox="1"/>
            <p:nvPr/>
          </p:nvSpPr>
          <p:spPr>
            <a:xfrm>
              <a:off x="3260934" y="4351388"/>
              <a:ext cx="2772000" cy="600164"/>
            </a:xfrm>
            <a:prstGeom prst="rect">
              <a:avLst/>
            </a:prstGeom>
            <a:noFill/>
          </p:spPr>
          <p:txBody>
            <a:bodyPr wrap="square">
              <a:spAutoFit/>
            </a:bodyPr>
            <a:lstStyle/>
            <a:p>
              <a:pPr marL="171450" indent="-171450">
                <a:buFont typeface="Arial" panose="020B0604020202020204" pitchFamily="34" charset="0"/>
                <a:buChar char="•"/>
                <a:tabLst>
                  <a:tab pos="171450" algn="l"/>
                </a:tabLst>
              </a:pPr>
              <a:r>
                <a:rPr lang="ja-JP" altLang="ja-JP" sz="1100" dirty="0">
                  <a:solidFill>
                    <a:srgbClr val="254776"/>
                  </a:solidFill>
                  <a:effectLst/>
                  <a:latin typeface="Arial" panose="020B0604020202020204" pitchFamily="34" charset="0"/>
                  <a:cs typeface="Arial" panose="020B0604020202020204" pitchFamily="34" charset="0"/>
                </a:rPr>
                <a:t>決定支援など、メリットとデメリットを考慮してオプションに取り組むのに役立つツール</a:t>
              </a:r>
              <a:endParaRPr kumimoji="0" lang="en-US" sz="1100" b="0" i="0" u="none" strike="noStrike" kern="1200" cap="none" normalizeH="0" baseline="0" noProof="0" dirty="0">
                <a:ln>
                  <a:noFill/>
                </a:ln>
                <a:solidFill>
                  <a:srgbClr val="254776"/>
                </a:solidFill>
                <a:effectLst/>
                <a:uLnTx/>
                <a:uFillTx/>
                <a:latin typeface="Arial" panose="020B0604020202020204" pitchFamily="34" charset="0"/>
                <a:cs typeface="Arial" panose="020B0604020202020204" pitchFamily="34" charset="0"/>
              </a:endParaRPr>
            </a:p>
          </p:txBody>
        </p:sp>
        <p:sp>
          <p:nvSpPr>
            <p:cNvPr id="16" name="テキスト ボックス 15">
              <a:extLst>
                <a:ext uri="{FF2B5EF4-FFF2-40B4-BE49-F238E27FC236}">
                  <a16:creationId xmlns:a16="http://schemas.microsoft.com/office/drawing/2014/main" id="{0AEDAFD9-BD67-AB6A-3A00-D092450F2876}"/>
                </a:ext>
              </a:extLst>
            </p:cNvPr>
            <p:cNvSpPr txBox="1"/>
            <p:nvPr/>
          </p:nvSpPr>
          <p:spPr>
            <a:xfrm>
              <a:off x="3275062" y="3271605"/>
              <a:ext cx="2633333" cy="1277273"/>
            </a:xfrm>
            <a:prstGeom prst="rect">
              <a:avLst/>
            </a:prstGeom>
            <a:noFill/>
          </p:spPr>
          <p:txBody>
            <a:bodyPr wrap="square" rtlCol="0">
              <a:spAutoFit/>
            </a:bodyPr>
            <a:lstStyle/>
            <a:p>
              <a:pPr marL="171450" indent="-171450" algn="just">
                <a:buFont typeface="Arial" panose="020B0604020202020204" pitchFamily="34" charset="0"/>
                <a:buChar char="•"/>
              </a:pPr>
              <a:r>
                <a:rPr lang="en-US" altLang="ja-JP" sz="1100" dirty="0">
                  <a:solidFill>
                    <a:srgbClr val="254776"/>
                  </a:solidFill>
                  <a:effectLst/>
                  <a:latin typeface="Arial" panose="020B0604020202020204" pitchFamily="34" charset="0"/>
                  <a:cs typeface="Arial" panose="020B0604020202020204" pitchFamily="34" charset="0"/>
                </a:rPr>
                <a:t>Wirecutter</a:t>
              </a:r>
              <a:r>
                <a:rPr lang="ja-JP" altLang="ja-JP" sz="1100" dirty="0">
                  <a:solidFill>
                    <a:srgbClr val="254776"/>
                  </a:solidFill>
                  <a:effectLst/>
                  <a:latin typeface="Arial" panose="020B0604020202020204" pitchFamily="34" charset="0"/>
                  <a:cs typeface="Arial" panose="020B0604020202020204" pitchFamily="34" charset="0"/>
                </a:rPr>
                <a:t>などの製品購入のためのオンラインサイト。</a:t>
              </a:r>
              <a:r>
                <a:rPr lang="en-US" altLang="ja-JP" sz="1100" dirty="0">
                  <a:solidFill>
                    <a:srgbClr val="254776"/>
                  </a:solidFill>
                  <a:effectLst/>
                  <a:latin typeface="Arial" panose="020B0604020202020204" pitchFamily="34" charset="0"/>
                  <a:cs typeface="Arial" panose="020B0604020202020204" pitchFamily="34" charset="0"/>
                </a:rPr>
                <a:t>80,000 </a:t>
              </a:r>
              <a:r>
                <a:rPr lang="ja-JP" altLang="ja-JP" sz="1100" dirty="0">
                  <a:solidFill>
                    <a:srgbClr val="254776"/>
                  </a:solidFill>
                  <a:effectLst/>
                  <a:latin typeface="Arial" panose="020B0604020202020204" pitchFamily="34" charset="0"/>
                  <a:cs typeface="Arial" panose="020B0604020202020204" pitchFamily="34" charset="0"/>
                </a:rPr>
                <a:t>時間かけてインパクトの大きいキャリアまたは自発的な機会を見つける。</a:t>
              </a:r>
              <a:r>
                <a:rPr lang="en-US" altLang="ja-JP" sz="1100" dirty="0">
                  <a:solidFill>
                    <a:srgbClr val="254776"/>
                  </a:solidFill>
                  <a:effectLst/>
                  <a:latin typeface="Arial" panose="020B0604020202020204" pitchFamily="34" charset="0"/>
                  <a:cs typeface="Arial" panose="020B0604020202020204" pitchFamily="34" charset="0"/>
                </a:rPr>
                <a:t>GiveWell</a:t>
              </a:r>
              <a:r>
                <a:rPr lang="ja-JP" altLang="ja-JP" sz="1100" dirty="0">
                  <a:solidFill>
                    <a:srgbClr val="254776"/>
                  </a:solidFill>
                  <a:effectLst/>
                  <a:latin typeface="Arial" panose="020B0604020202020204" pitchFamily="34" charset="0"/>
                  <a:cs typeface="Arial" panose="020B0604020202020204" pitchFamily="34" charset="0"/>
                </a:rPr>
                <a:t>は、受け取ったすべてのお金が最大限活用される慈善事業へ寄付している。</a:t>
              </a:r>
            </a:p>
            <a:p>
              <a:pPr algn="just"/>
              <a:endParaRPr kumimoji="1" lang="ja-JP" altLang="en-US" sz="1100" dirty="0"/>
            </a:p>
          </p:txBody>
        </p:sp>
      </p:grpSp>
      <p:sp>
        <p:nvSpPr>
          <p:cNvPr id="2" name="Title 1">
            <a:extLst>
              <a:ext uri="{FF2B5EF4-FFF2-40B4-BE49-F238E27FC236}">
                <a16:creationId xmlns:a16="http://schemas.microsoft.com/office/drawing/2014/main" id="{D413E135-5282-9826-2CF9-C646C3205954}"/>
              </a:ext>
            </a:extLst>
          </p:cNvPr>
          <p:cNvSpPr>
            <a:spLocks noGrp="1"/>
          </p:cNvSpPr>
          <p:nvPr>
            <p:ph type="title"/>
          </p:nvPr>
        </p:nvSpPr>
        <p:spPr>
          <a:xfrm>
            <a:off x="267858" y="196754"/>
            <a:ext cx="11708068" cy="1006368"/>
          </a:xfrm>
        </p:spPr>
        <p:txBody>
          <a:bodyPr/>
          <a:lstStyle/>
          <a:p>
            <a:r>
              <a:rPr lang="ja-JP" altLang="en-US" dirty="0"/>
              <a:t>日常生活の中心にエビデンスを位置づける際に</a:t>
            </a:r>
            <a:br>
              <a:rPr lang="en-US" altLang="ja-JP" dirty="0"/>
            </a:br>
            <a:r>
              <a:rPr lang="ja-JP" altLang="en-US" dirty="0"/>
              <a:t>「効果的なこと」を理解するための初期の段階</a:t>
            </a:r>
            <a:endParaRPr lang="en-US" dirty="0"/>
          </a:p>
        </p:txBody>
      </p:sp>
    </p:spTree>
    <p:extLst>
      <p:ext uri="{BB962C8B-B14F-4D97-AF65-F5344CB8AC3E}">
        <p14:creationId xmlns:p14="http://schemas.microsoft.com/office/powerpoint/2010/main" val="3744779952"/>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EB10FA45183884EB94F15345AAEEF19" ma:contentTypeVersion="15" ma:contentTypeDescription="Create a new document." ma:contentTypeScope="" ma:versionID="1c4e017a1f7c53728c03e216885bf0bb">
  <xsd:schema xmlns:xsd="http://www.w3.org/2001/XMLSchema" xmlns:xs="http://www.w3.org/2001/XMLSchema" xmlns:p="http://schemas.microsoft.com/office/2006/metadata/properties" xmlns:ns2="599eec1d-e27c-4128-92a4-19001b8afe14" xmlns:ns3="0408fcbc-2e10-4461-bee0-724c01b46ae9" targetNamespace="http://schemas.microsoft.com/office/2006/metadata/properties" ma:root="true" ma:fieldsID="eec9c4841a05a7d87cb8351f8265e8c6" ns2:_="" ns3:_="">
    <xsd:import namespace="599eec1d-e27c-4128-92a4-19001b8afe14"/>
    <xsd:import namespace="0408fcbc-2e10-4461-bee0-724c01b46ae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9eec1d-e27c-4128-92a4-19001b8afe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073764d-e844-48d8-8cbc-d63b9d95286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08fcbc-2e10-4461-bee0-724c01b46ae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81d858b-1feb-44a1-840f-9be35bf19069}" ma:internalName="TaxCatchAll" ma:showField="CatchAllData" ma:web="0408fcbc-2e10-4461-bee0-724c01b46ae9">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6A06128-3A00-4687-A178-3FFE6118DB18}">
  <ds:schemaRefs>
    <ds:schemaRef ds:uri="http://schemas.microsoft.com/sharepoint/v3/contenttype/forms"/>
  </ds:schemaRefs>
</ds:datastoreItem>
</file>

<file path=customXml/itemProps2.xml><?xml version="1.0" encoding="utf-8"?>
<ds:datastoreItem xmlns:ds="http://schemas.openxmlformats.org/officeDocument/2006/customXml" ds:itemID="{70944CBD-5A59-419A-8561-7F16EFD5DE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9eec1d-e27c-4128-92a4-19001b8afe14"/>
    <ds:schemaRef ds:uri="0408fcbc-2e10-4461-bee0-724c01b46a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33160</TotalTime>
  <Words>1302</Words>
  <Application>Microsoft Macintosh PowerPoint</Application>
  <PresentationFormat>Widescreen</PresentationFormat>
  <Paragraphs>22</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Courier New</vt:lpstr>
      <vt:lpstr>Trebuchet MS</vt:lpstr>
      <vt:lpstr>McMaster Brighter World Theme</vt:lpstr>
      <vt:lpstr>日常生活の中心にエビデンスを位置づける際に 「効果的なこと」を理解するための初期の段階</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326</cp:revision>
  <cp:lastPrinted>2024-07-01T02:01:52Z</cp:lastPrinted>
  <dcterms:created xsi:type="dcterms:W3CDTF">2017-04-21T15:41:45Z</dcterms:created>
  <dcterms:modified xsi:type="dcterms:W3CDTF">2024-10-03T15:52:49Z</dcterms:modified>
</cp:coreProperties>
</file>