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106"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9296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8502CA0-C0CD-BA02-740A-47AF4300250A}"/>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grpSp>
        <p:nvGrpSpPr>
          <p:cNvPr id="5" name="Group 4">
            <a:extLst>
              <a:ext uri="{FF2B5EF4-FFF2-40B4-BE49-F238E27FC236}">
                <a16:creationId xmlns:a16="http://schemas.microsoft.com/office/drawing/2014/main" id="{0CAAD888-E111-F5C8-DC4F-A4B210760CBE}"/>
              </a:ext>
            </a:extLst>
          </p:cNvPr>
          <p:cNvGrpSpPr/>
          <p:nvPr/>
        </p:nvGrpSpPr>
        <p:grpSpPr>
          <a:xfrm>
            <a:off x="164954" y="1455646"/>
            <a:ext cx="3639791" cy="3639791"/>
            <a:chOff x="185974" y="1455646"/>
            <a:chExt cx="3639791" cy="3639791"/>
          </a:xfrm>
        </p:grpSpPr>
        <p:pic>
          <p:nvPicPr>
            <p:cNvPr id="7" name="Picture 6" descr="Icon&#10;&#10;Description automatically generated">
              <a:extLst>
                <a:ext uri="{FF2B5EF4-FFF2-40B4-BE49-F238E27FC236}">
                  <a16:creationId xmlns:a16="http://schemas.microsoft.com/office/drawing/2014/main" id="{DEFD2E9B-ED80-6143-B60C-5C56924D7B49}"/>
                </a:ext>
              </a:extLst>
            </p:cNvPr>
            <p:cNvPicPr>
              <a:picLocks noChangeAspect="1"/>
            </p:cNvPicPr>
            <p:nvPr/>
          </p:nvPicPr>
          <p:blipFill>
            <a:blip r:embed="rId3"/>
            <a:stretch>
              <a:fillRect/>
            </a:stretch>
          </p:blipFill>
          <p:spPr>
            <a:xfrm>
              <a:off x="185974" y="1455646"/>
              <a:ext cx="3639791" cy="3639791"/>
            </a:xfrm>
            <a:prstGeom prst="rect">
              <a:avLst/>
            </a:prstGeom>
          </p:spPr>
        </p:pic>
        <p:grpSp>
          <p:nvGrpSpPr>
            <p:cNvPr id="9" name="Group 8">
              <a:extLst>
                <a:ext uri="{FF2B5EF4-FFF2-40B4-BE49-F238E27FC236}">
                  <a16:creationId xmlns:a16="http://schemas.microsoft.com/office/drawing/2014/main" id="{0F0ECED4-AC0A-4B2D-03F2-D1A21F93FF47}"/>
                </a:ext>
              </a:extLst>
            </p:cNvPr>
            <p:cNvGrpSpPr/>
            <p:nvPr/>
          </p:nvGrpSpPr>
          <p:grpSpPr>
            <a:xfrm>
              <a:off x="2968190" y="2837858"/>
              <a:ext cx="806419" cy="806419"/>
              <a:chOff x="2968190" y="2837858"/>
              <a:chExt cx="806419" cy="806419"/>
            </a:xfrm>
          </p:grpSpPr>
          <p:sp>
            <p:nvSpPr>
              <p:cNvPr id="24" name="Oval 23">
                <a:extLst>
                  <a:ext uri="{FF2B5EF4-FFF2-40B4-BE49-F238E27FC236}">
                    <a16:creationId xmlns:a16="http://schemas.microsoft.com/office/drawing/2014/main" id="{64BB5DC9-1E37-B0B3-7A28-38BC8800C66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815100F0-DAAE-C9CC-A431-4D98F124D869}"/>
                  </a:ext>
                </a:extLst>
              </p:cNvPr>
              <p:cNvSpPr txBox="1"/>
              <p:nvPr/>
            </p:nvSpPr>
            <p:spPr>
              <a:xfrm>
                <a:off x="3279034" y="3022715"/>
                <a:ext cx="184730" cy="253916"/>
              </a:xfrm>
              <a:prstGeom prst="rect">
                <a:avLst/>
              </a:prstGeom>
              <a:noFill/>
            </p:spPr>
            <p:txBody>
              <a:bodyPr wrap="none" rtlCol="0">
                <a:spAutoFit/>
              </a:bodyPr>
              <a:lstStyle/>
              <a:p>
                <a:pPr algn="ctr"/>
                <a:endParaRPr lang="en-US" sz="1050" b="1" dirty="0">
                  <a:solidFill>
                    <a:schemeClr val="bg1"/>
                  </a:solidFill>
                  <a:latin typeface="Arial" panose="020B0604020202020204" pitchFamily="34" charset="0"/>
                  <a:cs typeface="Arial" panose="020B0604020202020204" pitchFamily="34" charset="0"/>
                </a:endParaRPr>
              </a:p>
            </p:txBody>
          </p:sp>
        </p:grpSp>
        <p:grpSp>
          <p:nvGrpSpPr>
            <p:cNvPr id="10" name="Group 9">
              <a:extLst>
                <a:ext uri="{FF2B5EF4-FFF2-40B4-BE49-F238E27FC236}">
                  <a16:creationId xmlns:a16="http://schemas.microsoft.com/office/drawing/2014/main" id="{70FF990C-81D0-7B99-3623-20D58D504778}"/>
                </a:ext>
              </a:extLst>
            </p:cNvPr>
            <p:cNvGrpSpPr/>
            <p:nvPr/>
          </p:nvGrpSpPr>
          <p:grpSpPr>
            <a:xfrm>
              <a:off x="911838" y="3535067"/>
              <a:ext cx="1337349" cy="1307692"/>
              <a:chOff x="2968190" y="2346524"/>
              <a:chExt cx="1337349" cy="1307692"/>
            </a:xfrm>
          </p:grpSpPr>
          <p:sp>
            <p:nvSpPr>
              <p:cNvPr id="22" name="Oval 21">
                <a:extLst>
                  <a:ext uri="{FF2B5EF4-FFF2-40B4-BE49-F238E27FC236}">
                    <a16:creationId xmlns:a16="http://schemas.microsoft.com/office/drawing/2014/main" id="{6E63FBA9-0B0A-A905-C0F3-F37F30E13A84}"/>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79633036-3857-022F-EA90-8269E159C558}"/>
                  </a:ext>
                </a:extLst>
              </p:cNvPr>
              <p:cNvSpPr txBox="1"/>
              <p:nvPr/>
            </p:nvSpPr>
            <p:spPr>
              <a:xfrm>
                <a:off x="3514938" y="2346524"/>
                <a:ext cx="790601" cy="253916"/>
              </a:xfrm>
              <a:prstGeom prst="rect">
                <a:avLst/>
              </a:prstGeom>
              <a:noFill/>
            </p:spPr>
            <p:txBody>
              <a:bodyPr wrap="none" rtlCol="0">
                <a:spAutoFit/>
              </a:bodyPr>
              <a:lstStyle/>
              <a:p>
                <a:pPr algn="ctr"/>
                <a:r>
                  <a:rPr lang="en-US" sz="1050" b="1" dirty="0">
                    <a:solidFill>
                      <a:schemeClr val="bg1"/>
                    </a:solidFill>
                    <a:latin typeface="Arial" panose="020B0604020202020204" pitchFamily="34" charset="0"/>
                    <a:cs typeface="Arial" panose="020B0604020202020204" pitchFamily="34" charset="0"/>
                  </a:rPr>
                  <a:t>IMPACTS</a:t>
                </a:r>
              </a:p>
            </p:txBody>
          </p:sp>
        </p:grpSp>
        <p:grpSp>
          <p:nvGrpSpPr>
            <p:cNvPr id="14" name="Group 13">
              <a:extLst>
                <a:ext uri="{FF2B5EF4-FFF2-40B4-BE49-F238E27FC236}">
                  <a16:creationId xmlns:a16="http://schemas.microsoft.com/office/drawing/2014/main" id="{22A1903C-E275-9551-6AFB-B6F2E39338DD}"/>
                </a:ext>
              </a:extLst>
            </p:cNvPr>
            <p:cNvGrpSpPr/>
            <p:nvPr/>
          </p:nvGrpSpPr>
          <p:grpSpPr>
            <a:xfrm>
              <a:off x="902718" y="1687000"/>
              <a:ext cx="806419" cy="806419"/>
              <a:chOff x="2968190" y="2847797"/>
              <a:chExt cx="806419" cy="806419"/>
            </a:xfrm>
          </p:grpSpPr>
          <p:sp>
            <p:nvSpPr>
              <p:cNvPr id="19" name="Oval 18">
                <a:extLst>
                  <a:ext uri="{FF2B5EF4-FFF2-40B4-BE49-F238E27FC236}">
                    <a16:creationId xmlns:a16="http://schemas.microsoft.com/office/drawing/2014/main" id="{64D41873-6943-DE0C-0744-E33113FD065A}"/>
                  </a:ext>
                </a:extLst>
              </p:cNvPr>
              <p:cNvSpPr/>
              <p:nvPr/>
            </p:nvSpPr>
            <p:spPr>
              <a:xfrm>
                <a:off x="2968190" y="2847797"/>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A9AEA530-F5F0-1FD8-7D3F-419E6DF888DD}"/>
                  </a:ext>
                </a:extLst>
              </p:cNvPr>
              <p:cNvSpPr txBox="1"/>
              <p:nvPr/>
            </p:nvSpPr>
            <p:spPr>
              <a:xfrm>
                <a:off x="3136400" y="2890880"/>
                <a:ext cx="470000" cy="707886"/>
              </a:xfrm>
              <a:prstGeom prst="rect">
                <a:avLst/>
              </a:prstGeom>
              <a:noFill/>
            </p:spPr>
            <p:txBody>
              <a:bodyPr wrap="none" rtlCol="0">
                <a:spAutoFit/>
              </a:bodyPr>
              <a:lstStyle/>
              <a:p>
                <a:pPr algn="ctr"/>
                <a:r>
                  <a:rPr lang="en-US" sz="4000" b="1" dirty="0">
                    <a:solidFill>
                      <a:schemeClr val="bg1"/>
                    </a:solidFill>
                    <a:latin typeface="Arial" panose="020B0604020202020204" pitchFamily="34" charset="0"/>
                    <a:cs typeface="Arial" panose="020B0604020202020204" pitchFamily="34" charset="0"/>
                  </a:rPr>
                  <a:t>$</a:t>
                </a:r>
              </a:p>
            </p:txBody>
          </p:sp>
        </p:grpSp>
      </p:grpSp>
      <p:sp>
        <p:nvSpPr>
          <p:cNvPr id="27" name="TextBox 26">
            <a:extLst>
              <a:ext uri="{FF2B5EF4-FFF2-40B4-BE49-F238E27FC236}">
                <a16:creationId xmlns:a16="http://schemas.microsoft.com/office/drawing/2014/main" id="{C5587590-4BA7-56BE-A81D-041808D7AC4F}"/>
              </a:ext>
            </a:extLst>
          </p:cNvPr>
          <p:cNvSpPr txBox="1"/>
          <p:nvPr/>
        </p:nvSpPr>
        <p:spPr>
          <a:xfrm>
            <a:off x="918967" y="2942597"/>
            <a:ext cx="2124374" cy="948978"/>
          </a:xfrm>
          <a:prstGeom prst="rect">
            <a:avLst/>
          </a:prstGeom>
          <a:noFill/>
        </p:spPr>
        <p:txBody>
          <a:bodyPr wrap="square">
            <a:spAutoFit/>
          </a:bodyPr>
          <a:lstStyle/>
          <a:p>
            <a:pPr marR="11430" indent="-635" algn="ctr">
              <a:spcBef>
                <a:spcPts val="130"/>
              </a:spcBef>
              <a:spcAft>
                <a:spcPts val="0"/>
              </a:spcAft>
            </a:pPr>
            <a:r>
              <a:rPr lang="ja-JP" altLang="ja-JP" sz="1800" dirty="0">
                <a:solidFill>
                  <a:srgbClr val="254776"/>
                </a:solidFill>
                <a:effectLst/>
                <a:latin typeface="Arial" panose="020B0604020202020204" pitchFamily="34" charset="0"/>
                <a:cs typeface="Arial" panose="020B0604020202020204" pitchFamily="34" charset="0"/>
              </a:rPr>
              <a:t>変化のための</a:t>
            </a:r>
            <a:endParaRPr lang="ja-JP" altLang="ja-JP" sz="1800" dirty="0">
              <a:effectLst/>
              <a:latin typeface="Arial" panose="020B0604020202020204" pitchFamily="34" charset="0"/>
              <a:cs typeface="Arial" panose="020B0604020202020204" pitchFamily="34" charset="0"/>
            </a:endParaRPr>
          </a:p>
          <a:p>
            <a:pPr marR="11430" indent="-635" algn="ctr">
              <a:spcBef>
                <a:spcPts val="130"/>
              </a:spcBef>
              <a:spcAft>
                <a:spcPts val="0"/>
              </a:spcAft>
            </a:pPr>
            <a:r>
              <a:rPr lang="ja-JP" altLang="ja-JP" sz="1800" dirty="0">
                <a:solidFill>
                  <a:srgbClr val="254776"/>
                </a:solidFill>
                <a:effectLst/>
                <a:latin typeface="Arial" panose="020B0604020202020204" pitchFamily="34" charset="0"/>
                <a:cs typeface="Arial" panose="020B0604020202020204" pitchFamily="34" charset="0"/>
              </a:rPr>
              <a:t>手段として</a:t>
            </a:r>
            <a:endParaRPr lang="ja-JP" altLang="ja-JP" sz="1800" dirty="0">
              <a:effectLst/>
              <a:latin typeface="Arial" panose="020B0604020202020204" pitchFamily="34" charset="0"/>
              <a:cs typeface="Arial" panose="020B0604020202020204" pitchFamily="34" charset="0"/>
            </a:endParaRPr>
          </a:p>
          <a:p>
            <a:pPr marR="11430" indent="-635" algn="ctr">
              <a:spcBef>
                <a:spcPts val="130"/>
              </a:spcBef>
              <a:spcAft>
                <a:spcPts val="0"/>
              </a:spcAft>
            </a:pPr>
            <a:r>
              <a:rPr lang="ja-JP" altLang="ja-JP" sz="1800" dirty="0">
                <a:solidFill>
                  <a:srgbClr val="254776"/>
                </a:solidFill>
                <a:effectLst/>
                <a:latin typeface="Arial" panose="020B0604020202020204" pitchFamily="34" charset="0"/>
                <a:cs typeface="Arial" panose="020B0604020202020204" pitchFamily="34" charset="0"/>
              </a:rPr>
              <a:t>資金を活用する</a:t>
            </a:r>
            <a:endParaRPr lang="en-US" sz="1700" dirty="0">
              <a:latin typeface="Arial" panose="020B0604020202020204" pitchFamily="34" charset="0"/>
              <a:cs typeface="Arial" panose="020B0604020202020204" pitchFamily="34" charset="0"/>
            </a:endParaRPr>
          </a:p>
        </p:txBody>
      </p:sp>
      <p:sp>
        <p:nvSpPr>
          <p:cNvPr id="29" name="Rounded Rectangular Callout 28">
            <a:extLst>
              <a:ext uri="{FF2B5EF4-FFF2-40B4-BE49-F238E27FC236}">
                <a16:creationId xmlns:a16="http://schemas.microsoft.com/office/drawing/2014/main" id="{F311ED22-1A60-B5E9-17DE-ADFC1DC530D5}"/>
              </a:ext>
            </a:extLst>
          </p:cNvPr>
          <p:cNvSpPr/>
          <p:nvPr/>
        </p:nvSpPr>
        <p:spPr>
          <a:xfrm flipH="1">
            <a:off x="403687" y="5085683"/>
            <a:ext cx="3085208" cy="1391965"/>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just"/>
            <a:r>
              <a:rPr lang="ja-JP" altLang="ja-JP" sz="1400" i="1" dirty="0">
                <a:solidFill>
                  <a:srgbClr val="254776"/>
                </a:solidFill>
                <a:effectLst/>
                <a:latin typeface="Arial" panose="020B0604020202020204" pitchFamily="34" charset="0"/>
                <a:cs typeface="Arial" panose="020B0604020202020204" pitchFamily="34" charset="0"/>
              </a:rPr>
              <a:t>資金提供者のグループの一員として、将来性のあるパイロットプロジェクトをいくつか立ち上げてきたものの、研究の無駄を削減し、他の資金提供者と協力してインパクト重視のエビデンス生産者を関与させる方法</a:t>
            </a:r>
            <a:endParaRPr lang="en-CA" sz="1400" dirty="0">
              <a:solidFill>
                <a:srgbClr val="254776"/>
              </a:solidFill>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260A925E-D47E-9AF0-8682-8470D3D02906}"/>
              </a:ext>
            </a:extLst>
          </p:cNvPr>
          <p:cNvSpPr txBox="1"/>
          <p:nvPr/>
        </p:nvSpPr>
        <p:spPr>
          <a:xfrm>
            <a:off x="3972955" y="1801259"/>
            <a:ext cx="7798479" cy="4154984"/>
          </a:xfrm>
          <a:prstGeom prst="rect">
            <a:avLst/>
          </a:prstGeom>
          <a:noFill/>
        </p:spPr>
        <p:txBody>
          <a:bodyPr wrap="square">
            <a:spAutoFit/>
          </a:bodyPr>
          <a:lstStyle/>
          <a:p>
            <a:pPr marR="0" lvl="0" algn="just" defTabSz="609585" rtl="0" eaLnBrk="1" fontAlgn="auto" latinLnBrk="0" hangingPunct="1">
              <a:spcBef>
                <a:spcPts val="0"/>
              </a:spcBef>
              <a:spcAft>
                <a:spcPts val="0"/>
              </a:spcAft>
              <a:buClrTx/>
              <a:buSzTx/>
              <a:tabLst/>
              <a:defRPr/>
            </a:pPr>
            <a:r>
              <a:rPr lang="ja-JP" altLang="ja-JP" sz="1800" b="1" dirty="0">
                <a:solidFill>
                  <a:srgbClr val="72A9B8"/>
                </a:solidFill>
                <a:effectLst/>
                <a:latin typeface="Arial" panose="020B0604020202020204" pitchFamily="34" charset="0"/>
                <a:cs typeface="Arial" panose="020B0604020202020204" pitchFamily="34" charset="0"/>
              </a:rPr>
              <a:t>資金提供者および寄付者</a:t>
            </a:r>
            <a:endParaRPr lang="en-US" altLang="ja-JP" sz="1800" b="1" dirty="0">
              <a:solidFill>
                <a:srgbClr val="72A9B8"/>
              </a:solidFill>
              <a:effectLst/>
              <a:latin typeface="Arial" panose="020B0604020202020204" pitchFamily="34" charset="0"/>
              <a:cs typeface="Arial" panose="020B0604020202020204" pitchFamily="34" charset="0"/>
            </a:endParaRPr>
          </a:p>
          <a:p>
            <a:pPr marL="174625" indent="-174625" algn="just">
              <a:lnSpc>
                <a:spcPts val="2000"/>
              </a:lnSpc>
              <a:buFont typeface="Arial" panose="020B0604020202020204" pitchFamily="34" charset="0"/>
              <a:buChar char="•"/>
              <a:defRPr/>
            </a:pPr>
            <a:r>
              <a:rPr lang="ja-JP" altLang="en-US" sz="1400" dirty="0">
                <a:solidFill>
                  <a:srgbClr val="254776"/>
                </a:solidFill>
                <a:effectLst/>
                <a:latin typeface="Arial" panose="020B0604020202020204" pitchFamily="34" charset="0"/>
                <a:cs typeface="Arial" panose="020B0604020202020204" pitchFamily="34" charset="0"/>
              </a:rPr>
              <a:t>グ</a:t>
            </a:r>
            <a:r>
              <a:rPr lang="ja-JP" altLang="ja-JP" sz="1400" dirty="0">
                <a:solidFill>
                  <a:srgbClr val="254776"/>
                </a:solidFill>
                <a:effectLst/>
                <a:latin typeface="Arial" panose="020B0604020202020204" pitchFamily="34" charset="0"/>
                <a:cs typeface="Arial" panose="020B0604020202020204" pitchFamily="34" charset="0"/>
              </a:rPr>
              <a:t>ローバルな資金提供者、国内の資金提供者および寄付者は、定期的かつ動的に優先順位付けされた質問に対処する</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dirty="0">
                <a:solidFill>
                  <a:srgbClr val="254776"/>
                </a:solidFill>
                <a:effectLst/>
                <a:latin typeface="Arial" panose="020B0604020202020204" pitchFamily="34" charset="0"/>
                <a:cs typeface="Arial" panose="020B0604020202020204" pitchFamily="34" charset="0"/>
              </a:rPr>
              <a:t>例えば、世界中に均一に分布する</a:t>
            </a:r>
            <a:r>
              <a:rPr lang="en-US" altLang="ja-JP" sz="1400" dirty="0">
                <a:solidFill>
                  <a:srgbClr val="254776"/>
                </a:solidFill>
                <a:effectLst/>
                <a:latin typeface="Arial" panose="020B0604020202020204" pitchFamily="34" charset="0"/>
                <a:cs typeface="Arial" panose="020B0604020202020204" pitchFamily="34" charset="0"/>
              </a:rPr>
              <a:t>X</a:t>
            </a:r>
            <a:r>
              <a:rPr lang="ja-JP" altLang="ja-JP" sz="1400" dirty="0">
                <a:solidFill>
                  <a:srgbClr val="254776"/>
                </a:solidFill>
                <a:effectLst/>
                <a:latin typeface="Arial" panose="020B0604020202020204" pitchFamily="34" charset="0"/>
                <a:cs typeface="Arial" panose="020B0604020202020204" pitchFamily="34" charset="0"/>
              </a:rPr>
              <a:t>個のチームが</a:t>
            </a:r>
            <a:r>
              <a:rPr lang="en-US" altLang="ja-JP" sz="1400" dirty="0">
                <a:solidFill>
                  <a:srgbClr val="254776"/>
                </a:solidFill>
                <a:effectLst/>
                <a:latin typeface="Arial" panose="020B0604020202020204" pitchFamily="34" charset="0"/>
                <a:cs typeface="Arial" panose="020B0604020202020204" pitchFamily="34" charset="0"/>
              </a:rPr>
              <a:t>Y</a:t>
            </a:r>
            <a:r>
              <a:rPr lang="ja-JP" altLang="ja-JP" sz="1400" dirty="0">
                <a:solidFill>
                  <a:srgbClr val="254776"/>
                </a:solidFill>
                <a:effectLst/>
                <a:latin typeface="Arial" panose="020B0604020202020204" pitchFamily="34" charset="0"/>
                <a:cs typeface="Arial" panose="020B0604020202020204" pitchFamily="34" charset="0"/>
              </a:rPr>
              <a:t>個の質問に対処する</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dirty="0">
                <a:solidFill>
                  <a:srgbClr val="254776"/>
                </a:solidFill>
                <a:effectLst/>
                <a:latin typeface="Arial" panose="020B0604020202020204" pitchFamily="34" charset="0"/>
                <a:cs typeface="Arial" panose="020B0604020202020204" pitchFamily="34" charset="0"/>
              </a:rPr>
              <a:t>、進化する一連の</a:t>
            </a:r>
            <a:r>
              <a:rPr lang="ja-JP" altLang="ja-JP" sz="1400" b="1" dirty="0">
                <a:solidFill>
                  <a:srgbClr val="254776"/>
                </a:solidFill>
                <a:effectLst/>
                <a:latin typeface="Arial" panose="020B0604020202020204" pitchFamily="34" charset="0"/>
                <a:cs typeface="Arial" panose="020B0604020202020204" pitchFamily="34" charset="0"/>
              </a:rPr>
              <a:t>生きたエビデンス統合</a:t>
            </a:r>
            <a:r>
              <a:rPr lang="ja-JP" altLang="ja-JP" sz="1400" dirty="0">
                <a:solidFill>
                  <a:srgbClr val="254776"/>
                </a:solidFill>
                <a:effectLst/>
                <a:latin typeface="Arial" panose="020B0604020202020204" pitchFamily="34" charset="0"/>
                <a:cs typeface="Arial" panose="020B0604020202020204" pitchFamily="34" charset="0"/>
              </a:rPr>
              <a:t>を支援することにコミットする。</a:t>
            </a:r>
            <a:endParaRPr lang="ja-JP" altLang="ja-JP" sz="1400" dirty="0">
              <a:effectLst/>
              <a:latin typeface="Arial" panose="020B0604020202020204" pitchFamily="34" charset="0"/>
              <a:cs typeface="Arial" panose="020B0604020202020204" pitchFamily="34" charset="0"/>
            </a:endParaRPr>
          </a:p>
          <a:p>
            <a:pPr marL="174625" marR="0" lvl="0" indent="-174625" algn="just" defTabSz="609585" rtl="0" eaLnBrk="1" fontAlgn="auto" latinLnBrk="0" hangingPunct="1">
              <a:spcBef>
                <a:spcPts val="0"/>
              </a:spcBef>
              <a:spcAft>
                <a:spcPts val="0"/>
              </a:spcAft>
              <a:buClrTx/>
              <a:buSzTx/>
              <a:buFont typeface="Arial" panose="020B0604020202020204" pitchFamily="34" charset="0"/>
              <a:buChar char="•"/>
              <a:tabLst/>
              <a:defRPr/>
            </a:pPr>
            <a:r>
              <a:rPr lang="ja-JP" altLang="ja-JP" sz="1400" dirty="0">
                <a:solidFill>
                  <a:srgbClr val="254776"/>
                </a:solidFill>
                <a:effectLst/>
                <a:latin typeface="Arial" panose="020B0604020202020204" pitchFamily="34" charset="0"/>
                <a:cs typeface="Arial" panose="020B0604020202020204" pitchFamily="34" charset="0"/>
              </a:rPr>
              <a:t>資金提供者と寄付者の協働は以下の通り発展する可能性がある。</a:t>
            </a:r>
            <a:endParaRPr lang="en-US" altLang="ja-JP" sz="1400" dirty="0">
              <a:solidFill>
                <a:srgbClr val="254776"/>
              </a:solidFill>
              <a:effectLst/>
              <a:latin typeface="Arial" panose="020B0604020202020204" pitchFamily="34" charset="0"/>
              <a:cs typeface="Arial" panose="020B0604020202020204" pitchFamily="34" charset="0"/>
            </a:endParaRPr>
          </a:p>
          <a:p>
            <a:pPr marL="414338" indent="-76200" algn="just">
              <a:buFont typeface="Arial" panose="020B0604020202020204" pitchFamily="34" charset="0"/>
              <a:buChar char="◦"/>
              <a:defRPr/>
            </a:pPr>
            <a:r>
              <a:rPr lang="ja-JP" altLang="ja-JP" sz="1400" dirty="0">
                <a:solidFill>
                  <a:srgbClr val="254776"/>
                </a:solidFill>
                <a:latin typeface="Arial" panose="020B0604020202020204" pitchFamily="34" charset="0"/>
                <a:cs typeface="Arial" panose="020B0604020202020204" pitchFamily="34" charset="0"/>
              </a:rPr>
              <a:t>情報を共有</a:t>
            </a:r>
            <a:r>
              <a:rPr lang="en-US" altLang="ja-JP" sz="1400" dirty="0">
                <a:solidFill>
                  <a:srgbClr val="254776"/>
                </a:solidFill>
                <a:latin typeface="Arial" panose="020B0604020202020204" pitchFamily="34" charset="0"/>
                <a:cs typeface="Arial" panose="020B0604020202020204" pitchFamily="34" charset="0"/>
              </a:rPr>
              <a:t>→</a:t>
            </a:r>
            <a:r>
              <a:rPr lang="ja-JP" altLang="ja-JP" sz="1400" dirty="0">
                <a:solidFill>
                  <a:srgbClr val="254776"/>
                </a:solidFill>
                <a:latin typeface="Arial" panose="020B0604020202020204" pitchFamily="34" charset="0"/>
                <a:cs typeface="Arial" panose="020B0604020202020204" pitchFamily="34" charset="0"/>
              </a:rPr>
              <a:t>協調</a:t>
            </a:r>
            <a:r>
              <a:rPr lang="en-US" altLang="ja-JP" sz="1400" dirty="0">
                <a:solidFill>
                  <a:srgbClr val="254776"/>
                </a:solidFill>
                <a:latin typeface="Arial" panose="020B0604020202020204" pitchFamily="34" charset="0"/>
                <a:cs typeface="Arial" panose="020B0604020202020204" pitchFamily="34" charset="0"/>
              </a:rPr>
              <a:t>→</a:t>
            </a:r>
            <a:r>
              <a:rPr lang="ja-JP" altLang="ja-JP" sz="1400" dirty="0">
                <a:solidFill>
                  <a:srgbClr val="254776"/>
                </a:solidFill>
                <a:latin typeface="Arial" panose="020B0604020202020204" pitchFamily="34" charset="0"/>
                <a:cs typeface="Arial" panose="020B0604020202020204" pitchFamily="34" charset="0"/>
              </a:rPr>
              <a:t>資金を共同出資</a:t>
            </a:r>
            <a:endParaRPr lang="en-US" altLang="ja-JP" sz="1400" dirty="0">
              <a:solidFill>
                <a:srgbClr val="254776"/>
              </a:solidFill>
              <a:latin typeface="Arial" panose="020B0604020202020204" pitchFamily="34" charset="0"/>
              <a:cs typeface="Arial" panose="020B0604020202020204" pitchFamily="34" charset="0"/>
            </a:endParaRPr>
          </a:p>
          <a:p>
            <a:pPr marL="174625" indent="-174625" algn="just">
              <a:buFont typeface="Arial" panose="020B0604020202020204" pitchFamily="34" charset="0"/>
              <a:buChar char="•"/>
              <a:defRPr/>
            </a:pPr>
            <a:r>
              <a:rPr lang="ja-JP" altLang="ja-JP" sz="1400" dirty="0">
                <a:solidFill>
                  <a:srgbClr val="254776"/>
                </a:solidFill>
                <a:latin typeface="Arial" panose="020B0604020202020204" pitchFamily="34" charset="0"/>
                <a:cs typeface="Arial" panose="020B0604020202020204" pitchFamily="34" charset="0"/>
              </a:rPr>
              <a:t>以下の点について、チームに共通の標準を用いて要求することができる。</a:t>
            </a:r>
            <a:endParaRPr lang="en-US" altLang="ja-JP" sz="1400" dirty="0">
              <a:solidFill>
                <a:srgbClr val="254776"/>
              </a:solidFill>
              <a:latin typeface="Arial" panose="020B0604020202020204" pitchFamily="34" charset="0"/>
              <a:cs typeface="Arial" panose="020B0604020202020204" pitchFamily="34" charset="0"/>
            </a:endParaRPr>
          </a:p>
          <a:p>
            <a:pPr marL="442913" lvl="1" indent="-93663" algn="just">
              <a:buFont typeface="Arial" panose="020B0604020202020204" pitchFamily="34" charset="0"/>
              <a:buChar char="◦"/>
              <a:defRPr/>
            </a:pPr>
            <a:r>
              <a:rPr lang="ja-JP" altLang="en-US" sz="1400" dirty="0">
                <a:solidFill>
                  <a:srgbClr val="254776"/>
                </a:solidFill>
                <a:effectLst/>
                <a:latin typeface="+mn-ea"/>
                <a:cs typeface="Arial" panose="020B0604020202020204" pitchFamily="34" charset="0"/>
              </a:rPr>
              <a:t>プロセス</a:t>
            </a:r>
            <a:r>
              <a:rPr lang="en-US" altLang="ja-JP" sz="1400" dirty="0">
                <a:solidFill>
                  <a:srgbClr val="254776"/>
                </a:solidFill>
                <a:effectLst/>
                <a:latin typeface="+mn-ea"/>
                <a:cs typeface="Arial" panose="020B0604020202020204" pitchFamily="34" charset="0"/>
              </a:rPr>
              <a:t>(</a:t>
            </a:r>
            <a:r>
              <a:rPr lang="ja-JP" altLang="ja-JP" sz="1400" dirty="0">
                <a:solidFill>
                  <a:srgbClr val="254776"/>
                </a:solidFill>
                <a:effectLst/>
                <a:latin typeface="+mn-ea"/>
                <a:cs typeface="Arial" panose="020B0604020202020204" pitchFamily="34" charset="0"/>
              </a:rPr>
              <a:t>例えば、機械学習、意思決定者、エビデンス</a:t>
            </a:r>
            <a:r>
              <a:rPr lang="ja-JP" altLang="en-US" sz="1400" dirty="0">
                <a:solidFill>
                  <a:srgbClr val="254776"/>
                </a:solidFill>
                <a:effectLst/>
                <a:latin typeface="+mn-ea"/>
                <a:cs typeface="Arial" panose="020B0604020202020204" pitchFamily="34" charset="0"/>
              </a:rPr>
              <a:t>仲介者</a:t>
            </a:r>
            <a:r>
              <a:rPr lang="ja-JP" altLang="ja-JP" sz="1400" dirty="0">
                <a:solidFill>
                  <a:srgbClr val="254776"/>
                </a:solidFill>
                <a:effectLst/>
                <a:latin typeface="+mn-ea"/>
                <a:cs typeface="Arial" panose="020B0604020202020204" pitchFamily="34" charset="0"/>
              </a:rPr>
              <a:t>、エビデンス生産者によるメリットのレビュー、更新の即時的なオンライン投</a:t>
            </a:r>
            <a:r>
              <a:rPr lang="ja-JP" altLang="ja-JP" sz="1400">
                <a:solidFill>
                  <a:srgbClr val="254776"/>
                </a:solidFill>
                <a:effectLst/>
                <a:latin typeface="+mn-ea"/>
                <a:cs typeface="Arial" panose="020B0604020202020204" pitchFamily="34" charset="0"/>
              </a:rPr>
              <a:t>稿</a:t>
            </a:r>
            <a:r>
              <a:rPr lang="en-US" altLang="ja-JP" sz="1400" dirty="0">
                <a:solidFill>
                  <a:srgbClr val="254776"/>
                </a:solidFill>
                <a:effectLst/>
                <a:latin typeface="+mn-ea"/>
                <a:cs typeface="Arial" panose="020B0604020202020204" pitchFamily="34" charset="0"/>
              </a:rPr>
              <a:t>)</a:t>
            </a:r>
            <a:endParaRPr kumimoji="0" lang="en-US" altLang="ja-JP" sz="1400" b="0" i="0" u="none" strike="noStrike" kern="1200" cap="none" normalizeH="0" baseline="0" noProof="0" dirty="0">
              <a:ln>
                <a:noFill/>
              </a:ln>
              <a:solidFill>
                <a:srgbClr val="254776"/>
              </a:solidFill>
              <a:effectLst/>
              <a:uLnTx/>
              <a:uFillTx/>
              <a:latin typeface="+mn-ea"/>
              <a:cs typeface="Arial" panose="020B0604020202020204" pitchFamily="34" charset="0"/>
            </a:endParaRPr>
          </a:p>
          <a:p>
            <a:pPr marL="442913" lvl="1" indent="-93663" algn="just">
              <a:buFont typeface="Arial" panose="020B0604020202020204" pitchFamily="34" charset="0"/>
              <a:buChar char="◦"/>
              <a:defRPr/>
            </a:pPr>
            <a:r>
              <a:rPr lang="ja-JP" altLang="ja-JP" sz="1400" dirty="0">
                <a:solidFill>
                  <a:srgbClr val="254776"/>
                </a:solidFill>
                <a:effectLst/>
                <a:latin typeface="+mn-ea"/>
                <a:cs typeface="Arial" panose="020B0604020202020204" pitchFamily="34" charset="0"/>
              </a:rPr>
              <a:t>成果物</a:t>
            </a:r>
            <a:r>
              <a:rPr lang="en-US" altLang="ja-JP" sz="1400" dirty="0">
                <a:solidFill>
                  <a:srgbClr val="254776"/>
                </a:solidFill>
                <a:effectLst/>
                <a:latin typeface="+mn-ea"/>
                <a:cs typeface="Arial" panose="020B0604020202020204" pitchFamily="34" charset="0"/>
              </a:rPr>
              <a:t>(</a:t>
            </a:r>
            <a:r>
              <a:rPr lang="ja-JP" altLang="ja-JP" sz="1400" dirty="0">
                <a:solidFill>
                  <a:srgbClr val="254776"/>
                </a:solidFill>
                <a:effectLst/>
                <a:latin typeface="+mn-ea"/>
                <a:cs typeface="Arial" panose="020B0604020202020204" pitchFamily="34" charset="0"/>
              </a:rPr>
              <a:t>例えば、表面的な公平性およびコンテクストの考慮、インフォグラフィック、ダウンロード可能なデータ、自由にアクセスできる出版物</a:t>
            </a:r>
            <a:r>
              <a:rPr lang="en-US" altLang="ja-JP" sz="1400" dirty="0">
                <a:solidFill>
                  <a:srgbClr val="254776"/>
                </a:solidFill>
                <a:effectLst/>
                <a:latin typeface="+mn-ea"/>
                <a:cs typeface="Arial" panose="020B0604020202020204" pitchFamily="34" charset="0"/>
              </a:rPr>
              <a:t>)</a:t>
            </a:r>
          </a:p>
          <a:p>
            <a:pPr marL="442913" lvl="1" indent="-93663" algn="just">
              <a:buFont typeface="Arial" panose="020B0604020202020204" pitchFamily="34" charset="0"/>
              <a:buChar char="◦"/>
              <a:defRPr/>
            </a:pPr>
            <a:r>
              <a:rPr lang="ja-JP" altLang="ja-JP" sz="1400" dirty="0">
                <a:solidFill>
                  <a:srgbClr val="254776"/>
                </a:solidFill>
                <a:effectLst/>
                <a:latin typeface="+mn-ea"/>
                <a:cs typeface="Arial" panose="020B0604020202020204" pitchFamily="34" charset="0"/>
              </a:rPr>
              <a:t>パートナーシップ</a:t>
            </a:r>
            <a:r>
              <a:rPr lang="en-US" altLang="ja-JP" sz="1400" dirty="0">
                <a:solidFill>
                  <a:srgbClr val="254776"/>
                </a:solidFill>
                <a:effectLst/>
                <a:latin typeface="+mn-ea"/>
                <a:cs typeface="Arial" panose="020B0604020202020204" pitchFamily="34" charset="0"/>
              </a:rPr>
              <a:t>(</a:t>
            </a:r>
            <a:r>
              <a:rPr lang="ja-JP" altLang="ja-JP" sz="1400" dirty="0">
                <a:solidFill>
                  <a:srgbClr val="254776"/>
                </a:solidFill>
                <a:effectLst/>
                <a:latin typeface="+mn-ea"/>
                <a:cs typeface="Arial" panose="020B0604020202020204" pitchFamily="34" charset="0"/>
              </a:rPr>
              <a:t>例えば、国内のエビデンス支援ネットワークや国内の市民パートナー組合との共同</a:t>
            </a:r>
            <a:r>
              <a:rPr lang="ja-JP" altLang="ja-JP" sz="1400" dirty="0">
                <a:solidFill>
                  <a:srgbClr val="254776"/>
                </a:solidFill>
                <a:effectLst/>
                <a:latin typeface="Arial" panose="020B0604020202020204" pitchFamily="34" charset="0"/>
                <a:cs typeface="Arial" panose="020B0604020202020204" pitchFamily="34" charset="0"/>
              </a:rPr>
              <a:t>生産</a:t>
            </a:r>
            <a:r>
              <a:rPr lang="en-US" altLang="ja-JP" sz="1400" dirty="0">
                <a:solidFill>
                  <a:srgbClr val="254776"/>
                </a:solidFill>
                <a:effectLst/>
                <a:latin typeface="Arial" panose="020B0604020202020204" pitchFamily="34" charset="0"/>
                <a:cs typeface="Arial" panose="020B0604020202020204" pitchFamily="34" charset="0"/>
              </a:rPr>
              <a:t>)</a:t>
            </a:r>
          </a:p>
          <a:p>
            <a:pPr marL="174625" lvl="1" indent="-174625" algn="just">
              <a:buFont typeface="Arial" panose="020B0604020202020204" pitchFamily="34" charset="0"/>
              <a:buChar char="•"/>
              <a:defRPr/>
            </a:pPr>
            <a:r>
              <a:rPr lang="ja-JP" altLang="ja-JP" sz="1400" dirty="0">
                <a:solidFill>
                  <a:srgbClr val="254776"/>
                </a:solidFill>
                <a:effectLst/>
                <a:latin typeface="Arial" panose="020B0604020202020204" pitchFamily="34" charset="0"/>
                <a:cs typeface="Arial" panose="020B0604020202020204" pitchFamily="34" charset="0"/>
              </a:rPr>
              <a:t>チームのパフォーマンスを測定および管理できる</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dirty="0">
                <a:solidFill>
                  <a:srgbClr val="254776"/>
                </a:solidFill>
                <a:effectLst/>
                <a:latin typeface="Arial" panose="020B0604020202020204" pitchFamily="34" charset="0"/>
                <a:cs typeface="Arial" panose="020B0604020202020204" pitchFamily="34" charset="0"/>
              </a:rPr>
              <a:t>例えば、ニーズへの対応力、機敏に付加価値を見い出せること、質およびタイムラインにおける信頼性、インパクト重視の国内のエビデンス支援ネットワークとの連携</a:t>
            </a:r>
            <a:r>
              <a:rPr lang="en-US" altLang="ja-JP" sz="1400" dirty="0">
                <a:solidFill>
                  <a:srgbClr val="254776"/>
                </a:solidFill>
                <a:effectLst/>
                <a:latin typeface="Arial" panose="020B0604020202020204" pitchFamily="34" charset="0"/>
                <a:cs typeface="Arial" panose="020B0604020202020204" pitchFamily="34" charset="0"/>
              </a:rPr>
              <a:t>)</a:t>
            </a:r>
          </a:p>
          <a:p>
            <a:pPr marL="174625" lvl="1" indent="-174625" algn="just">
              <a:buFont typeface="Arial" panose="020B0604020202020204" pitchFamily="34" charset="0"/>
              <a:buChar char="•"/>
              <a:defRPr/>
            </a:pPr>
            <a:r>
              <a:rPr lang="ja-JP" altLang="ja-JP" sz="1400" b="1" dirty="0">
                <a:solidFill>
                  <a:srgbClr val="254776"/>
                </a:solidFill>
                <a:effectLst/>
                <a:latin typeface="Arial" panose="020B0604020202020204" pitchFamily="34" charset="0"/>
                <a:cs typeface="Arial" panose="020B0604020202020204" pitchFamily="34" charset="0"/>
              </a:rPr>
              <a:t>国内のエビデンス支援ネットワーク</a:t>
            </a:r>
            <a:r>
              <a:rPr lang="ja-JP" altLang="ja-JP" sz="1400" dirty="0">
                <a:solidFill>
                  <a:srgbClr val="254776"/>
                </a:solidFill>
                <a:effectLst/>
                <a:latin typeface="Arial" panose="020B0604020202020204" pitchFamily="34" charset="0"/>
                <a:cs typeface="Arial" panose="020B0604020202020204" pitchFamily="34" charset="0"/>
              </a:rPr>
              <a:t>に資金提供する国家機関</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dirty="0">
                <a:solidFill>
                  <a:srgbClr val="254776"/>
                </a:solidFill>
                <a:effectLst/>
                <a:latin typeface="Arial" panose="020B0604020202020204" pitchFamily="34" charset="0"/>
                <a:cs typeface="Arial" panose="020B0604020202020204" pitchFamily="34" charset="0"/>
              </a:rPr>
              <a:t>および低・中所得国に拠点を置くネットワークへの資金提供を支援するグローバルな資金提供者および寄付者</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dirty="0">
                <a:solidFill>
                  <a:srgbClr val="254776"/>
                </a:solidFill>
                <a:effectLst/>
                <a:latin typeface="Arial" panose="020B0604020202020204" pitchFamily="34" charset="0"/>
                <a:cs typeface="Arial" panose="020B0604020202020204" pitchFamily="34" charset="0"/>
              </a:rPr>
              <a:t>により補完される。</a:t>
            </a:r>
            <a:endParaRPr kumimoji="0" lang="en-US" sz="1400" b="0"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33" name="TextBox 42">
            <a:extLst>
              <a:ext uri="{FF2B5EF4-FFF2-40B4-BE49-F238E27FC236}">
                <a16:creationId xmlns:a16="http://schemas.microsoft.com/office/drawing/2014/main" id="{C97D0081-778E-D67E-897E-7B7024A4F017}"/>
              </a:ext>
            </a:extLst>
          </p:cNvPr>
          <p:cNvSpPr txBox="1"/>
          <p:nvPr/>
        </p:nvSpPr>
        <p:spPr>
          <a:xfrm>
            <a:off x="2947170" y="3005700"/>
            <a:ext cx="877430" cy="646331"/>
          </a:xfrm>
          <a:prstGeom prst="rect">
            <a:avLst/>
          </a:prstGeom>
          <a:noFill/>
        </p:spPr>
        <p:txBody>
          <a:bodyPr wrap="square" rtlCol="0">
            <a:spAutoFit/>
          </a:bodyPr>
          <a:lstStyle/>
          <a:p>
            <a:pPr marR="10160" algn="ctr">
              <a:spcBef>
                <a:spcPts val="5"/>
              </a:spcBef>
              <a:spcAft>
                <a:spcPts val="0"/>
              </a:spcAft>
            </a:pPr>
            <a:r>
              <a:rPr lang="en-US" altLang="ja-JP" sz="1200" b="1" spc="-20" dirty="0">
                <a:solidFill>
                  <a:srgbClr val="FFFFFF"/>
                </a:solidFill>
                <a:effectLst/>
                <a:latin typeface="Arial" panose="020B0604020202020204" pitchFamily="34" charset="0"/>
                <a:cs typeface="Arial" panose="020B0604020202020204" pitchFamily="34" charset="0"/>
              </a:rPr>
              <a:t>最良の</a:t>
            </a:r>
            <a:endParaRPr lang="ja-JP" altLang="ja-JP" sz="1200" dirty="0">
              <a:effectLst/>
              <a:latin typeface="Arial" panose="020B0604020202020204" pitchFamily="34" charset="0"/>
              <a:cs typeface="Arial" panose="020B0604020202020204" pitchFamily="34" charset="0"/>
            </a:endParaRPr>
          </a:p>
          <a:p>
            <a:pPr marR="10160" algn="ctr">
              <a:spcBef>
                <a:spcPts val="5"/>
              </a:spcBef>
              <a:spcAft>
                <a:spcPts val="0"/>
              </a:spcAft>
            </a:pPr>
            <a:r>
              <a:rPr lang="en-US" altLang="ja-JP" sz="1200" b="1" spc="-20" dirty="0">
                <a:solidFill>
                  <a:srgbClr val="FFFFFF"/>
                </a:solidFill>
                <a:effectLst/>
                <a:latin typeface="Arial" panose="020B0604020202020204" pitchFamily="34" charset="0"/>
                <a:cs typeface="Arial" panose="020B0604020202020204" pitchFamily="34" charset="0"/>
              </a:rPr>
              <a:t>エビデンス</a:t>
            </a:r>
            <a:endParaRPr lang="ja-JP" altLang="ja-JP" sz="1200" dirty="0">
              <a:effectLst/>
              <a:latin typeface="Arial" panose="020B0604020202020204" pitchFamily="34" charset="0"/>
              <a:cs typeface="Arial" panose="020B0604020202020204" pitchFamily="34" charset="0"/>
            </a:endParaRPr>
          </a:p>
          <a:p>
            <a:pPr algn="ctr"/>
            <a:endParaRPr lang="en-US" sz="1200" b="1" dirty="0">
              <a:solidFill>
                <a:schemeClr val="bg1"/>
              </a:solidFill>
              <a:latin typeface="Arial" panose="020B0604020202020204" pitchFamily="34" charset="0"/>
              <a:cs typeface="Arial" panose="020B0604020202020204" pitchFamily="34" charset="0"/>
            </a:endParaRPr>
          </a:p>
        </p:txBody>
      </p:sp>
      <p:sp>
        <p:nvSpPr>
          <p:cNvPr id="34" name="テキスト ボックス 33">
            <a:extLst>
              <a:ext uri="{FF2B5EF4-FFF2-40B4-BE49-F238E27FC236}">
                <a16:creationId xmlns:a16="http://schemas.microsoft.com/office/drawing/2014/main" id="{FA36BF32-0747-31FD-F487-2B16EC10BC9A}"/>
              </a:ext>
            </a:extLst>
          </p:cNvPr>
          <p:cNvSpPr txBox="1"/>
          <p:nvPr/>
        </p:nvSpPr>
        <p:spPr>
          <a:xfrm rot="2186639">
            <a:off x="1673129" y="2065907"/>
            <a:ext cx="2415713" cy="461665"/>
          </a:xfrm>
          <a:prstGeom prst="rect">
            <a:avLst/>
          </a:prstGeom>
          <a:noFill/>
        </p:spPr>
        <p:txBody>
          <a:bodyPr wrap="square" rtlCol="0">
            <a:spAutoFit/>
          </a:bodyPr>
          <a:lstStyle/>
          <a:p>
            <a:pPr algn="ctr"/>
            <a:r>
              <a:rPr lang="ja-JP" altLang="ja-JP" sz="1200" b="1" dirty="0">
                <a:solidFill>
                  <a:srgbClr val="254776"/>
                </a:solidFill>
                <a:effectLst/>
                <a:latin typeface="Arial" panose="020B0604020202020204" pitchFamily="34" charset="0"/>
                <a:cs typeface="Arial" panose="020B0604020202020204" pitchFamily="34" charset="0"/>
              </a:rPr>
              <a:t>グローバル</a:t>
            </a:r>
          </a:p>
          <a:p>
            <a:pPr algn="ctr"/>
            <a:r>
              <a:rPr lang="ja-JP" altLang="ja-JP" sz="1200" b="1" dirty="0">
                <a:solidFill>
                  <a:srgbClr val="254776"/>
                </a:solidFill>
                <a:effectLst/>
                <a:latin typeface="Arial" panose="020B0604020202020204" pitchFamily="34" charset="0"/>
                <a:cs typeface="Arial" panose="020B0604020202020204" pitchFamily="34" charset="0"/>
              </a:rPr>
              <a:t>公共財生産チーム</a:t>
            </a:r>
            <a:endParaRPr kumimoji="1" lang="ja-JP" altLang="en-US" sz="1200" b="1" dirty="0">
              <a:solidFill>
                <a:srgbClr val="254776"/>
              </a:solidFill>
              <a:latin typeface="Arial" panose="020B0604020202020204" pitchFamily="34" charset="0"/>
              <a:cs typeface="Arial" panose="020B0604020202020204" pitchFamily="34" charset="0"/>
            </a:endParaRPr>
          </a:p>
        </p:txBody>
      </p:sp>
      <p:sp>
        <p:nvSpPr>
          <p:cNvPr id="35" name="テキスト ボックス 2">
            <a:extLst>
              <a:ext uri="{FF2B5EF4-FFF2-40B4-BE49-F238E27FC236}">
                <a16:creationId xmlns:a16="http://schemas.microsoft.com/office/drawing/2014/main" id="{7E8FA509-8528-10A8-F2BC-579A5150FB1D}"/>
              </a:ext>
            </a:extLst>
          </p:cNvPr>
          <p:cNvSpPr txBox="1">
            <a:spLocks noChangeArrowheads="1"/>
          </p:cNvSpPr>
          <p:nvPr/>
        </p:nvSpPr>
        <p:spPr bwMode="auto">
          <a:xfrm rot="16894335">
            <a:off x="97006" y="2812771"/>
            <a:ext cx="1129329" cy="461665"/>
          </a:xfrm>
          <a:prstGeom prst="rect">
            <a:avLst/>
          </a:prstGeom>
          <a:noFill/>
          <a:ln w="9525">
            <a:noFill/>
            <a:miter lim="800000"/>
            <a:headEnd/>
            <a:tailEnd/>
          </a:ln>
        </p:spPr>
        <p:txBody>
          <a:bodyPr rot="0" vert="horz" wrap="square" lIns="91440" tIns="45720" rIns="91440" bIns="45720" anchor="t" anchorCtr="0">
            <a:spAutoFit/>
          </a:bodyPr>
          <a:lstStyle/>
          <a:p>
            <a:pPr algn="ctr"/>
            <a:r>
              <a:rPr lang="ja-JP" sz="1200" b="1" dirty="0">
                <a:solidFill>
                  <a:srgbClr val="254776"/>
                </a:solidFill>
                <a:effectLst/>
                <a:latin typeface="Arial" panose="020B0604020202020204" pitchFamily="34" charset="0"/>
                <a:cs typeface="Arial" panose="020B0604020202020204" pitchFamily="34" charset="0"/>
              </a:rPr>
              <a:t>資金提供者</a:t>
            </a:r>
          </a:p>
          <a:p>
            <a:pPr algn="ctr"/>
            <a:r>
              <a:rPr lang="ja-JP" sz="1200" b="1" dirty="0">
                <a:solidFill>
                  <a:srgbClr val="254776"/>
                </a:solidFill>
                <a:effectLst/>
                <a:latin typeface="Arial" panose="020B0604020202020204" pitchFamily="34" charset="0"/>
                <a:cs typeface="Arial" panose="020B0604020202020204" pitchFamily="34" charset="0"/>
              </a:rPr>
              <a:t>および寄付者</a:t>
            </a:r>
          </a:p>
        </p:txBody>
      </p:sp>
      <p:sp>
        <p:nvSpPr>
          <p:cNvPr id="36" name="TextBox 40">
            <a:extLst>
              <a:ext uri="{FF2B5EF4-FFF2-40B4-BE49-F238E27FC236}">
                <a16:creationId xmlns:a16="http://schemas.microsoft.com/office/drawing/2014/main" id="{5EBAE034-39C6-0ECC-F2A1-F568CDD4B7B5}"/>
              </a:ext>
            </a:extLst>
          </p:cNvPr>
          <p:cNvSpPr txBox="1"/>
          <p:nvPr/>
        </p:nvSpPr>
        <p:spPr>
          <a:xfrm>
            <a:off x="881097" y="4320587"/>
            <a:ext cx="825867" cy="276999"/>
          </a:xfrm>
          <a:prstGeom prst="rect">
            <a:avLst/>
          </a:prstGeom>
          <a:noFill/>
        </p:spPr>
        <p:txBody>
          <a:bodyPr wrap="none" rtlCol="0">
            <a:spAutoFit/>
          </a:bodyPr>
          <a:lstStyle/>
          <a:p>
            <a:pPr algn="ctr"/>
            <a:r>
              <a:rPr lang="ja-JP" altLang="en-US" sz="1200" b="1" dirty="0">
                <a:solidFill>
                  <a:schemeClr val="bg1"/>
                </a:solidFill>
                <a:latin typeface="Arial" panose="020B0604020202020204" pitchFamily="34" charset="0"/>
                <a:cs typeface="Arial" panose="020B0604020202020204" pitchFamily="34" charset="0"/>
              </a:rPr>
              <a:t>インパクト</a:t>
            </a:r>
            <a:endParaRPr lang="en-US" sz="1200" b="1" dirty="0">
              <a:solidFill>
                <a:schemeClr val="bg1"/>
              </a:solidFill>
              <a:latin typeface="Arial" panose="020B0604020202020204" pitchFamily="34" charset="0"/>
              <a:cs typeface="Arial" panose="020B0604020202020204" pitchFamily="34" charset="0"/>
            </a:endParaRPr>
          </a:p>
        </p:txBody>
      </p:sp>
      <p:sp>
        <p:nvSpPr>
          <p:cNvPr id="37" name="テキスト ボックス 36">
            <a:extLst>
              <a:ext uri="{FF2B5EF4-FFF2-40B4-BE49-F238E27FC236}">
                <a16:creationId xmlns:a16="http://schemas.microsoft.com/office/drawing/2014/main" id="{8F3CF4C4-66C5-462D-93F9-E898B5A81436}"/>
              </a:ext>
            </a:extLst>
          </p:cNvPr>
          <p:cNvSpPr txBox="1"/>
          <p:nvPr/>
        </p:nvSpPr>
        <p:spPr>
          <a:xfrm rot="19791528">
            <a:off x="1835682" y="4164987"/>
            <a:ext cx="1648769" cy="461665"/>
          </a:xfrm>
          <a:prstGeom prst="rect">
            <a:avLst/>
          </a:prstGeom>
          <a:noFill/>
        </p:spPr>
        <p:txBody>
          <a:bodyPr wrap="square" rtlCol="0">
            <a:spAutoFit/>
          </a:bodyPr>
          <a:lstStyle/>
          <a:p>
            <a:pPr algn="ctr"/>
            <a:r>
              <a:rPr lang="ja-JP" altLang="ja-JP" sz="1200" b="1" dirty="0">
                <a:solidFill>
                  <a:srgbClr val="254776"/>
                </a:solidFill>
                <a:effectLst/>
                <a:latin typeface="Arial" panose="020B0604020202020204" pitchFamily="34" charset="0"/>
                <a:cs typeface="Arial" panose="020B0604020202020204" pitchFamily="34" charset="0"/>
              </a:rPr>
              <a:t>国内のエビデンス</a:t>
            </a:r>
          </a:p>
          <a:p>
            <a:pPr algn="ctr"/>
            <a:r>
              <a:rPr lang="ja-JP" altLang="ja-JP" sz="1200" b="1" dirty="0">
                <a:solidFill>
                  <a:srgbClr val="254776"/>
                </a:solidFill>
                <a:effectLst/>
                <a:latin typeface="Arial" panose="020B0604020202020204" pitchFamily="34" charset="0"/>
                <a:cs typeface="Arial" panose="020B0604020202020204" pitchFamily="34" charset="0"/>
              </a:rPr>
              <a:t>支援ネットワーク</a:t>
            </a:r>
            <a:endParaRPr kumimoji="1" lang="ja-JP" altLang="en-US" sz="1200" b="1" dirty="0">
              <a:solidFill>
                <a:srgbClr val="254776"/>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C28E26F9-F2E8-231F-B677-391CE7C85C9E}"/>
              </a:ext>
            </a:extLst>
          </p:cNvPr>
          <p:cNvSpPr>
            <a:spLocks noGrp="1"/>
          </p:cNvSpPr>
          <p:nvPr>
            <p:ph type="title"/>
          </p:nvPr>
        </p:nvSpPr>
        <p:spPr/>
        <p:txBody>
          <a:bodyPr>
            <a:normAutofit fontScale="90000"/>
          </a:bodyPr>
          <a:lstStyle/>
          <a:p>
            <a:r>
              <a:rPr lang="ja-JP" altLang="en-US" dirty="0"/>
              <a:t>協調を改善するために考え得る</a:t>
            </a:r>
            <a:r>
              <a:rPr lang="en-US" altLang="ja-JP" dirty="0"/>
              <a:t>1</a:t>
            </a:r>
            <a:r>
              <a:rPr lang="ja-JP" altLang="en-US" dirty="0"/>
              <a:t>つのモデル：</a:t>
            </a:r>
            <a:br>
              <a:rPr lang="en-US" altLang="ja-JP" dirty="0"/>
            </a:br>
            <a:r>
              <a:rPr lang="ja-JP" altLang="en-US" dirty="0"/>
              <a:t>変化のための手段として資金を用いる</a:t>
            </a:r>
            <a:br>
              <a:rPr lang="en-US" altLang="ja-JP" dirty="0"/>
            </a:br>
            <a:r>
              <a:rPr lang="ja-JP" altLang="en-US" sz="1800" dirty="0"/>
              <a:t>（研究の無駄削減によって節約された資金を用いて国内のエビデンスニーズにより良く対処する）</a:t>
            </a:r>
            <a:endParaRPr lang="en-US" sz="1800" dirty="0"/>
          </a:p>
        </p:txBody>
      </p:sp>
    </p:spTree>
    <p:extLst>
      <p:ext uri="{BB962C8B-B14F-4D97-AF65-F5344CB8AC3E}">
        <p14:creationId xmlns:p14="http://schemas.microsoft.com/office/powerpoint/2010/main" val="3949092682"/>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06128-3A00-4687-A178-3FFE6118DB18}">
  <ds:schemaRefs>
    <ds:schemaRef ds:uri="http://schemas.microsoft.com/sharepoint/v3/contenttype/forms"/>
  </ds:schemaRefs>
</ds:datastoreItem>
</file>

<file path=customXml/itemProps2.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33160</TotalTime>
  <Words>821</Words>
  <Application>Microsoft Macintosh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Courier New</vt:lpstr>
      <vt:lpstr>McMaster Brighter World Theme</vt:lpstr>
      <vt:lpstr>協調を改善するために考え得る1つのモデル： 変化のための手段として資金を用いる （研究の無駄削減によって節約された資金を用いて国内のエビデンスニーズにより良く対処する）</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2024-10-03T15:51:21Z</dcterms:modified>
</cp:coreProperties>
</file>