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3"/>
  </p:sldMasterIdLst>
  <p:notesMasterIdLst>
    <p:notesMasterId r:id="rId5"/>
  </p:notesMasterIdLst>
  <p:sldIdLst>
    <p:sldId id="1111" r:id="rId4"/>
  </p:sldIdLst>
  <p:sldSz cx="12192000" cy="6858000"/>
  <p:notesSz cx="6805613" cy="9939338"/>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004155-0BE5-983B-240A-7F579D944F20}" name="Lavis, John" initials="LJ" userId="S::lavisj@mcmaster.ca::8625103c-d98b-4845-814c-6cf45bf9f2ec" providerId="AD"/>
  <p188:author id="{CB079C5A-0D4E-BE37-2D8A-87824B504FDA}" name="Sue Johnston" initials="SJ" userId="26f1e46323adff1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776"/>
    <a:srgbClr val="8DD2E5"/>
    <a:srgbClr val="99CC66"/>
    <a:srgbClr val="CC76A6"/>
    <a:srgbClr val="FEB714"/>
    <a:srgbClr val="FFC057"/>
    <a:srgbClr val="6AA855"/>
    <a:srgbClr val="6FC0D3"/>
    <a:srgbClr val="8DC758"/>
    <a:srgbClr val="99CC6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9" autoAdjust="0"/>
    <p:restoredTop sz="95822" autoAdjust="0"/>
  </p:normalViewPr>
  <p:slideViewPr>
    <p:cSldViewPr snapToGrid="0" snapToObjects="1">
      <p:cViewPr varScale="1">
        <p:scale>
          <a:sx n="122" d="100"/>
          <a:sy n="122" d="100"/>
        </p:scale>
        <p:origin x="744" y="192"/>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8/10/relationships/authors" Target="authors.xml"/><Relationship Id="rId4" Type="http://schemas.openxmlformats.org/officeDocument/2006/relationships/slide" Target="slides/slide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10/3/24</a:t>
            </a:fld>
            <a:endParaRPr lang="en-US" dirty="0"/>
          </a:p>
        </p:txBody>
      </p:sp>
      <p:sp>
        <p:nvSpPr>
          <p:cNvPr id="4" name="Slide Image Placeholder 3"/>
          <p:cNvSpPr>
            <a:spLocks noGrp="1" noRot="1" noChangeAspect="1"/>
          </p:cNvSpPr>
          <p:nvPr>
            <p:ph type="sldImg" idx="2"/>
          </p:nvPr>
        </p:nvSpPr>
        <p:spPr>
          <a:xfrm>
            <a:off x="422275" y="1243013"/>
            <a:ext cx="5961063" cy="33543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820224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3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670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9"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3" r:id="rId4"/>
    <p:sldLayoutId id="2147483672" r:id="rId5"/>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725D838-3B94-9651-B035-7FA90EB5A618}"/>
              </a:ext>
            </a:extLst>
          </p:cNvPr>
          <p:cNvSpPr/>
          <p:nvPr/>
        </p:nvSpPr>
        <p:spPr>
          <a:xfrm>
            <a:off x="0" y="6232422"/>
            <a:ext cx="12192000" cy="62557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grpSp>
        <p:nvGrpSpPr>
          <p:cNvPr id="32" name="Group 31">
            <a:extLst>
              <a:ext uri="{FF2B5EF4-FFF2-40B4-BE49-F238E27FC236}">
                <a16:creationId xmlns:a16="http://schemas.microsoft.com/office/drawing/2014/main" id="{862AF874-C1B6-6E05-E743-2A9CA7CB5368}"/>
              </a:ext>
            </a:extLst>
          </p:cNvPr>
          <p:cNvGrpSpPr/>
          <p:nvPr/>
        </p:nvGrpSpPr>
        <p:grpSpPr>
          <a:xfrm>
            <a:off x="93519" y="1584293"/>
            <a:ext cx="3663708" cy="3639791"/>
            <a:chOff x="185974" y="1455646"/>
            <a:chExt cx="3663708" cy="3639791"/>
          </a:xfrm>
        </p:grpSpPr>
        <p:pic>
          <p:nvPicPr>
            <p:cNvPr id="33" name="Picture 32" descr="Icon&#10;&#10;Description automatically generated">
              <a:extLst>
                <a:ext uri="{FF2B5EF4-FFF2-40B4-BE49-F238E27FC236}">
                  <a16:creationId xmlns:a16="http://schemas.microsoft.com/office/drawing/2014/main" id="{5C90BB9F-CFBC-C285-C854-3DB89AE15895}"/>
                </a:ext>
              </a:extLst>
            </p:cNvPr>
            <p:cNvPicPr>
              <a:picLocks noChangeAspect="1"/>
            </p:cNvPicPr>
            <p:nvPr/>
          </p:nvPicPr>
          <p:blipFill>
            <a:blip r:embed="rId3"/>
            <a:stretch>
              <a:fillRect/>
            </a:stretch>
          </p:blipFill>
          <p:spPr>
            <a:xfrm>
              <a:off x="185974" y="1455646"/>
              <a:ext cx="3639791" cy="3639791"/>
            </a:xfrm>
            <a:prstGeom prst="rect">
              <a:avLst/>
            </a:prstGeom>
          </p:spPr>
        </p:pic>
        <p:grpSp>
          <p:nvGrpSpPr>
            <p:cNvPr id="34" name="Group 33">
              <a:extLst>
                <a:ext uri="{FF2B5EF4-FFF2-40B4-BE49-F238E27FC236}">
                  <a16:creationId xmlns:a16="http://schemas.microsoft.com/office/drawing/2014/main" id="{BE698B26-EA85-3CE9-F214-3211EBAB0ED1}"/>
                </a:ext>
              </a:extLst>
            </p:cNvPr>
            <p:cNvGrpSpPr/>
            <p:nvPr/>
          </p:nvGrpSpPr>
          <p:grpSpPr>
            <a:xfrm>
              <a:off x="2944274" y="2837858"/>
              <a:ext cx="905408" cy="820202"/>
              <a:chOff x="2944274" y="2837858"/>
              <a:chExt cx="905408" cy="820202"/>
            </a:xfrm>
          </p:grpSpPr>
          <p:sp>
            <p:nvSpPr>
              <p:cNvPr id="42" name="Oval 41">
                <a:extLst>
                  <a:ext uri="{FF2B5EF4-FFF2-40B4-BE49-F238E27FC236}">
                    <a16:creationId xmlns:a16="http://schemas.microsoft.com/office/drawing/2014/main" id="{2CE1EBE3-231A-DC63-4203-5B83B1F16AAF}"/>
                  </a:ext>
                </a:extLst>
              </p:cNvPr>
              <p:cNvSpPr/>
              <p:nvPr/>
            </p:nvSpPr>
            <p:spPr>
              <a:xfrm>
                <a:off x="2968190" y="2837858"/>
                <a:ext cx="806419" cy="806419"/>
              </a:xfrm>
              <a:prstGeom prst="ellipse">
                <a:avLst/>
              </a:prstGeom>
              <a:solidFill>
                <a:srgbClr val="CC76A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00" dirty="0">
                  <a:latin typeface="Arial" panose="020B0604020202020204" pitchFamily="34" charset="0"/>
                  <a:cs typeface="Arial" panose="020B0604020202020204" pitchFamily="34" charset="0"/>
                </a:endParaRPr>
              </a:p>
            </p:txBody>
          </p:sp>
          <p:sp>
            <p:nvSpPr>
              <p:cNvPr id="43" name="TextBox 42">
                <a:extLst>
                  <a:ext uri="{FF2B5EF4-FFF2-40B4-BE49-F238E27FC236}">
                    <a16:creationId xmlns:a16="http://schemas.microsoft.com/office/drawing/2014/main" id="{BB2CAD24-A3BF-B747-7269-C74B8E8BB39E}"/>
                  </a:ext>
                </a:extLst>
              </p:cNvPr>
              <p:cNvSpPr txBox="1"/>
              <p:nvPr/>
            </p:nvSpPr>
            <p:spPr>
              <a:xfrm>
                <a:off x="2944274" y="3004291"/>
                <a:ext cx="905408" cy="653769"/>
              </a:xfrm>
              <a:prstGeom prst="rect">
                <a:avLst/>
              </a:prstGeom>
              <a:noFill/>
            </p:spPr>
            <p:txBody>
              <a:bodyPr wrap="square" rtlCol="0">
                <a:spAutoFit/>
              </a:bodyPr>
              <a:lstStyle/>
              <a:p>
                <a:pPr marR="10160" algn="ctr">
                  <a:lnSpc>
                    <a:spcPct val="102000"/>
                  </a:lnSpc>
                  <a:spcBef>
                    <a:spcPts val="5"/>
                  </a:spcBef>
                  <a:spcAft>
                    <a:spcPts val="0"/>
                  </a:spcAft>
                </a:pPr>
                <a:r>
                  <a:rPr lang="en-US" altLang="ja-JP" sz="1200" b="1" spc="-20" dirty="0">
                    <a:solidFill>
                      <a:srgbClr val="FFFFFF"/>
                    </a:solidFill>
                    <a:effectLst/>
                    <a:latin typeface="Arial" panose="020B0604020202020204" pitchFamily="34" charset="0"/>
                    <a:cs typeface="Arial" panose="020B0604020202020204" pitchFamily="34" charset="0"/>
                  </a:rPr>
                  <a:t>最良の</a:t>
                </a:r>
                <a:endParaRPr lang="ja-JP" altLang="ja-JP" sz="1200" dirty="0">
                  <a:effectLst/>
                  <a:latin typeface="Arial" panose="020B0604020202020204" pitchFamily="34" charset="0"/>
                  <a:cs typeface="Arial" panose="020B0604020202020204" pitchFamily="34" charset="0"/>
                </a:endParaRPr>
              </a:p>
              <a:p>
                <a:pPr marR="10160" algn="ctr">
                  <a:lnSpc>
                    <a:spcPct val="102000"/>
                  </a:lnSpc>
                  <a:spcBef>
                    <a:spcPts val="5"/>
                  </a:spcBef>
                  <a:spcAft>
                    <a:spcPts val="0"/>
                  </a:spcAft>
                </a:pPr>
                <a:r>
                  <a:rPr lang="en-US" altLang="ja-JP" sz="1200" b="1" spc="-20" dirty="0">
                    <a:solidFill>
                      <a:srgbClr val="FFFFFF"/>
                    </a:solidFill>
                    <a:effectLst/>
                    <a:latin typeface="Arial" panose="020B0604020202020204" pitchFamily="34" charset="0"/>
                    <a:cs typeface="Arial" panose="020B0604020202020204" pitchFamily="34" charset="0"/>
                  </a:rPr>
                  <a:t>エビデンス</a:t>
                </a:r>
                <a:endParaRPr lang="ja-JP" altLang="ja-JP" sz="1200" dirty="0">
                  <a:effectLst/>
                  <a:latin typeface="Arial" panose="020B0604020202020204" pitchFamily="34" charset="0"/>
                  <a:cs typeface="Arial" panose="020B0604020202020204" pitchFamily="34" charset="0"/>
                </a:endParaRPr>
              </a:p>
              <a:p>
                <a:pPr algn="ctr"/>
                <a:endParaRPr lang="en-US" sz="1200" b="1" dirty="0">
                  <a:solidFill>
                    <a:schemeClr val="bg1"/>
                  </a:solidFill>
                  <a:latin typeface="Arial" panose="020B0604020202020204" pitchFamily="34" charset="0"/>
                  <a:cs typeface="Arial" panose="020B0604020202020204" pitchFamily="34" charset="0"/>
                </a:endParaRPr>
              </a:p>
            </p:txBody>
          </p:sp>
        </p:grpSp>
        <p:grpSp>
          <p:nvGrpSpPr>
            <p:cNvPr id="35" name="Group 34">
              <a:extLst>
                <a:ext uri="{FF2B5EF4-FFF2-40B4-BE49-F238E27FC236}">
                  <a16:creationId xmlns:a16="http://schemas.microsoft.com/office/drawing/2014/main" id="{7A9D31F9-EC01-50BB-F063-D8C55B7897B2}"/>
                </a:ext>
              </a:extLst>
            </p:cNvPr>
            <p:cNvGrpSpPr/>
            <p:nvPr/>
          </p:nvGrpSpPr>
          <p:grpSpPr>
            <a:xfrm>
              <a:off x="902117" y="4036340"/>
              <a:ext cx="825867" cy="806419"/>
              <a:chOff x="2958469" y="2847797"/>
              <a:chExt cx="825867" cy="806419"/>
            </a:xfrm>
          </p:grpSpPr>
          <p:sp>
            <p:nvSpPr>
              <p:cNvPr id="40" name="Oval 39">
                <a:extLst>
                  <a:ext uri="{FF2B5EF4-FFF2-40B4-BE49-F238E27FC236}">
                    <a16:creationId xmlns:a16="http://schemas.microsoft.com/office/drawing/2014/main" id="{03310AD6-45C3-BFAC-07BE-6A64DB5748E3}"/>
                  </a:ext>
                </a:extLst>
              </p:cNvPr>
              <p:cNvSpPr/>
              <p:nvPr/>
            </p:nvSpPr>
            <p:spPr>
              <a:xfrm>
                <a:off x="2968190" y="2847797"/>
                <a:ext cx="806419" cy="806419"/>
              </a:xfrm>
              <a:prstGeom prst="ellipse">
                <a:avLst/>
              </a:prstGeom>
              <a:solidFill>
                <a:srgbClr val="99CC6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00" dirty="0">
                  <a:latin typeface="Arial" panose="020B0604020202020204" pitchFamily="34" charset="0"/>
                  <a:cs typeface="Arial" panose="020B0604020202020204" pitchFamily="34" charset="0"/>
                </a:endParaRPr>
              </a:p>
            </p:txBody>
          </p:sp>
          <p:sp>
            <p:nvSpPr>
              <p:cNvPr id="41" name="TextBox 40">
                <a:extLst>
                  <a:ext uri="{FF2B5EF4-FFF2-40B4-BE49-F238E27FC236}">
                    <a16:creationId xmlns:a16="http://schemas.microsoft.com/office/drawing/2014/main" id="{D0B436A4-01DA-2A26-DAE9-51626CBFA710}"/>
                  </a:ext>
                </a:extLst>
              </p:cNvPr>
              <p:cNvSpPr txBox="1"/>
              <p:nvPr/>
            </p:nvSpPr>
            <p:spPr>
              <a:xfrm>
                <a:off x="2958469" y="3132044"/>
                <a:ext cx="825867" cy="276999"/>
              </a:xfrm>
              <a:prstGeom prst="rect">
                <a:avLst/>
              </a:prstGeom>
              <a:noFill/>
            </p:spPr>
            <p:txBody>
              <a:bodyPr wrap="none" rtlCol="0">
                <a:spAutoFit/>
              </a:bodyPr>
              <a:lstStyle/>
              <a:p>
                <a:pPr algn="ctr"/>
                <a:r>
                  <a:rPr lang="ja-JP" altLang="en-US" sz="1200" b="1" dirty="0">
                    <a:solidFill>
                      <a:schemeClr val="bg1"/>
                    </a:solidFill>
                    <a:latin typeface="Arial" panose="020B0604020202020204" pitchFamily="34" charset="0"/>
                    <a:cs typeface="Arial" panose="020B0604020202020204" pitchFamily="34" charset="0"/>
                  </a:rPr>
                  <a:t>インパクト</a:t>
                </a:r>
                <a:endParaRPr lang="en-US" sz="1200" b="1" dirty="0">
                  <a:solidFill>
                    <a:schemeClr val="bg1"/>
                  </a:solidFill>
                  <a:latin typeface="Arial" panose="020B0604020202020204" pitchFamily="34" charset="0"/>
                  <a:cs typeface="Arial" panose="020B0604020202020204" pitchFamily="34" charset="0"/>
                </a:endParaRPr>
              </a:p>
            </p:txBody>
          </p:sp>
        </p:grpSp>
        <p:sp>
          <p:nvSpPr>
            <p:cNvPr id="39" name="Rectangle 38">
              <a:extLst>
                <a:ext uri="{FF2B5EF4-FFF2-40B4-BE49-F238E27FC236}">
                  <a16:creationId xmlns:a16="http://schemas.microsoft.com/office/drawing/2014/main" id="{82197E60-6327-5C12-D3AC-862615EC7FEF}"/>
                </a:ext>
              </a:extLst>
            </p:cNvPr>
            <p:cNvSpPr/>
            <p:nvPr/>
          </p:nvSpPr>
          <p:spPr>
            <a:xfrm rot="20055027">
              <a:off x="578950" y="1589691"/>
              <a:ext cx="2663343" cy="2663343"/>
            </a:xfrm>
            <a:prstGeom prst="rect">
              <a:avLst/>
            </a:prstGeom>
            <a:noFill/>
          </p:spPr>
          <p:txBody>
            <a:bodyPr wrap="none" lIns="91440" tIns="45720" rIns="91440" bIns="45720">
              <a:prstTxWarp prst="textArchDown">
                <a:avLst/>
              </a:prstTxWarp>
              <a:spAutoFit/>
            </a:bodyPr>
            <a:lstStyle/>
            <a:p>
              <a:pPr algn="ctr"/>
              <a:endParaRPr lang="en-US" sz="1200" b="1" cap="none" spc="0" dirty="0">
                <a:ln w="0"/>
                <a:solidFill>
                  <a:srgbClr val="254776"/>
                </a:solidFill>
                <a:effectLst/>
                <a:latin typeface="Arial" panose="020B0604020202020204" pitchFamily="34" charset="0"/>
                <a:cs typeface="Arial" panose="020B0604020202020204" pitchFamily="34" charset="0"/>
              </a:endParaRPr>
            </a:p>
          </p:txBody>
        </p:sp>
      </p:grpSp>
      <p:sp>
        <p:nvSpPr>
          <p:cNvPr id="44" name="TextBox 43">
            <a:extLst>
              <a:ext uri="{FF2B5EF4-FFF2-40B4-BE49-F238E27FC236}">
                <a16:creationId xmlns:a16="http://schemas.microsoft.com/office/drawing/2014/main" id="{B49EAD07-49D9-5108-7C91-158A73749CF1}"/>
              </a:ext>
            </a:extLst>
          </p:cNvPr>
          <p:cNvSpPr txBox="1"/>
          <p:nvPr/>
        </p:nvSpPr>
        <p:spPr>
          <a:xfrm>
            <a:off x="3918318" y="1544321"/>
            <a:ext cx="7901517" cy="2185214"/>
          </a:xfrm>
          <a:prstGeom prst="rect">
            <a:avLst/>
          </a:prstGeom>
          <a:noFill/>
        </p:spPr>
        <p:txBody>
          <a:bodyPr wrap="square">
            <a:spAutoFit/>
          </a:bodyPr>
          <a:lstStyle/>
          <a:p>
            <a:pPr marR="0" lvl="0" algn="just" defTabSz="609585" rtl="0" eaLnBrk="1" fontAlgn="auto" latinLnBrk="0" hangingPunct="1">
              <a:spcBef>
                <a:spcPts val="0"/>
              </a:spcBef>
              <a:spcAft>
                <a:spcPts val="0"/>
              </a:spcAft>
              <a:buClrTx/>
              <a:buSzTx/>
              <a:tabLst/>
              <a:defRPr/>
            </a:pPr>
            <a:r>
              <a:rPr lang="ja-JP" altLang="ja-JP" sz="1600" b="1" dirty="0">
                <a:solidFill>
                  <a:srgbClr val="CC76A5"/>
                </a:solidFill>
                <a:effectLst/>
                <a:latin typeface="Arial" panose="020B0604020202020204" pitchFamily="34" charset="0"/>
                <a:cs typeface="Arial" panose="020B0604020202020204" pitchFamily="34" charset="0"/>
              </a:rPr>
              <a:t>グローバル公共財生産チーム</a:t>
            </a:r>
            <a:endParaRPr lang="en-US" altLang="ja-JP" sz="1600" b="1" dirty="0">
              <a:solidFill>
                <a:srgbClr val="CC76A5"/>
              </a:solidFill>
              <a:effectLst/>
              <a:latin typeface="Arial" panose="020B0604020202020204" pitchFamily="34" charset="0"/>
              <a:cs typeface="Arial" panose="020B0604020202020204" pitchFamily="34" charset="0"/>
            </a:endParaRPr>
          </a:p>
          <a:p>
            <a:pPr marL="171450" marR="0" lvl="0" indent="-171450" algn="just" defTabSz="609585" rtl="0" eaLnBrk="1" fontAlgn="auto" latinLnBrk="0" hangingPunct="1">
              <a:spcAft>
                <a:spcPts val="0"/>
              </a:spcAft>
              <a:buClrTx/>
              <a:buSzTx/>
              <a:buFont typeface="Arial" panose="020B0604020202020204" pitchFamily="34" charset="0"/>
              <a:buChar char="•"/>
              <a:tabLst/>
              <a:defRPr/>
            </a:pPr>
            <a:r>
              <a:rPr lang="ja-JP" altLang="ja-JP" sz="1200" dirty="0">
                <a:solidFill>
                  <a:srgbClr val="254776"/>
                </a:solidFill>
                <a:effectLst/>
                <a:latin typeface="Arial" panose="020B0604020202020204" pitchFamily="34" charset="0"/>
                <a:cs typeface="Arial" panose="020B0604020202020204" pitchFamily="34" charset="0"/>
              </a:rPr>
              <a:t>各チームが</a:t>
            </a:r>
            <a:r>
              <a:rPr lang="ja-JP" altLang="ja-JP" sz="1200" b="1" dirty="0">
                <a:solidFill>
                  <a:srgbClr val="254776"/>
                </a:solidFill>
                <a:effectLst/>
                <a:latin typeface="Arial" panose="020B0604020202020204" pitchFamily="34" charset="0"/>
                <a:cs typeface="Arial" panose="020B0604020202020204" pitchFamily="34" charset="0"/>
              </a:rPr>
              <a:t>生きたエビデンス</a:t>
            </a:r>
            <a:r>
              <a:rPr lang="ja-JP" altLang="en-US" sz="1200" b="1" dirty="0">
                <a:solidFill>
                  <a:srgbClr val="254776"/>
                </a:solidFill>
                <a:effectLst/>
                <a:latin typeface="Arial" panose="020B0604020202020204" pitchFamily="34" charset="0"/>
                <a:cs typeface="Arial" panose="020B0604020202020204" pitchFamily="34" charset="0"/>
              </a:rPr>
              <a:t>を</a:t>
            </a:r>
            <a:r>
              <a:rPr lang="ja-JP" altLang="ja-JP" sz="1200" b="1" dirty="0">
                <a:solidFill>
                  <a:srgbClr val="254776"/>
                </a:solidFill>
                <a:effectLst/>
                <a:latin typeface="Arial" panose="020B0604020202020204" pitchFamily="34" charset="0"/>
                <a:cs typeface="Arial" panose="020B0604020202020204" pitchFamily="34" charset="0"/>
              </a:rPr>
              <a:t>統合</a:t>
            </a:r>
            <a:r>
              <a:rPr lang="ja-JP" altLang="en-US" sz="1200" dirty="0">
                <a:solidFill>
                  <a:srgbClr val="254776"/>
                </a:solidFill>
                <a:effectLst/>
                <a:latin typeface="Arial" panose="020B0604020202020204" pitchFamily="34" charset="0"/>
                <a:cs typeface="Arial" panose="020B0604020202020204" pitchFamily="34" charset="0"/>
              </a:rPr>
              <a:t>していく上で、調整を強化して</a:t>
            </a:r>
            <a:r>
              <a:rPr lang="ja-JP" altLang="ja-JP" sz="1200" dirty="0">
                <a:solidFill>
                  <a:srgbClr val="254776"/>
                </a:solidFill>
                <a:effectLst/>
                <a:latin typeface="Arial" panose="020B0604020202020204" pitchFamily="34" charset="0"/>
                <a:cs typeface="Arial" panose="020B0604020202020204" pitchFamily="34" charset="0"/>
              </a:rPr>
              <a:t>重複</a:t>
            </a:r>
            <a:r>
              <a:rPr lang="ja-JP" altLang="en-US" sz="1200" dirty="0">
                <a:solidFill>
                  <a:srgbClr val="254776"/>
                </a:solidFill>
                <a:effectLst/>
                <a:latin typeface="Arial" panose="020B0604020202020204" pitchFamily="34" charset="0"/>
                <a:cs typeface="Arial" panose="020B0604020202020204" pitchFamily="34" charset="0"/>
              </a:rPr>
              <a:t>を</a:t>
            </a:r>
            <a:r>
              <a:rPr lang="ja-JP" altLang="ja-JP" sz="1200" dirty="0">
                <a:solidFill>
                  <a:srgbClr val="254776"/>
                </a:solidFill>
                <a:effectLst/>
                <a:latin typeface="Arial" panose="020B0604020202020204" pitchFamily="34" charset="0"/>
                <a:cs typeface="Arial" panose="020B0604020202020204" pitchFamily="34" charset="0"/>
              </a:rPr>
              <a:t>低減</a:t>
            </a:r>
            <a:r>
              <a:rPr lang="ja-JP" altLang="en-US" sz="1200" dirty="0">
                <a:solidFill>
                  <a:srgbClr val="254776"/>
                </a:solidFill>
                <a:effectLst/>
                <a:latin typeface="Arial" panose="020B0604020202020204" pitchFamily="34" charset="0"/>
                <a:cs typeface="Arial" panose="020B0604020202020204" pitchFamily="34" charset="0"/>
              </a:rPr>
              <a:t>するやり方で、新興の</a:t>
            </a:r>
            <a:r>
              <a:rPr lang="ja-JP" altLang="ja-JP" sz="1200" dirty="0">
                <a:solidFill>
                  <a:srgbClr val="254776"/>
                </a:solidFill>
                <a:effectLst/>
                <a:latin typeface="Arial" panose="020B0604020202020204" pitchFamily="34" charset="0"/>
                <a:cs typeface="Arial" panose="020B0604020202020204" pitchFamily="34" charset="0"/>
              </a:rPr>
              <a:t>グローバルな</a:t>
            </a:r>
            <a:r>
              <a:rPr lang="ja-JP" altLang="en-US" sz="1200" dirty="0">
                <a:solidFill>
                  <a:srgbClr val="254776"/>
                </a:solidFill>
                <a:effectLst/>
                <a:latin typeface="Arial" panose="020B0604020202020204" pitchFamily="34" charset="0"/>
                <a:cs typeface="Arial" panose="020B0604020202020204" pitchFamily="34" charset="0"/>
              </a:rPr>
              <a:t>優先事項</a:t>
            </a:r>
            <a:r>
              <a:rPr lang="ja-JP" altLang="ja-JP" sz="1200" dirty="0">
                <a:solidFill>
                  <a:srgbClr val="254776"/>
                </a:solidFill>
                <a:effectLst/>
                <a:latin typeface="Arial" panose="020B0604020202020204" pitchFamily="34" charset="0"/>
                <a:cs typeface="Arial" panose="020B0604020202020204" pitchFamily="34" charset="0"/>
              </a:rPr>
              <a:t>に対応することにコミットする。</a:t>
            </a:r>
            <a:endParaRPr lang="en-US" altLang="ja-JP" sz="1200" dirty="0">
              <a:solidFill>
                <a:srgbClr val="254776"/>
              </a:solidFill>
              <a:effectLst/>
              <a:latin typeface="Arial" panose="020B0604020202020204" pitchFamily="34" charset="0"/>
              <a:cs typeface="Arial" panose="020B0604020202020204" pitchFamily="34" charset="0"/>
            </a:endParaRPr>
          </a:p>
          <a:p>
            <a:pPr marL="171450" marR="0" lvl="0" indent="-171450" algn="just" defTabSz="609585" rtl="0" eaLnBrk="1" fontAlgn="auto" latinLnBrk="0" hangingPunct="1">
              <a:spcAft>
                <a:spcPts val="0"/>
              </a:spcAft>
              <a:buClrTx/>
              <a:buSzTx/>
              <a:buFont typeface="Arial" panose="020B0604020202020204" pitchFamily="34" charset="0"/>
              <a:buChar char="•"/>
              <a:tabLst/>
              <a:defRPr/>
            </a:pPr>
            <a:r>
              <a:rPr lang="ja-JP" altLang="ja-JP" sz="1200" dirty="0">
                <a:solidFill>
                  <a:srgbClr val="254776"/>
                </a:solidFill>
                <a:effectLst/>
                <a:latin typeface="Arial" panose="020B0604020202020204" pitchFamily="34" charset="0"/>
                <a:cs typeface="Arial" panose="020B0604020202020204" pitchFamily="34" charset="0"/>
              </a:rPr>
              <a:t>既存のネットワークやプラットフォームと連携して効率性および相乗効果を最大化し、標準を強化および実装することにコミットする</a:t>
            </a:r>
            <a:r>
              <a:rPr lang="en-US" altLang="ja-JP" sz="1200" dirty="0">
                <a:solidFill>
                  <a:srgbClr val="254776"/>
                </a:solidFill>
                <a:effectLst/>
                <a:latin typeface="Arial" panose="020B0604020202020204" pitchFamily="34" charset="0"/>
                <a:cs typeface="Arial" panose="020B0604020202020204" pitchFamily="34" charset="0"/>
              </a:rPr>
              <a:t>(</a:t>
            </a:r>
            <a:r>
              <a:rPr lang="ja-JP" altLang="ja-JP" sz="1200" dirty="0">
                <a:solidFill>
                  <a:srgbClr val="254776"/>
                </a:solidFill>
                <a:effectLst/>
                <a:latin typeface="Arial" panose="020B0604020202020204" pitchFamily="34" charset="0"/>
                <a:cs typeface="Arial" panose="020B0604020202020204" pitchFamily="34" charset="0"/>
              </a:rPr>
              <a:t>より詳細なリストについては、前のページの脚注を参照</a:t>
            </a:r>
            <a:r>
              <a:rPr lang="en-US" altLang="ja-JP" sz="1200" dirty="0">
                <a:solidFill>
                  <a:srgbClr val="254776"/>
                </a:solidFill>
                <a:effectLst/>
                <a:latin typeface="Arial" panose="020B0604020202020204" pitchFamily="34" charset="0"/>
                <a:cs typeface="Arial" panose="020B0604020202020204" pitchFamily="34" charset="0"/>
              </a:rPr>
              <a:t>)</a:t>
            </a:r>
            <a:r>
              <a:rPr lang="ja-JP" altLang="en-US" sz="1200" dirty="0">
                <a:solidFill>
                  <a:srgbClr val="254776"/>
                </a:solidFill>
                <a:effectLst/>
                <a:latin typeface="Arial" panose="020B0604020202020204" pitchFamily="34" charset="0"/>
                <a:cs typeface="Arial" panose="020B0604020202020204" pitchFamily="34" charset="0"/>
              </a:rPr>
              <a:t>。</a:t>
            </a:r>
            <a:endParaRPr lang="en-US" altLang="ja-JP" sz="1200" dirty="0">
              <a:solidFill>
                <a:srgbClr val="254776"/>
              </a:solidFill>
              <a:effectLst/>
              <a:latin typeface="Arial" panose="020B0604020202020204" pitchFamily="34" charset="0"/>
              <a:cs typeface="Arial" panose="020B0604020202020204" pitchFamily="34" charset="0"/>
            </a:endParaRPr>
          </a:p>
          <a:p>
            <a:pPr marL="261938" indent="-87313" algn="just">
              <a:buFontTx/>
              <a:buChar char="◦"/>
            </a:pPr>
            <a:r>
              <a:rPr lang="ja-JP" altLang="ja-JP" sz="1200" dirty="0">
                <a:solidFill>
                  <a:srgbClr val="254776"/>
                </a:solidFill>
                <a:effectLst/>
                <a:latin typeface="Arial" panose="020B0604020202020204" pitchFamily="34" charset="0"/>
                <a:cs typeface="Arial" panose="020B0604020202020204" pitchFamily="34" charset="0"/>
              </a:rPr>
              <a:t>グローバルな公共財生産者のネットワーク</a:t>
            </a:r>
            <a:r>
              <a:rPr lang="en-US" altLang="ja-JP" sz="1200" dirty="0">
                <a:solidFill>
                  <a:srgbClr val="254776"/>
                </a:solidFill>
                <a:effectLst/>
                <a:latin typeface="Arial" panose="020B0604020202020204" pitchFamily="34" charset="0"/>
                <a:cs typeface="Arial" panose="020B0604020202020204" pitchFamily="34" charset="0"/>
              </a:rPr>
              <a:t>(</a:t>
            </a:r>
            <a:r>
              <a:rPr lang="ja-JP" altLang="ja-JP" sz="1200" dirty="0">
                <a:solidFill>
                  <a:srgbClr val="254776"/>
                </a:solidFill>
                <a:effectLst/>
                <a:latin typeface="Arial" panose="020B0604020202020204" pitchFamily="34" charset="0"/>
                <a:cs typeface="Arial" panose="020B0604020202020204" pitchFamily="34" charset="0"/>
              </a:rPr>
              <a:t>例えば、キャンベル</a:t>
            </a:r>
            <a:r>
              <a:rPr lang="en-US" altLang="ja-JP" sz="1200" dirty="0">
                <a:solidFill>
                  <a:srgbClr val="254776"/>
                </a:solidFill>
                <a:effectLst/>
                <a:latin typeface="Arial" panose="020B0604020202020204" pitchFamily="34" charset="0"/>
                <a:cs typeface="Arial" panose="020B0604020202020204" pitchFamily="34" charset="0"/>
              </a:rPr>
              <a:t>(Campbell)</a:t>
            </a:r>
            <a:r>
              <a:rPr lang="ja-JP" altLang="ja-JP" sz="1200" dirty="0">
                <a:solidFill>
                  <a:srgbClr val="254776"/>
                </a:solidFill>
                <a:effectLst/>
                <a:latin typeface="Arial" panose="020B0604020202020204" pitchFamily="34" charset="0"/>
                <a:cs typeface="Arial" panose="020B0604020202020204" pitchFamily="34" charset="0"/>
              </a:rPr>
              <a:t>、コクラン、</a:t>
            </a:r>
            <a:r>
              <a:rPr lang="en-US" altLang="ja-JP" sz="1200" dirty="0">
                <a:solidFill>
                  <a:srgbClr val="254776"/>
                </a:solidFill>
                <a:effectLst/>
                <a:latin typeface="Arial" panose="020B0604020202020204" pitchFamily="34" charset="0"/>
                <a:cs typeface="Arial" panose="020B0604020202020204" pitchFamily="34" charset="0"/>
              </a:rPr>
              <a:t>IPCC)</a:t>
            </a:r>
            <a:endParaRPr lang="ja-JP" altLang="ja-JP" sz="1200" dirty="0">
              <a:effectLst/>
              <a:latin typeface="Arial" panose="020B0604020202020204" pitchFamily="34" charset="0"/>
              <a:cs typeface="Arial" panose="020B0604020202020204" pitchFamily="34" charset="0"/>
            </a:endParaRPr>
          </a:p>
          <a:p>
            <a:pPr marL="261938" indent="-87313" algn="just">
              <a:buFontTx/>
              <a:buChar char="◦"/>
            </a:pPr>
            <a:r>
              <a:rPr lang="ja-JP" altLang="ja-JP" sz="1200" dirty="0">
                <a:solidFill>
                  <a:srgbClr val="254776"/>
                </a:solidFill>
                <a:effectLst/>
                <a:latin typeface="Arial" panose="020B0604020202020204" pitchFamily="34" charset="0"/>
                <a:cs typeface="Arial" panose="020B0604020202020204" pitchFamily="34" charset="0"/>
              </a:rPr>
              <a:t>グローバルな公</a:t>
            </a:r>
            <a:r>
              <a:rPr lang="ja-JP" altLang="ja-JP" sz="1200">
                <a:solidFill>
                  <a:srgbClr val="254776"/>
                </a:solidFill>
                <a:effectLst/>
                <a:latin typeface="Arial" panose="020B0604020202020204" pitchFamily="34" charset="0"/>
                <a:cs typeface="Arial" panose="020B0604020202020204" pitchFamily="34" charset="0"/>
              </a:rPr>
              <a:t>共財</a:t>
            </a:r>
            <a:r>
              <a:rPr lang="ja-JP" altLang="ja-JP" sz="1200" dirty="0">
                <a:solidFill>
                  <a:srgbClr val="254776"/>
                </a:solidFill>
                <a:latin typeface="Arial" panose="020B0604020202020204" pitchFamily="34" charset="0"/>
                <a:cs typeface="Arial" panose="020B0604020202020204" pitchFamily="34" charset="0"/>
              </a:rPr>
              <a:t>の生産を支</a:t>
            </a:r>
            <a:r>
              <a:rPr lang="ja-JP" altLang="ja-JP" sz="1200">
                <a:solidFill>
                  <a:srgbClr val="254776"/>
                </a:solidFill>
                <a:effectLst/>
                <a:latin typeface="Arial" panose="020B0604020202020204" pitchFamily="34" charset="0"/>
                <a:cs typeface="Arial" panose="020B0604020202020204" pitchFamily="34" charset="0"/>
              </a:rPr>
              <a:t>援</a:t>
            </a:r>
            <a:r>
              <a:rPr lang="ja-JP" altLang="ja-JP" sz="1200" dirty="0">
                <a:solidFill>
                  <a:srgbClr val="254776"/>
                </a:solidFill>
                <a:effectLst/>
                <a:latin typeface="Arial" panose="020B0604020202020204" pitchFamily="34" charset="0"/>
                <a:cs typeface="Arial" panose="020B0604020202020204" pitchFamily="34" charset="0"/>
              </a:rPr>
              <a:t>するプラットフォーム</a:t>
            </a:r>
            <a:r>
              <a:rPr lang="en-US" altLang="ja-JP" sz="1200" dirty="0">
                <a:solidFill>
                  <a:srgbClr val="254776"/>
                </a:solidFill>
                <a:effectLst/>
                <a:latin typeface="Arial" panose="020B0604020202020204" pitchFamily="34" charset="0"/>
                <a:cs typeface="Arial" panose="020B0604020202020204" pitchFamily="34" charset="0"/>
              </a:rPr>
              <a:t>(</a:t>
            </a:r>
            <a:r>
              <a:rPr lang="ja-JP" altLang="ja-JP" sz="1200" dirty="0">
                <a:solidFill>
                  <a:srgbClr val="254776"/>
                </a:solidFill>
                <a:effectLst/>
                <a:latin typeface="Arial" panose="020B0604020202020204" pitchFamily="34" charset="0"/>
                <a:cs typeface="Arial" panose="020B0604020202020204" pitchFamily="34" charset="0"/>
              </a:rPr>
              <a:t>例えば、</a:t>
            </a:r>
            <a:r>
              <a:rPr lang="en-US" altLang="ja-JP" sz="1200" dirty="0">
                <a:solidFill>
                  <a:srgbClr val="254776"/>
                </a:solidFill>
                <a:effectLst/>
                <a:latin typeface="Arial" panose="020B0604020202020204" pitchFamily="34" charset="0"/>
                <a:cs typeface="Arial" panose="020B0604020202020204" pitchFamily="34" charset="0"/>
              </a:rPr>
              <a:t>PROSPERO)</a:t>
            </a:r>
          </a:p>
          <a:p>
            <a:pPr marL="261938" indent="-87313" algn="just">
              <a:buFontTx/>
              <a:buChar char="◦"/>
            </a:pPr>
            <a:r>
              <a:rPr lang="ja-JP" altLang="ja-JP" sz="1200">
                <a:solidFill>
                  <a:srgbClr val="254776"/>
                </a:solidFill>
                <a:effectLst/>
                <a:latin typeface="Arial" panose="020B0604020202020204" pitchFamily="34" charset="0"/>
                <a:cs typeface="Arial" panose="020B0604020202020204" pitchFamily="34" charset="0"/>
              </a:rPr>
              <a:t>上述のグローバルな公共財を</a:t>
            </a:r>
            <a:r>
              <a:rPr lang="ja-JP" altLang="en-US" sz="1200">
                <a:solidFill>
                  <a:srgbClr val="254776"/>
                </a:solidFill>
                <a:latin typeface="Arial" panose="020B0604020202020204" pitchFamily="34" charset="0"/>
                <a:cs typeface="Arial" panose="020B0604020202020204" pitchFamily="34" charset="0"/>
              </a:rPr>
              <a:t>政府の政策立案者政府の政策立案者</a:t>
            </a:r>
            <a:r>
              <a:rPr lang="ja-JP" altLang="ja-JP" sz="1200">
                <a:solidFill>
                  <a:srgbClr val="254776"/>
                </a:solidFill>
                <a:effectLst/>
                <a:latin typeface="Arial" panose="020B0604020202020204" pitchFamily="34" charset="0"/>
                <a:cs typeface="Arial" panose="020B0604020202020204" pitchFamily="34" charset="0"/>
              </a:rPr>
              <a:t>するガイドラインおよび技術評価グループのネットワーク</a:t>
            </a:r>
            <a:endParaRPr lang="en-US" altLang="ja-JP" sz="1200" dirty="0">
              <a:solidFill>
                <a:srgbClr val="254776"/>
              </a:solidFill>
              <a:effectLst/>
              <a:latin typeface="Arial" panose="020B0604020202020204" pitchFamily="34" charset="0"/>
              <a:cs typeface="Arial" panose="020B0604020202020204" pitchFamily="34" charset="0"/>
            </a:endParaRPr>
          </a:p>
          <a:p>
            <a:pPr marL="261938" indent="-87313" algn="just">
              <a:buFontTx/>
              <a:buChar char="◦"/>
            </a:pPr>
            <a:r>
              <a:rPr lang="ja-JP" altLang="ja-JP" sz="1200" b="1">
                <a:solidFill>
                  <a:srgbClr val="254776"/>
                </a:solidFill>
                <a:effectLst/>
                <a:latin typeface="Arial" panose="020B0604020202020204" pitchFamily="34" charset="0"/>
                <a:cs typeface="Arial" panose="020B0604020202020204" pitchFamily="34" charset="0"/>
              </a:rPr>
              <a:t>国</a:t>
            </a:r>
            <a:r>
              <a:rPr lang="ja-JP" altLang="ja-JP" sz="1200" b="1" dirty="0">
                <a:solidFill>
                  <a:srgbClr val="254776"/>
                </a:solidFill>
                <a:effectLst/>
                <a:latin typeface="Arial" panose="020B0604020202020204" pitchFamily="34" charset="0"/>
                <a:cs typeface="Arial" panose="020B0604020202020204" pitchFamily="34" charset="0"/>
              </a:rPr>
              <a:t>内のエビデンス支援ネットワーク。</a:t>
            </a:r>
            <a:r>
              <a:rPr lang="ja-JP" altLang="ja-JP" sz="1200" dirty="0">
                <a:solidFill>
                  <a:srgbClr val="254776"/>
                </a:solidFill>
                <a:effectLst/>
                <a:latin typeface="Arial" panose="020B0604020202020204" pitchFamily="34" charset="0"/>
                <a:cs typeface="Arial" panose="020B0604020202020204" pitchFamily="34" charset="0"/>
              </a:rPr>
              <a:t>上述のグローバルな公共財を利用する。また、同様の公共財を利用するさまざまなタイプの意思決定者</a:t>
            </a:r>
            <a:r>
              <a:rPr lang="en-US" altLang="ja-JP" sz="1200" dirty="0">
                <a:solidFill>
                  <a:srgbClr val="254776"/>
                </a:solidFill>
                <a:effectLst/>
                <a:latin typeface="Arial" panose="020B0604020202020204" pitchFamily="34" charset="0"/>
                <a:cs typeface="Arial" panose="020B0604020202020204" pitchFamily="34" charset="0"/>
              </a:rPr>
              <a:t>(</a:t>
            </a:r>
            <a:r>
              <a:rPr lang="ja-JP" altLang="ja-JP" sz="1200" dirty="0">
                <a:solidFill>
                  <a:srgbClr val="254776"/>
                </a:solidFill>
                <a:effectLst/>
                <a:latin typeface="Arial" panose="020B0604020202020204" pitchFamily="34" charset="0"/>
                <a:cs typeface="Arial" panose="020B0604020202020204" pitchFamily="34" charset="0"/>
              </a:rPr>
              <a:t>政府政策立案者、組織のリーダー、専門家、市民</a:t>
            </a:r>
            <a:r>
              <a:rPr lang="en-US" altLang="ja-JP" sz="1200" dirty="0">
                <a:solidFill>
                  <a:srgbClr val="254776"/>
                </a:solidFill>
                <a:effectLst/>
                <a:latin typeface="Arial" panose="020B0604020202020204" pitchFamily="34" charset="0"/>
                <a:cs typeface="Arial" panose="020B0604020202020204" pitchFamily="34" charset="0"/>
              </a:rPr>
              <a:t>)</a:t>
            </a:r>
            <a:r>
              <a:rPr lang="ja-JP" altLang="ja-JP" sz="1200" dirty="0">
                <a:solidFill>
                  <a:srgbClr val="254776"/>
                </a:solidFill>
                <a:effectLst/>
                <a:latin typeface="Arial" panose="020B0604020202020204" pitchFamily="34" charset="0"/>
                <a:cs typeface="Arial" panose="020B0604020202020204" pitchFamily="34" charset="0"/>
              </a:rPr>
              <a:t>の考え方を提起することができる</a:t>
            </a:r>
            <a:r>
              <a:rPr lang="en-US" altLang="ja-JP" sz="1200" dirty="0">
                <a:solidFill>
                  <a:srgbClr val="254776"/>
                </a:solidFill>
                <a:effectLst/>
                <a:latin typeface="Arial" panose="020B0604020202020204" pitchFamily="34" charset="0"/>
                <a:cs typeface="Arial" panose="020B0604020202020204" pitchFamily="34" charset="0"/>
              </a:rPr>
              <a:t>.</a:t>
            </a:r>
            <a:endParaRPr kumimoji="0" lang="en-US" sz="1200" b="0" i="0" u="none" strike="noStrike" kern="1200" cap="none" normalizeH="0" noProof="0" dirty="0">
              <a:ln>
                <a:noFill/>
              </a:ln>
              <a:solidFill>
                <a:srgbClr val="254776"/>
              </a:solidFill>
              <a:effectLst/>
              <a:uLnTx/>
              <a:uFillTx/>
              <a:latin typeface="Arial" panose="020B0604020202020204" pitchFamily="34" charset="0"/>
              <a:cs typeface="Arial" panose="020B0604020202020204" pitchFamily="34" charset="0"/>
            </a:endParaRPr>
          </a:p>
        </p:txBody>
      </p:sp>
      <p:sp>
        <p:nvSpPr>
          <p:cNvPr id="45" name="TextBox 44">
            <a:extLst>
              <a:ext uri="{FF2B5EF4-FFF2-40B4-BE49-F238E27FC236}">
                <a16:creationId xmlns:a16="http://schemas.microsoft.com/office/drawing/2014/main" id="{4C2C3246-C046-D7B6-AF29-A515FDDD9F27}"/>
              </a:ext>
            </a:extLst>
          </p:cNvPr>
          <p:cNvSpPr txBox="1"/>
          <p:nvPr/>
        </p:nvSpPr>
        <p:spPr>
          <a:xfrm>
            <a:off x="3918318" y="3806317"/>
            <a:ext cx="4466104" cy="2739211"/>
          </a:xfrm>
          <a:prstGeom prst="rect">
            <a:avLst/>
          </a:prstGeom>
          <a:noFill/>
        </p:spPr>
        <p:txBody>
          <a:bodyPr wrap="square">
            <a:spAutoFit/>
          </a:bodyPr>
          <a:lstStyle/>
          <a:p>
            <a:pPr marR="0" lvl="0" algn="just" defTabSz="609585" rtl="0" eaLnBrk="1" fontAlgn="auto" latinLnBrk="0" hangingPunct="1">
              <a:spcBef>
                <a:spcPts val="0"/>
              </a:spcBef>
              <a:spcAft>
                <a:spcPts val="0"/>
              </a:spcAft>
              <a:buClrTx/>
              <a:buSzTx/>
              <a:tabLst/>
              <a:defRPr/>
            </a:pPr>
            <a:r>
              <a:rPr lang="ja-JP" altLang="ja-JP" sz="1600" spc="-10" dirty="0">
                <a:solidFill>
                  <a:srgbClr val="88B55B"/>
                </a:solidFill>
                <a:effectLst/>
                <a:latin typeface="Arial" panose="020B0604020202020204" pitchFamily="34" charset="0"/>
                <a:cs typeface="Arial" panose="020B0604020202020204" pitchFamily="34" charset="0"/>
              </a:rPr>
              <a:t>国内のエビデンス支援ネットワーク</a:t>
            </a:r>
            <a:endParaRPr lang="en-US" altLang="ja-JP" sz="1600" spc="-10" dirty="0">
              <a:solidFill>
                <a:srgbClr val="88B55B"/>
              </a:solidFill>
              <a:effectLst/>
              <a:latin typeface="Arial" panose="020B0604020202020204" pitchFamily="34" charset="0"/>
              <a:cs typeface="Arial" panose="020B0604020202020204" pitchFamily="34" charset="0"/>
            </a:endParaRPr>
          </a:p>
          <a:p>
            <a:pPr marL="171450" marR="0" lvl="0" indent="-171450" algn="just" defTabSz="609585" rtl="0" eaLnBrk="1" fontAlgn="auto" latinLnBrk="0" hangingPunct="1">
              <a:spcBef>
                <a:spcPts val="0"/>
              </a:spcBef>
              <a:spcAft>
                <a:spcPts val="0"/>
              </a:spcAft>
              <a:buClrTx/>
              <a:buSzTx/>
              <a:buFont typeface="Arial" panose="020B0604020202020204" pitchFamily="34" charset="0"/>
              <a:buChar char="•"/>
              <a:tabLst/>
              <a:defRPr/>
            </a:pPr>
            <a:r>
              <a:rPr lang="ja-JP" altLang="ja-JP" sz="1200" dirty="0">
                <a:solidFill>
                  <a:srgbClr val="254776"/>
                </a:solidFill>
                <a:effectLst/>
                <a:latin typeface="Arial" panose="020B0604020202020204" pitchFamily="34" charset="0"/>
                <a:cs typeface="Arial" panose="020B0604020202020204" pitchFamily="34" charset="0"/>
              </a:rPr>
              <a:t>各ネットワークは、グローバルな公共財の実装を推進および実現する方法で</a:t>
            </a:r>
            <a:r>
              <a:rPr lang="en-US" altLang="ja-JP" sz="1200" dirty="0">
                <a:solidFill>
                  <a:srgbClr val="254776"/>
                </a:solidFill>
                <a:effectLst/>
                <a:latin typeface="Arial" panose="020B0604020202020204" pitchFamily="34" charset="0"/>
                <a:cs typeface="Arial" panose="020B0604020202020204" pitchFamily="34" charset="0"/>
              </a:rPr>
              <a:t>(</a:t>
            </a:r>
            <a:r>
              <a:rPr lang="ja-JP" altLang="ja-JP" sz="1200" dirty="0">
                <a:solidFill>
                  <a:srgbClr val="254776"/>
                </a:solidFill>
                <a:effectLst/>
                <a:latin typeface="Arial" panose="020B0604020202020204" pitchFamily="34" charset="0"/>
                <a:cs typeface="Arial" panose="020B0604020202020204" pitchFamily="34" charset="0"/>
              </a:rPr>
              <a:t>例えば、</a:t>
            </a:r>
            <a:r>
              <a:rPr lang="ja-JP" altLang="ja-JP" sz="1200" b="1" dirty="0">
                <a:solidFill>
                  <a:srgbClr val="254776"/>
                </a:solidFill>
                <a:effectLst/>
                <a:latin typeface="Arial" panose="020B0604020202020204" pitchFamily="34" charset="0"/>
                <a:cs typeface="Arial" panose="020B0604020202020204" pitchFamily="34" charset="0"/>
              </a:rPr>
              <a:t>コンテクストに沿ったエビデンス統合および支援</a:t>
            </a:r>
            <a:r>
              <a:rPr lang="ja-JP" altLang="ja-JP" sz="1200" dirty="0">
                <a:solidFill>
                  <a:srgbClr val="254776"/>
                </a:solidFill>
                <a:effectLst/>
                <a:latin typeface="Arial" panose="020B0604020202020204" pitchFamily="34" charset="0"/>
                <a:cs typeface="Arial" panose="020B0604020202020204" pitchFamily="34" charset="0"/>
              </a:rPr>
              <a:t>を通じて</a:t>
            </a:r>
            <a:r>
              <a:rPr lang="en-US" altLang="ja-JP" sz="1200" dirty="0">
                <a:solidFill>
                  <a:srgbClr val="254776"/>
                </a:solidFill>
                <a:effectLst/>
                <a:latin typeface="Arial" panose="020B0604020202020204" pitchFamily="34" charset="0"/>
                <a:cs typeface="Arial" panose="020B0604020202020204" pitchFamily="34" charset="0"/>
              </a:rPr>
              <a:t>)</a:t>
            </a:r>
            <a:r>
              <a:rPr lang="ja-JP" altLang="ja-JP" sz="1200" dirty="0">
                <a:solidFill>
                  <a:srgbClr val="254776"/>
                </a:solidFill>
                <a:effectLst/>
                <a:latin typeface="Arial" panose="020B0604020202020204" pitchFamily="34" charset="0"/>
                <a:cs typeface="Arial" panose="020B0604020202020204" pitchFamily="34" charset="0"/>
              </a:rPr>
              <a:t>国内の新たな優先事項に対応すること、およびグローバルな公共財の継続的な改善を</a:t>
            </a:r>
            <a:r>
              <a:rPr lang="en-US" altLang="ja-JP" sz="1200" dirty="0">
                <a:solidFill>
                  <a:srgbClr val="254776"/>
                </a:solidFill>
                <a:effectLst/>
                <a:latin typeface="Arial" panose="020B0604020202020204" pitchFamily="34" charset="0"/>
                <a:cs typeface="Arial" panose="020B0604020202020204" pitchFamily="34" charset="0"/>
              </a:rPr>
              <a:t>(</a:t>
            </a:r>
            <a:r>
              <a:rPr lang="ja-JP" altLang="ja-JP" sz="1200" dirty="0">
                <a:solidFill>
                  <a:srgbClr val="254776"/>
                </a:solidFill>
                <a:effectLst/>
                <a:latin typeface="Arial" panose="020B0604020202020204" pitchFamily="34" charset="0"/>
                <a:cs typeface="Arial" panose="020B0604020202020204" pitchFamily="34" charset="0"/>
              </a:rPr>
              <a:t>各地域のチームまたは類似したトピックを対象にしている組織とのパートナーシップを通じて</a:t>
            </a:r>
            <a:r>
              <a:rPr lang="en-US" altLang="ja-JP" sz="1200" dirty="0">
                <a:solidFill>
                  <a:srgbClr val="254776"/>
                </a:solidFill>
                <a:effectLst/>
                <a:latin typeface="Arial" panose="020B0604020202020204" pitchFamily="34" charset="0"/>
                <a:cs typeface="Arial" panose="020B0604020202020204" pitchFamily="34" charset="0"/>
              </a:rPr>
              <a:t>)</a:t>
            </a:r>
            <a:r>
              <a:rPr lang="ja-JP" altLang="ja-JP" sz="1200" dirty="0">
                <a:solidFill>
                  <a:srgbClr val="254776"/>
                </a:solidFill>
                <a:effectLst/>
                <a:latin typeface="Arial" panose="020B0604020202020204" pitchFamily="34" charset="0"/>
                <a:cs typeface="Arial" panose="020B0604020202020204" pitchFamily="34" charset="0"/>
              </a:rPr>
              <a:t>支援することにコミットする。</a:t>
            </a:r>
            <a:endParaRPr lang="en-US" altLang="ja-JP" sz="1200" dirty="0">
              <a:solidFill>
                <a:srgbClr val="254776"/>
              </a:solidFill>
              <a:effectLst/>
              <a:latin typeface="Arial" panose="020B0604020202020204" pitchFamily="34" charset="0"/>
              <a:cs typeface="Arial" panose="020B0604020202020204" pitchFamily="34" charset="0"/>
            </a:endParaRPr>
          </a:p>
          <a:p>
            <a:pPr marL="179388" marR="0" lvl="0" indent="-179388" algn="just" defTabSz="609585" rtl="0" eaLnBrk="1" fontAlgn="auto" latinLnBrk="0" hangingPunct="1">
              <a:spcBef>
                <a:spcPts val="0"/>
              </a:spcBef>
              <a:spcAft>
                <a:spcPts val="0"/>
              </a:spcAft>
              <a:buClrTx/>
              <a:buSzTx/>
              <a:buFont typeface="Arial" panose="020B0604020202020204" pitchFamily="34" charset="0"/>
              <a:buChar char="•"/>
              <a:tabLst/>
              <a:defRPr/>
            </a:pPr>
            <a:r>
              <a:rPr lang="ja-JP" altLang="ja-JP" sz="1200" dirty="0">
                <a:solidFill>
                  <a:srgbClr val="254776"/>
                </a:solidFill>
                <a:effectLst/>
                <a:latin typeface="Arial" panose="020B0604020202020204" pitchFamily="34" charset="0"/>
                <a:cs typeface="Arial" panose="020B0604020202020204" pitchFamily="34" charset="0"/>
              </a:rPr>
              <a:t>既存のネットワークやプラットフォームと連携して効率性および相乗効果を最大化することと、標準を強化および実装することにコミットする。</a:t>
            </a:r>
            <a:endParaRPr lang="en-US" altLang="ja-JP" sz="1200" dirty="0">
              <a:solidFill>
                <a:srgbClr val="254776"/>
              </a:solidFill>
              <a:effectLst/>
              <a:latin typeface="Arial" panose="020B0604020202020204" pitchFamily="34" charset="0"/>
              <a:cs typeface="Arial" panose="020B0604020202020204" pitchFamily="34" charset="0"/>
            </a:endParaRPr>
          </a:p>
          <a:p>
            <a:pPr marL="346075" indent="-171450" algn="just">
              <a:buFont typeface="Trebuchet MS" panose="020B0603020202020204" pitchFamily="34" charset="0"/>
              <a:buChar char="◦"/>
            </a:pPr>
            <a:r>
              <a:rPr lang="ja-JP" altLang="ja-JP" sz="1200" spc="65" dirty="0">
                <a:solidFill>
                  <a:srgbClr val="254776"/>
                </a:solidFill>
                <a:effectLst/>
                <a:latin typeface="Arial" panose="020B0604020202020204" pitchFamily="34" charset="0"/>
                <a:cs typeface="Arial" panose="020B0604020202020204" pitchFamily="34" charset="0"/>
              </a:rPr>
              <a:t>エビデンス支援ユニットのネットワーク</a:t>
            </a:r>
            <a:endParaRPr lang="ja-JP" altLang="ja-JP" sz="1200" dirty="0">
              <a:effectLst/>
              <a:latin typeface="Arial" panose="020B0604020202020204" pitchFamily="34" charset="0"/>
              <a:cs typeface="Arial" panose="020B0604020202020204" pitchFamily="34" charset="0"/>
            </a:endParaRPr>
          </a:p>
          <a:p>
            <a:pPr marL="449263" algn="just"/>
            <a:r>
              <a:rPr lang="en-US" altLang="ja-JP" sz="1200" spc="65" dirty="0">
                <a:solidFill>
                  <a:srgbClr val="254776"/>
                </a:solidFill>
                <a:effectLst/>
                <a:latin typeface="Arial" panose="020B0604020202020204" pitchFamily="34" charset="0"/>
                <a:cs typeface="Arial" panose="020B0604020202020204" pitchFamily="34" charset="0"/>
              </a:rPr>
              <a:t>(</a:t>
            </a:r>
            <a:r>
              <a:rPr lang="ja-JP" altLang="ja-JP" sz="1200" spc="65" dirty="0">
                <a:solidFill>
                  <a:srgbClr val="254776"/>
                </a:solidFill>
                <a:effectLst/>
                <a:latin typeface="Arial" panose="020B0604020202020204" pitchFamily="34" charset="0"/>
                <a:cs typeface="Arial" panose="020B0604020202020204" pitchFamily="34" charset="0"/>
              </a:rPr>
              <a:t>例えば、ブラジルエビデンス連合</a:t>
            </a:r>
            <a:r>
              <a:rPr lang="en-US" altLang="ja-JP" sz="1200" spc="65" dirty="0">
                <a:solidFill>
                  <a:srgbClr val="254776"/>
                </a:solidFill>
                <a:effectLst/>
                <a:latin typeface="Arial" panose="020B0604020202020204" pitchFamily="34" charset="0"/>
                <a:cs typeface="Arial" panose="020B0604020202020204" pitchFamily="34" charset="0"/>
              </a:rPr>
              <a:t>(Brazil Coalition for Evidence)、What Works Network</a:t>
            </a:r>
            <a:r>
              <a:rPr lang="ja-JP" altLang="ja-JP" sz="1200" spc="65" dirty="0">
                <a:solidFill>
                  <a:srgbClr val="254776"/>
                </a:solidFill>
                <a:effectLst/>
                <a:latin typeface="Arial" panose="020B0604020202020204" pitchFamily="34" charset="0"/>
                <a:cs typeface="Arial" panose="020B0604020202020204" pitchFamily="34" charset="0"/>
              </a:rPr>
              <a:t>、低・中所得国の</a:t>
            </a:r>
            <a:r>
              <a:rPr lang="en-US" altLang="ja-JP" sz="1200" spc="65" dirty="0">
                <a:solidFill>
                  <a:srgbClr val="254776"/>
                </a:solidFill>
                <a:effectLst/>
                <a:latin typeface="Arial" panose="020B0604020202020204" pitchFamily="34" charset="0"/>
                <a:cs typeface="Arial" panose="020B0604020202020204" pitchFamily="34" charset="0"/>
              </a:rPr>
              <a:t>EVIPNet)</a:t>
            </a:r>
            <a:endParaRPr kumimoji="0" lang="en-US" sz="1200" b="0" i="0" u="none" strike="noStrike" kern="1200" cap="none" spc="0" normalizeH="0" baseline="0" noProof="0" dirty="0">
              <a:ln>
                <a:noFill/>
              </a:ln>
              <a:solidFill>
                <a:srgbClr val="254776"/>
              </a:solidFill>
              <a:effectLst/>
              <a:uLnTx/>
              <a:uFillTx/>
              <a:latin typeface="Arial" panose="020B0604020202020204" pitchFamily="34" charset="0"/>
              <a:cs typeface="Arial" panose="020B0604020202020204" pitchFamily="34" charset="0"/>
            </a:endParaRPr>
          </a:p>
        </p:txBody>
      </p:sp>
      <p:sp>
        <p:nvSpPr>
          <p:cNvPr id="46" name="Rounded Rectangular Callout 45">
            <a:extLst>
              <a:ext uri="{FF2B5EF4-FFF2-40B4-BE49-F238E27FC236}">
                <a16:creationId xmlns:a16="http://schemas.microsoft.com/office/drawing/2014/main" id="{013C1AE3-E748-5375-6F07-8FA1AF736108}"/>
              </a:ext>
            </a:extLst>
          </p:cNvPr>
          <p:cNvSpPr/>
          <p:nvPr/>
        </p:nvSpPr>
        <p:spPr>
          <a:xfrm>
            <a:off x="8569430" y="3716568"/>
            <a:ext cx="3250405" cy="1230656"/>
          </a:xfrm>
          <a:prstGeom prst="wedgeRoundRectCallout">
            <a:avLst>
              <a:gd name="adj1" fmla="val -67419"/>
              <a:gd name="adj2" fmla="val -49166"/>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just"/>
            <a:r>
              <a:rPr lang="ja-JP" altLang="ja-JP" sz="1200" i="1" dirty="0">
                <a:solidFill>
                  <a:srgbClr val="254776"/>
                </a:solidFill>
                <a:effectLst/>
                <a:latin typeface="Arial" panose="020B0604020202020204" pitchFamily="34" charset="0"/>
                <a:cs typeface="Arial" panose="020B0604020202020204" pitchFamily="34" charset="0"/>
              </a:rPr>
              <a:t>リビング・エビデンス・アライアンス</a:t>
            </a:r>
            <a:r>
              <a:rPr lang="en-US" altLang="ja-JP" sz="1200" i="1" dirty="0">
                <a:solidFill>
                  <a:srgbClr val="254776"/>
                </a:solidFill>
                <a:effectLst/>
                <a:latin typeface="Arial" panose="020B0604020202020204" pitchFamily="34" charset="0"/>
                <a:cs typeface="Arial" panose="020B0604020202020204" pitchFamily="34" charset="0"/>
              </a:rPr>
              <a:t>(Living Evidence Alliance)</a:t>
            </a:r>
            <a:r>
              <a:rPr lang="ja-JP" altLang="ja-JP" sz="1200" i="1" dirty="0">
                <a:solidFill>
                  <a:srgbClr val="254776"/>
                </a:solidFill>
                <a:effectLst/>
                <a:latin typeface="Arial" panose="020B0604020202020204" pitchFamily="34" charset="0"/>
                <a:cs typeface="Arial" panose="020B0604020202020204" pitchFamily="34" charset="0"/>
              </a:rPr>
              <a:t>は将来性のあるプロトタイプの</a:t>
            </a:r>
            <a:r>
              <a:rPr lang="en-US" altLang="ja-JP" sz="1200" i="1" dirty="0">
                <a:solidFill>
                  <a:srgbClr val="254776"/>
                </a:solidFill>
                <a:effectLst/>
                <a:latin typeface="Arial" panose="020B0604020202020204" pitchFamily="34" charset="0"/>
                <a:cs typeface="Arial" panose="020B0604020202020204" pitchFamily="34" charset="0"/>
              </a:rPr>
              <a:t>1</a:t>
            </a:r>
            <a:r>
              <a:rPr lang="ja-JP" altLang="ja-JP" sz="1200" i="1" dirty="0">
                <a:solidFill>
                  <a:srgbClr val="254776"/>
                </a:solidFill>
                <a:effectLst/>
                <a:latin typeface="Arial" panose="020B0604020202020204" pitchFamily="34" charset="0"/>
                <a:cs typeface="Arial" panose="020B0604020202020204" pitchFamily="34" charset="0"/>
              </a:rPr>
              <a:t>つではあるものの、些細な質問に対する低質のエビデンス統合が数百存在し、社会的に最重要である多くの質問については手付かずの状態で、まだ先は長い。</a:t>
            </a:r>
            <a:endParaRPr lang="en-CA" sz="1200" dirty="0">
              <a:solidFill>
                <a:srgbClr val="254776"/>
              </a:solidFill>
              <a:latin typeface="Arial" panose="020B0604020202020204" pitchFamily="34" charset="0"/>
              <a:cs typeface="Arial" panose="020B0604020202020204" pitchFamily="34" charset="0"/>
            </a:endParaRPr>
          </a:p>
        </p:txBody>
      </p:sp>
      <p:sp>
        <p:nvSpPr>
          <p:cNvPr id="47" name="Rounded Rectangular Callout 46">
            <a:extLst>
              <a:ext uri="{FF2B5EF4-FFF2-40B4-BE49-F238E27FC236}">
                <a16:creationId xmlns:a16="http://schemas.microsoft.com/office/drawing/2014/main" id="{CBA09A20-B62E-6CB5-C3EB-50F8099D1F3A}"/>
              </a:ext>
            </a:extLst>
          </p:cNvPr>
          <p:cNvSpPr/>
          <p:nvPr/>
        </p:nvSpPr>
        <p:spPr>
          <a:xfrm>
            <a:off x="8835805" y="5230205"/>
            <a:ext cx="3134683" cy="1230656"/>
          </a:xfrm>
          <a:prstGeom prst="wedgeRoundRectCallout">
            <a:avLst>
              <a:gd name="adj1" fmla="val -68306"/>
              <a:gd name="adj2" fmla="val -19580"/>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just"/>
            <a:r>
              <a:rPr lang="ja-JP" altLang="ja-JP" sz="1200" i="1" dirty="0">
                <a:solidFill>
                  <a:srgbClr val="254776"/>
                </a:solidFill>
                <a:effectLst/>
                <a:latin typeface="Arial" panose="020B0604020202020204" pitchFamily="34" charset="0"/>
                <a:cs typeface="Arial" panose="020B0604020202020204" pitchFamily="34" charset="0"/>
              </a:rPr>
              <a:t>逆説的ではあるが、コクランのようにこれまでで最も脆弱な資金提供者の位置にいるグローバルな公共財生産者もいれば、キャンベル</a:t>
            </a:r>
            <a:r>
              <a:rPr lang="en-US" altLang="ja-JP" sz="1200" i="1" dirty="0">
                <a:solidFill>
                  <a:srgbClr val="254776"/>
                </a:solidFill>
                <a:effectLst/>
                <a:latin typeface="Arial" panose="020B0604020202020204" pitchFamily="34" charset="0"/>
                <a:cs typeface="Arial" panose="020B0604020202020204" pitchFamily="34" charset="0"/>
              </a:rPr>
              <a:t>(Campbell)</a:t>
            </a:r>
            <a:r>
              <a:rPr lang="ja-JP" altLang="ja-JP" sz="1200" i="1" dirty="0">
                <a:solidFill>
                  <a:srgbClr val="254776"/>
                </a:solidFill>
                <a:effectLst/>
                <a:latin typeface="Arial" panose="020B0604020202020204" pitchFamily="34" charset="0"/>
                <a:cs typeface="Arial" panose="020B0604020202020204" pitchFamily="34" charset="0"/>
              </a:rPr>
              <a:t>のように持続可能な資金提供を受けたことがない組織もある。</a:t>
            </a:r>
            <a:endParaRPr lang="en-CA" sz="1200" dirty="0">
              <a:solidFill>
                <a:srgbClr val="254776"/>
              </a:solidFill>
              <a:latin typeface="Arial" panose="020B0604020202020204" pitchFamily="34" charset="0"/>
              <a:cs typeface="Arial" panose="020B0604020202020204" pitchFamily="34" charset="0"/>
            </a:endParaRPr>
          </a:p>
        </p:txBody>
      </p:sp>
      <p:sp>
        <p:nvSpPr>
          <p:cNvPr id="48" name="Rounded Rectangular Callout 47">
            <a:extLst>
              <a:ext uri="{FF2B5EF4-FFF2-40B4-BE49-F238E27FC236}">
                <a16:creationId xmlns:a16="http://schemas.microsoft.com/office/drawing/2014/main" id="{911F2BB1-DF14-72AD-8175-DF43C82968C2}"/>
              </a:ext>
            </a:extLst>
          </p:cNvPr>
          <p:cNvSpPr/>
          <p:nvPr/>
        </p:nvSpPr>
        <p:spPr>
          <a:xfrm flipH="1">
            <a:off x="332252" y="5224084"/>
            <a:ext cx="3134683" cy="1506110"/>
          </a:xfrm>
          <a:prstGeom prst="wedgeRoundRectCallout">
            <a:avLst>
              <a:gd name="adj1" fmla="val -63899"/>
              <a:gd name="adj2" fmla="val -44426"/>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just"/>
            <a:r>
              <a:rPr lang="ja-JP" altLang="ja-JP" sz="1200" i="1" dirty="0">
                <a:solidFill>
                  <a:srgbClr val="254776"/>
                </a:solidFill>
                <a:effectLst/>
                <a:latin typeface="Arial" panose="020B0604020202020204" pitchFamily="34" charset="0"/>
                <a:cs typeface="Arial" panose="020B0604020202020204" pitchFamily="34" charset="0"/>
              </a:rPr>
              <a:t>国内の政策立案者からの質問に対して、気候変動適応策に関するコンテクストに沿ったエビデンス統合を用いて</a:t>
            </a:r>
            <a:r>
              <a:rPr lang="en-US" altLang="ja-JP" sz="1200" i="1" dirty="0">
                <a:solidFill>
                  <a:srgbClr val="254776"/>
                </a:solidFill>
                <a:effectLst/>
                <a:latin typeface="Arial" panose="020B0604020202020204" pitchFamily="34" charset="0"/>
                <a:cs typeface="Arial" panose="020B0604020202020204" pitchFamily="34" charset="0"/>
              </a:rPr>
              <a:t>3</a:t>
            </a:r>
            <a:r>
              <a:rPr lang="ja-JP" altLang="ja-JP" sz="1200" i="1" dirty="0">
                <a:solidFill>
                  <a:srgbClr val="254776"/>
                </a:solidFill>
                <a:effectLst/>
                <a:latin typeface="Arial" panose="020B0604020202020204" pitchFamily="34" charset="0"/>
                <a:cs typeface="Arial" panose="020B0604020202020204" pitchFamily="34" charset="0"/>
              </a:rPr>
              <a:t>日間で対応することができた。それは、特定および評価が完了した</a:t>
            </a:r>
            <a:r>
              <a:rPr lang="en-US" altLang="ja-JP" sz="1200" i="1" dirty="0">
                <a:solidFill>
                  <a:srgbClr val="254776"/>
                </a:solidFill>
                <a:effectLst/>
                <a:latin typeface="Arial" panose="020B0604020202020204" pitchFamily="34" charset="0"/>
                <a:cs typeface="Arial" panose="020B0604020202020204" pitchFamily="34" charset="0"/>
              </a:rPr>
              <a:t>17,000</a:t>
            </a:r>
            <a:r>
              <a:rPr lang="ja-JP" altLang="ja-JP" sz="1200" i="1" dirty="0">
                <a:solidFill>
                  <a:srgbClr val="254776"/>
                </a:solidFill>
                <a:effectLst/>
                <a:latin typeface="Arial" panose="020B0604020202020204" pitchFamily="34" charset="0"/>
                <a:cs typeface="Arial" panose="020B0604020202020204" pitchFamily="34" charset="0"/>
              </a:rPr>
              <a:t>件以上の研究と共に生きたエビデンス統合が「そこにあった」からである</a:t>
            </a:r>
            <a:endParaRPr lang="en-CA" sz="1200" dirty="0">
              <a:solidFill>
                <a:srgbClr val="254776"/>
              </a:solidFill>
              <a:latin typeface="Arial" panose="020B0604020202020204" pitchFamily="34" charset="0"/>
              <a:cs typeface="Arial" panose="020B0604020202020204" pitchFamily="34" charset="0"/>
            </a:endParaRPr>
          </a:p>
        </p:txBody>
      </p:sp>
      <p:sp>
        <p:nvSpPr>
          <p:cNvPr id="49" name="TextBox 48">
            <a:extLst>
              <a:ext uri="{FF2B5EF4-FFF2-40B4-BE49-F238E27FC236}">
                <a16:creationId xmlns:a16="http://schemas.microsoft.com/office/drawing/2014/main" id="{AAF8FDC8-25B2-3BBC-3E8B-2BDC17B894C8}"/>
              </a:ext>
            </a:extLst>
          </p:cNvPr>
          <p:cNvSpPr txBox="1"/>
          <p:nvPr/>
        </p:nvSpPr>
        <p:spPr>
          <a:xfrm>
            <a:off x="846466" y="3079434"/>
            <a:ext cx="2124373" cy="548355"/>
          </a:xfrm>
          <a:prstGeom prst="rect">
            <a:avLst/>
          </a:prstGeom>
          <a:noFill/>
        </p:spPr>
        <p:txBody>
          <a:bodyPr wrap="square">
            <a:spAutoFit/>
          </a:bodyPr>
          <a:lstStyle/>
          <a:p>
            <a:pPr marR="11430" algn="ctr">
              <a:lnSpc>
                <a:spcPct val="90000"/>
              </a:lnSpc>
              <a:spcBef>
                <a:spcPts val="130"/>
              </a:spcBef>
              <a:spcAft>
                <a:spcPts val="0"/>
              </a:spcAft>
            </a:pPr>
            <a:r>
              <a:rPr lang="ja-JP" altLang="ja-JP" sz="1600" b="1" spc="-10" dirty="0">
                <a:solidFill>
                  <a:srgbClr val="254776"/>
                </a:solidFill>
                <a:effectLst/>
                <a:latin typeface="Arial" panose="020B0604020202020204" pitchFamily="34" charset="0"/>
                <a:cs typeface="Arial" panose="020B0604020202020204" pitchFamily="34" charset="0"/>
              </a:rPr>
              <a:t>グローバルと国内の</a:t>
            </a:r>
            <a:endParaRPr lang="ja-JP" altLang="ja-JP" sz="1600" b="1" dirty="0">
              <a:effectLst/>
              <a:latin typeface="Arial" panose="020B0604020202020204" pitchFamily="34" charset="0"/>
              <a:cs typeface="Arial" panose="020B0604020202020204" pitchFamily="34" charset="0"/>
            </a:endParaRPr>
          </a:p>
          <a:p>
            <a:pPr marR="11430" algn="ctr">
              <a:lnSpc>
                <a:spcPct val="90000"/>
              </a:lnSpc>
              <a:spcBef>
                <a:spcPts val="130"/>
              </a:spcBef>
              <a:spcAft>
                <a:spcPts val="0"/>
              </a:spcAft>
            </a:pPr>
            <a:r>
              <a:rPr lang="ja-JP" altLang="ja-JP" sz="1600" b="1" spc="-10" dirty="0">
                <a:solidFill>
                  <a:srgbClr val="254776"/>
                </a:solidFill>
                <a:effectLst/>
                <a:latin typeface="Arial" panose="020B0604020202020204" pitchFamily="34" charset="0"/>
                <a:cs typeface="Arial" panose="020B0604020202020204" pitchFamily="34" charset="0"/>
              </a:rPr>
              <a:t>つながり強化</a:t>
            </a:r>
            <a:endParaRPr lang="en-US" sz="1600" b="1" dirty="0">
              <a:latin typeface="Arial" panose="020B0604020202020204" pitchFamily="34" charset="0"/>
              <a:cs typeface="Arial" panose="020B0604020202020204" pitchFamily="34" charset="0"/>
            </a:endParaRPr>
          </a:p>
        </p:txBody>
      </p:sp>
      <p:sp>
        <p:nvSpPr>
          <p:cNvPr id="10" name="Rectangle 7">
            <a:extLst>
              <a:ext uri="{FF2B5EF4-FFF2-40B4-BE49-F238E27FC236}">
                <a16:creationId xmlns:a16="http://schemas.microsoft.com/office/drawing/2014/main" id="{BD9A4653-49F7-5D4C-C55F-76766772842A}"/>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4" name="Textbox 236">
            <a:extLst>
              <a:ext uri="{FF2B5EF4-FFF2-40B4-BE49-F238E27FC236}">
                <a16:creationId xmlns:a16="http://schemas.microsoft.com/office/drawing/2014/main" id="{A3A632AE-28FF-3EC1-131A-6B254AF60EC8}"/>
              </a:ext>
            </a:extLst>
          </p:cNvPr>
          <p:cNvSpPr txBox="1">
            <a:spLocks noChangeArrowheads="1"/>
          </p:cNvSpPr>
          <p:nvPr/>
        </p:nvSpPr>
        <p:spPr bwMode="auto">
          <a:xfrm>
            <a:off x="2230438" y="1185308"/>
            <a:ext cx="344487"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600" b="1" i="0" u="none" strike="noStrike" cap="none" normalizeH="0" baseline="0" dirty="0">
              <a:ln>
                <a:noFill/>
              </a:ln>
              <a:solidFill>
                <a:srgbClr val="FFFFFF"/>
              </a:solidFill>
              <a:effectLst/>
              <a:latin typeface="Arial" panose="020B0604020202020204" pitchFamily="34" charset="0"/>
              <a:ea typeface="Trebuchet MS" panose="020B0603020202020204" pitchFamily="34" charset="0"/>
              <a:cs typeface="ＭＳ 明朝" panose="02020609040205080304" pitchFamily="17"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600" b="1" i="0" u="none" strike="noStrike" cap="none" normalizeH="0" baseline="0">
                <a:ln>
                  <a:noFill/>
                </a:ln>
                <a:solidFill>
                  <a:srgbClr val="FFFFFF"/>
                </a:solidFill>
                <a:effectLst/>
                <a:latin typeface="Arial" panose="020B0604020202020204" pitchFamily="34" charset="0"/>
                <a:ea typeface="Trebuchet MS" panose="020B0603020202020204" pitchFamily="34" charset="0"/>
                <a:cs typeface="ＭＳ 明朝" panose="02020609040205080304" pitchFamily="17" charset="-128"/>
              </a:rPr>
              <a:t>最良の</a:t>
            </a:r>
            <a:endParaRPr kumimoji="0" lang="ja-JP" altLang="en-US" sz="9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600" b="1" i="0" u="none" strike="noStrike" cap="none" normalizeH="0" baseline="0">
                <a:ln>
                  <a:noFill/>
                </a:ln>
                <a:solidFill>
                  <a:srgbClr val="FFFFFF"/>
                </a:solidFill>
                <a:effectLst/>
                <a:latin typeface="Arial" panose="020B0604020202020204" pitchFamily="34" charset="0"/>
                <a:ea typeface="Trebuchet MS" panose="020B0603020202020204" pitchFamily="34" charset="0"/>
                <a:cs typeface="ＭＳ 明朝" panose="02020609040205080304" pitchFamily="17" charset="-128"/>
              </a:rPr>
              <a:t>エビ</a:t>
            </a:r>
            <a:endParaRPr kumimoji="0" lang="ja-JP" altLang="en-US" sz="900" b="0" i="0" u="none" strike="noStrike" cap="none" normalizeH="0" baseline="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600" b="1" i="0" u="none" strike="noStrike" cap="none" normalizeH="0" baseline="0">
                <a:ln>
                  <a:noFill/>
                </a:ln>
                <a:solidFill>
                  <a:srgbClr val="FFFFFF"/>
                </a:solidFill>
                <a:effectLst/>
                <a:latin typeface="Arial" panose="020B0604020202020204" pitchFamily="34" charset="0"/>
                <a:ea typeface="Trebuchet MS" panose="020B0603020202020204" pitchFamily="34" charset="0"/>
                <a:cs typeface="ＭＳ 明朝" panose="02020609040205080304" pitchFamily="17" charset="-128"/>
              </a:rPr>
              <a:t>デンス</a:t>
            </a:r>
            <a:endParaRPr kumimoji="0" lang="ja-JP" altLang="en-US" sz="1800" b="0" i="0" u="none" strike="noStrike" cap="none" normalizeH="0" baseline="0">
              <a:ln>
                <a:noFill/>
              </a:ln>
              <a:solidFill>
                <a:schemeClr val="tx1"/>
              </a:solidFill>
              <a:effectLst/>
              <a:latin typeface="Arial" panose="020B0604020202020204" pitchFamily="34" charset="0"/>
            </a:endParaRPr>
          </a:p>
        </p:txBody>
      </p:sp>
      <p:sp>
        <p:nvSpPr>
          <p:cNvPr id="27" name="テキスト ボックス 26">
            <a:extLst>
              <a:ext uri="{FF2B5EF4-FFF2-40B4-BE49-F238E27FC236}">
                <a16:creationId xmlns:a16="http://schemas.microsoft.com/office/drawing/2014/main" id="{C3A25671-D162-30B8-89B7-800E16984EC3}"/>
              </a:ext>
            </a:extLst>
          </p:cNvPr>
          <p:cNvSpPr txBox="1"/>
          <p:nvPr/>
        </p:nvSpPr>
        <p:spPr>
          <a:xfrm rot="19791528">
            <a:off x="1764247" y="4293634"/>
            <a:ext cx="1648769" cy="461665"/>
          </a:xfrm>
          <a:prstGeom prst="rect">
            <a:avLst/>
          </a:prstGeom>
          <a:noFill/>
        </p:spPr>
        <p:txBody>
          <a:bodyPr wrap="square" rtlCol="0">
            <a:spAutoFit/>
          </a:bodyPr>
          <a:lstStyle/>
          <a:p>
            <a:pPr algn="ctr"/>
            <a:r>
              <a:rPr lang="ja-JP" altLang="ja-JP" sz="1200" b="1" dirty="0">
                <a:solidFill>
                  <a:srgbClr val="254776"/>
                </a:solidFill>
                <a:effectLst/>
                <a:latin typeface="Arial" panose="020B0604020202020204" pitchFamily="34" charset="0"/>
                <a:cs typeface="Arial" panose="020B0604020202020204" pitchFamily="34" charset="0"/>
              </a:rPr>
              <a:t>国内のエビデンス</a:t>
            </a:r>
          </a:p>
          <a:p>
            <a:pPr algn="ctr"/>
            <a:r>
              <a:rPr lang="ja-JP" altLang="ja-JP" sz="1200" b="1" dirty="0">
                <a:solidFill>
                  <a:srgbClr val="254776"/>
                </a:solidFill>
                <a:effectLst/>
                <a:latin typeface="Arial" panose="020B0604020202020204" pitchFamily="34" charset="0"/>
                <a:cs typeface="Arial" panose="020B0604020202020204" pitchFamily="34" charset="0"/>
              </a:rPr>
              <a:t>支援ネットワーク</a:t>
            </a:r>
            <a:endParaRPr kumimoji="1" lang="ja-JP" altLang="en-US" sz="1200" b="1" dirty="0">
              <a:solidFill>
                <a:srgbClr val="254776"/>
              </a:solidFill>
              <a:latin typeface="Arial" panose="020B0604020202020204" pitchFamily="34" charset="0"/>
              <a:cs typeface="Arial" panose="020B0604020202020204" pitchFamily="34" charset="0"/>
            </a:endParaRPr>
          </a:p>
        </p:txBody>
      </p:sp>
      <p:sp>
        <p:nvSpPr>
          <p:cNvPr id="28" name="テキスト ボックス 27">
            <a:extLst>
              <a:ext uri="{FF2B5EF4-FFF2-40B4-BE49-F238E27FC236}">
                <a16:creationId xmlns:a16="http://schemas.microsoft.com/office/drawing/2014/main" id="{8073D109-409E-BA5B-F5E1-1926BAAA47B3}"/>
              </a:ext>
            </a:extLst>
          </p:cNvPr>
          <p:cNvSpPr txBox="1"/>
          <p:nvPr/>
        </p:nvSpPr>
        <p:spPr>
          <a:xfrm rot="2186639">
            <a:off x="1601694" y="2194554"/>
            <a:ext cx="2415713" cy="461665"/>
          </a:xfrm>
          <a:prstGeom prst="rect">
            <a:avLst/>
          </a:prstGeom>
          <a:noFill/>
        </p:spPr>
        <p:txBody>
          <a:bodyPr wrap="square" rtlCol="0">
            <a:spAutoFit/>
          </a:bodyPr>
          <a:lstStyle/>
          <a:p>
            <a:pPr algn="ctr"/>
            <a:r>
              <a:rPr lang="ja-JP" altLang="ja-JP" sz="1200" b="1" dirty="0">
                <a:solidFill>
                  <a:srgbClr val="254776"/>
                </a:solidFill>
                <a:effectLst/>
                <a:latin typeface="Arial" panose="020B0604020202020204" pitchFamily="34" charset="0"/>
                <a:cs typeface="Arial" panose="020B0604020202020204" pitchFamily="34" charset="0"/>
              </a:rPr>
              <a:t>グローバル</a:t>
            </a:r>
          </a:p>
          <a:p>
            <a:pPr algn="ctr"/>
            <a:r>
              <a:rPr lang="ja-JP" altLang="ja-JP" sz="1200" b="1" dirty="0">
                <a:solidFill>
                  <a:srgbClr val="254776"/>
                </a:solidFill>
                <a:effectLst/>
                <a:latin typeface="Arial" panose="020B0604020202020204" pitchFamily="34" charset="0"/>
                <a:cs typeface="Arial" panose="020B0604020202020204" pitchFamily="34" charset="0"/>
              </a:rPr>
              <a:t>公共財生産チーム</a:t>
            </a:r>
            <a:endParaRPr kumimoji="1" lang="ja-JP" altLang="en-US" sz="1200" b="1" dirty="0">
              <a:solidFill>
                <a:srgbClr val="254776"/>
              </a:solidFill>
              <a:latin typeface="Arial" panose="020B0604020202020204" pitchFamily="34" charset="0"/>
              <a:cs typeface="Arial" panose="020B0604020202020204" pitchFamily="34" charset="0"/>
            </a:endParaRPr>
          </a:p>
        </p:txBody>
      </p:sp>
      <p:sp>
        <p:nvSpPr>
          <p:cNvPr id="3" name="テキスト ボックス 27">
            <a:extLst>
              <a:ext uri="{FF2B5EF4-FFF2-40B4-BE49-F238E27FC236}">
                <a16:creationId xmlns:a16="http://schemas.microsoft.com/office/drawing/2014/main" id="{0BBAC655-AE5C-5303-348D-2023E8E87388}"/>
              </a:ext>
            </a:extLst>
          </p:cNvPr>
          <p:cNvSpPr txBox="1"/>
          <p:nvPr/>
        </p:nvSpPr>
        <p:spPr>
          <a:xfrm rot="17698284">
            <a:off x="-244104" y="2069221"/>
            <a:ext cx="2415713" cy="461665"/>
          </a:xfrm>
          <a:prstGeom prst="rect">
            <a:avLst/>
          </a:prstGeom>
          <a:noFill/>
        </p:spPr>
        <p:txBody>
          <a:bodyPr wrap="square" rtlCol="0">
            <a:spAutoFit/>
          </a:bodyPr>
          <a:lstStyle/>
          <a:p>
            <a:r>
              <a:rPr lang="ja-JP" altLang="en-US" sz="1200">
                <a:solidFill>
                  <a:srgbClr val="254776"/>
                </a:solidFill>
                <a:effectLst/>
                <a:latin typeface="PingFang SC"/>
              </a:rPr>
              <a:t>資金提供者お</a:t>
            </a:r>
            <a:endParaRPr lang="en-CA" altLang="ja-JP" sz="1200" dirty="0">
              <a:solidFill>
                <a:srgbClr val="254776"/>
              </a:solidFill>
              <a:effectLst/>
              <a:latin typeface="PingFang SC"/>
            </a:endParaRPr>
          </a:p>
          <a:p>
            <a:r>
              <a:rPr lang="ja-JP" altLang="en-US" sz="1200">
                <a:solidFill>
                  <a:srgbClr val="254776"/>
                </a:solidFill>
                <a:effectLst/>
                <a:latin typeface="PingFang SC"/>
              </a:rPr>
              <a:t>よび寄付者</a:t>
            </a:r>
          </a:p>
        </p:txBody>
      </p:sp>
      <p:sp>
        <p:nvSpPr>
          <p:cNvPr id="6" name="Oval 5">
            <a:extLst>
              <a:ext uri="{FF2B5EF4-FFF2-40B4-BE49-F238E27FC236}">
                <a16:creationId xmlns:a16="http://schemas.microsoft.com/office/drawing/2014/main" id="{B60381FE-20A5-FA3D-6E76-120BA82AE68C}"/>
              </a:ext>
            </a:extLst>
          </p:cNvPr>
          <p:cNvSpPr/>
          <p:nvPr/>
        </p:nvSpPr>
        <p:spPr>
          <a:xfrm>
            <a:off x="809662" y="1729241"/>
            <a:ext cx="806419" cy="806419"/>
          </a:xfrm>
          <a:prstGeom prst="ellipse">
            <a:avLst/>
          </a:prstGeom>
          <a:solidFill>
            <a:srgbClr val="8DD2E5"/>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00" dirty="0"/>
          </a:p>
        </p:txBody>
      </p:sp>
      <p:sp>
        <p:nvSpPr>
          <p:cNvPr id="7" name="TextBox 6">
            <a:extLst>
              <a:ext uri="{FF2B5EF4-FFF2-40B4-BE49-F238E27FC236}">
                <a16:creationId xmlns:a16="http://schemas.microsoft.com/office/drawing/2014/main" id="{DB042FB6-8460-41B2-2A91-C5BD5A91DE6B}"/>
              </a:ext>
            </a:extLst>
          </p:cNvPr>
          <p:cNvSpPr txBox="1"/>
          <p:nvPr/>
        </p:nvSpPr>
        <p:spPr>
          <a:xfrm>
            <a:off x="977872" y="1772324"/>
            <a:ext cx="470000" cy="707886"/>
          </a:xfrm>
          <a:prstGeom prst="rect">
            <a:avLst/>
          </a:prstGeom>
          <a:noFill/>
        </p:spPr>
        <p:txBody>
          <a:bodyPr wrap="none" rtlCol="0">
            <a:spAutoFit/>
          </a:bodyPr>
          <a:lstStyle/>
          <a:p>
            <a:pPr algn="ctr"/>
            <a:r>
              <a:rPr lang="en-US" sz="4000" b="1" dirty="0">
                <a:solidFill>
                  <a:schemeClr val="bg1"/>
                </a:solidFill>
              </a:rPr>
              <a:t>$</a:t>
            </a:r>
          </a:p>
        </p:txBody>
      </p:sp>
      <p:sp>
        <p:nvSpPr>
          <p:cNvPr id="4" name="Title 3">
            <a:extLst>
              <a:ext uri="{FF2B5EF4-FFF2-40B4-BE49-F238E27FC236}">
                <a16:creationId xmlns:a16="http://schemas.microsoft.com/office/drawing/2014/main" id="{BBE3E876-D560-41A3-089E-28D5521425B6}"/>
              </a:ext>
            </a:extLst>
          </p:cNvPr>
          <p:cNvSpPr>
            <a:spLocks noGrp="1"/>
          </p:cNvSpPr>
          <p:nvPr>
            <p:ph type="title"/>
          </p:nvPr>
        </p:nvSpPr>
        <p:spPr/>
        <p:txBody>
          <a:bodyPr/>
          <a:lstStyle/>
          <a:p>
            <a:r>
              <a:rPr lang="ja-JP" altLang="en-US" dirty="0"/>
              <a:t>協調を改善するために考え得る</a:t>
            </a:r>
            <a:r>
              <a:rPr lang="en-US" altLang="ja-JP" dirty="0"/>
              <a:t>1</a:t>
            </a:r>
            <a:r>
              <a:rPr lang="ja-JP" altLang="en-US" dirty="0"/>
              <a:t>つのモデル：</a:t>
            </a:r>
            <a:br>
              <a:rPr lang="en-US" altLang="ja-JP" dirty="0"/>
            </a:br>
            <a:r>
              <a:rPr lang="ja-JP" altLang="en-US" dirty="0"/>
              <a:t>グローバルと国内のつながりを強化することから始める</a:t>
            </a:r>
            <a:endParaRPr lang="en-US" dirty="0"/>
          </a:p>
        </p:txBody>
      </p:sp>
    </p:spTree>
    <p:extLst>
      <p:ext uri="{BB962C8B-B14F-4D97-AF65-F5344CB8AC3E}">
        <p14:creationId xmlns:p14="http://schemas.microsoft.com/office/powerpoint/2010/main" val="3084128434"/>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EB10FA45183884EB94F15345AAEEF19" ma:contentTypeVersion="15" ma:contentTypeDescription="Create a new document." ma:contentTypeScope="" ma:versionID="1c4e017a1f7c53728c03e216885bf0bb">
  <xsd:schema xmlns:xsd="http://www.w3.org/2001/XMLSchema" xmlns:xs="http://www.w3.org/2001/XMLSchema" xmlns:p="http://schemas.microsoft.com/office/2006/metadata/properties" xmlns:ns2="599eec1d-e27c-4128-92a4-19001b8afe14" xmlns:ns3="0408fcbc-2e10-4461-bee0-724c01b46ae9" targetNamespace="http://schemas.microsoft.com/office/2006/metadata/properties" ma:root="true" ma:fieldsID="eec9c4841a05a7d87cb8351f8265e8c6" ns2:_="" ns3:_="">
    <xsd:import namespace="599eec1d-e27c-4128-92a4-19001b8afe14"/>
    <xsd:import namespace="0408fcbc-2e10-4461-bee0-724c01b46ae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9eec1d-e27c-4128-92a4-19001b8afe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073764d-e844-48d8-8cbc-d63b9d95286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08fcbc-2e10-4461-bee0-724c01b46ae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81d858b-1feb-44a1-840f-9be35bf19069}" ma:internalName="TaxCatchAll" ma:showField="CatchAllData" ma:web="0408fcbc-2e10-4461-bee0-724c01b46ae9">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0944CBD-5A59-419A-8561-7F16EFD5DE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9eec1d-e27c-4128-92a4-19001b8afe14"/>
    <ds:schemaRef ds:uri="0408fcbc-2e10-4461-bee0-724c01b46a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6A06128-3A00-4687-A178-3FFE6118DB1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33160</TotalTime>
  <Words>1129</Words>
  <Application>Microsoft Macintosh PowerPoint</Application>
  <PresentationFormat>Widescreen</PresentationFormat>
  <Paragraphs>32</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PingFang SC</vt:lpstr>
      <vt:lpstr>Arial</vt:lpstr>
      <vt:lpstr>Courier New</vt:lpstr>
      <vt:lpstr>Trebuchet MS</vt:lpstr>
      <vt:lpstr>McMaster Brighter World Theme</vt:lpstr>
      <vt:lpstr>協調を改善するために考え得る1つのモデル： グローバルと国内のつながりを強化することから始める</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326</cp:revision>
  <cp:lastPrinted>2024-07-01T02:01:52Z</cp:lastPrinted>
  <dcterms:created xsi:type="dcterms:W3CDTF">2017-04-21T15:41:45Z</dcterms:created>
  <dcterms:modified xsi:type="dcterms:W3CDTF">2024-10-03T15:50:57Z</dcterms:modified>
</cp:coreProperties>
</file>