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3"/>
  </p:sldMasterIdLst>
  <p:notesMasterIdLst>
    <p:notesMasterId r:id="rId6"/>
  </p:notesMasterIdLst>
  <p:sldIdLst>
    <p:sldId id="1102" r:id="rId4"/>
    <p:sldId id="1103" r:id="rId5"/>
  </p:sldIdLst>
  <p:sldSz cx="12192000" cy="6858000"/>
  <p:notesSz cx="6805613" cy="9939338"/>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9" autoAdjust="0"/>
    <p:restoredTop sz="95822" autoAdjust="0"/>
  </p:normalViewPr>
  <p:slideViewPr>
    <p:cSldViewPr snapToGrid="0" snapToObjects="1">
      <p:cViewPr varScale="1">
        <p:scale>
          <a:sx n="122" d="100"/>
          <a:sy n="122" d="100"/>
        </p:scale>
        <p:origin x="744" y="192"/>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1.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2.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10/3/24</a:t>
            </a:fld>
            <a:endParaRPr lang="en-US" dirty="0"/>
          </a:p>
        </p:txBody>
      </p:sp>
      <p:sp>
        <p:nvSpPr>
          <p:cNvPr id="4" name="Slide Image Placeholder 3"/>
          <p:cNvSpPr>
            <a:spLocks noGrp="1" noRot="1" noChangeAspect="1"/>
          </p:cNvSpPr>
          <p:nvPr>
            <p:ph type="sldImg" idx="2"/>
          </p:nvPr>
        </p:nvSpPr>
        <p:spPr>
          <a:xfrm>
            <a:off x="422275" y="1243013"/>
            <a:ext cx="5961063" cy="3354387"/>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11621C-3EA7-C342-A130-13C6D43C8C01}" type="slidenum">
              <a:rPr lang="en-US" smtClean="0"/>
              <a:pPr/>
              <a:t>1</a:t>
            </a:fld>
            <a:endParaRPr lang="en-US" dirty="0"/>
          </a:p>
        </p:txBody>
      </p:sp>
    </p:spTree>
    <p:extLst>
      <p:ext uri="{BB962C8B-B14F-4D97-AF65-F5344CB8AC3E}">
        <p14:creationId xmlns:p14="http://schemas.microsoft.com/office/powerpoint/2010/main" val="3301323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644027">
              <a:defRPr/>
            </a:pPr>
            <a:fld id="{7C11621C-3EA7-C342-A130-13C6D43C8C01}" type="slidenum">
              <a:rPr lang="en-US">
                <a:solidFill>
                  <a:prstClr val="black"/>
                </a:solidFill>
              </a:rPr>
              <a:pPr defTabSz="644027">
                <a:defRPr/>
              </a:pPr>
              <a:t>2</a:t>
            </a:fld>
            <a:endParaRPr lang="en-US" dirty="0">
              <a:solidFill>
                <a:prstClr val="black"/>
              </a:solidFill>
            </a:endParaRPr>
          </a:p>
        </p:txBody>
      </p:sp>
    </p:spTree>
    <p:extLst>
      <p:ext uri="{BB962C8B-B14F-4D97-AF65-F5344CB8AC3E}">
        <p14:creationId xmlns:p14="http://schemas.microsoft.com/office/powerpoint/2010/main" val="18608863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670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9"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3" r:id="rId4"/>
    <p:sldLayoutId id="2147483672" r:id="rId5"/>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23">
            <a:extLst>
              <a:ext uri="{FF2B5EF4-FFF2-40B4-BE49-F238E27FC236}">
                <a16:creationId xmlns:a16="http://schemas.microsoft.com/office/drawing/2014/main" id="{7C405634-25D3-7737-0223-D7338D00CB65}"/>
              </a:ext>
            </a:extLst>
          </p:cNvPr>
          <p:cNvPicPr>
            <a:picLocks noChangeAspect="1"/>
          </p:cNvPicPr>
          <p:nvPr/>
        </p:nvPicPr>
        <p:blipFill>
          <a:blip r:embed="rId3">
            <a:alphaModFix amt="70000"/>
          </a:blip>
          <a:srcRect/>
          <a:stretch/>
        </p:blipFill>
        <p:spPr>
          <a:xfrm>
            <a:off x="2325510" y="1280751"/>
            <a:ext cx="9720000" cy="3859939"/>
          </a:xfrm>
          <a:prstGeom prst="rect">
            <a:avLst/>
          </a:prstGeom>
        </p:spPr>
      </p:pic>
      <p:sp>
        <p:nvSpPr>
          <p:cNvPr id="9" name="Rectangle 8">
            <a:extLst>
              <a:ext uri="{FF2B5EF4-FFF2-40B4-BE49-F238E27FC236}">
                <a16:creationId xmlns:a16="http://schemas.microsoft.com/office/drawing/2014/main" id="{01A348F2-7C9F-0E66-DF62-C9217A125AD6}"/>
              </a:ext>
            </a:extLst>
          </p:cNvPr>
          <p:cNvSpPr/>
          <p:nvPr/>
        </p:nvSpPr>
        <p:spPr>
          <a:xfrm>
            <a:off x="0" y="6214242"/>
            <a:ext cx="12192000" cy="64375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nvGrpSpPr>
          <p:cNvPr id="27" name="Group 26">
            <a:extLst>
              <a:ext uri="{FF2B5EF4-FFF2-40B4-BE49-F238E27FC236}">
                <a16:creationId xmlns:a16="http://schemas.microsoft.com/office/drawing/2014/main" id="{9BA57097-12CC-A205-028A-A542631B0BA7}"/>
              </a:ext>
            </a:extLst>
          </p:cNvPr>
          <p:cNvGrpSpPr/>
          <p:nvPr/>
        </p:nvGrpSpPr>
        <p:grpSpPr>
          <a:xfrm>
            <a:off x="-41465" y="1221187"/>
            <a:ext cx="2771733" cy="5636812"/>
            <a:chOff x="-46188" y="1351469"/>
            <a:chExt cx="2435042" cy="4852577"/>
          </a:xfrm>
        </p:grpSpPr>
        <p:pic>
          <p:nvPicPr>
            <p:cNvPr id="28" name="Picture 27">
              <a:extLst>
                <a:ext uri="{FF2B5EF4-FFF2-40B4-BE49-F238E27FC236}">
                  <a16:creationId xmlns:a16="http://schemas.microsoft.com/office/drawing/2014/main" id="{25A2A023-0653-D50B-10CD-E4DBDA833392}"/>
                </a:ext>
              </a:extLst>
            </p:cNvPr>
            <p:cNvPicPr>
              <a:picLocks noChangeAspect="1"/>
            </p:cNvPicPr>
            <p:nvPr/>
          </p:nvPicPr>
          <p:blipFill>
            <a:blip r:embed="rId4">
              <a:alphaModFix amt="70000"/>
            </a:blip>
            <a:srcRect/>
            <a:stretch/>
          </p:blipFill>
          <p:spPr>
            <a:xfrm>
              <a:off x="74383" y="1351469"/>
              <a:ext cx="1945170" cy="4852577"/>
            </a:xfrm>
            <a:prstGeom prst="rect">
              <a:avLst/>
            </a:prstGeom>
          </p:spPr>
        </p:pic>
        <p:sp>
          <p:nvSpPr>
            <p:cNvPr id="29" name="TextBox 28">
              <a:extLst>
                <a:ext uri="{FF2B5EF4-FFF2-40B4-BE49-F238E27FC236}">
                  <a16:creationId xmlns:a16="http://schemas.microsoft.com/office/drawing/2014/main" id="{19A2C879-9868-EB6C-0342-302AC8339375}"/>
                </a:ext>
              </a:extLst>
            </p:cNvPr>
            <p:cNvSpPr txBox="1"/>
            <p:nvPr/>
          </p:nvSpPr>
          <p:spPr>
            <a:xfrm>
              <a:off x="-46188" y="2015089"/>
              <a:ext cx="1935805" cy="50341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lang="ja-JP" altLang="ja-JP" sz="1600" spc="-10" dirty="0">
                  <a:solidFill>
                    <a:srgbClr val="254776"/>
                  </a:solidFill>
                  <a:effectLst/>
                  <a:latin typeface="Arial" panose="020B0604020202020204" pitchFamily="34" charset="0"/>
                  <a:cs typeface="Arial" panose="020B0604020202020204" pitchFamily="34" charset="0"/>
                </a:rPr>
                <a:t>エビデンス支援</a:t>
              </a:r>
              <a:endParaRPr lang="en-US" altLang="ja-JP" sz="1600" spc="-10" dirty="0">
                <a:solidFill>
                  <a:srgbClr val="254776"/>
                </a:solidFill>
                <a:effectLst/>
                <a:latin typeface="Arial" panose="020B0604020202020204" pitchFamily="34" charset="0"/>
                <a:cs typeface="Arial" panose="020B0604020202020204" pitchFamily="34" charset="0"/>
              </a:endParaRPr>
            </a:p>
            <a:p>
              <a:pPr marL="0" marR="0" lvl="0" indent="0" algn="ctr" defTabSz="914400" rtl="0" eaLnBrk="1" fontAlgn="auto" latinLnBrk="0" hangingPunct="0">
                <a:lnSpc>
                  <a:spcPct val="100000"/>
                </a:lnSpc>
                <a:spcBef>
                  <a:spcPts val="0"/>
                </a:spcBef>
                <a:spcAft>
                  <a:spcPts val="0"/>
                </a:spcAft>
                <a:buClrTx/>
                <a:buSzTx/>
                <a:buFontTx/>
                <a:buNone/>
                <a:tabLst/>
                <a:defRPr/>
              </a:pPr>
              <a:r>
                <a:rPr lang="ja-JP" altLang="ja-JP" sz="1600" spc="-10" dirty="0">
                  <a:solidFill>
                    <a:srgbClr val="254776"/>
                  </a:solidFill>
                  <a:effectLst/>
                  <a:latin typeface="Arial" panose="020B0604020202020204" pitchFamily="34" charset="0"/>
                  <a:cs typeface="Arial" panose="020B0604020202020204" pitchFamily="34" charset="0"/>
                </a:rPr>
                <a:t>システム</a:t>
              </a:r>
              <a:endParaRPr kumimoji="0" lang="en-US" sz="1600" b="0" i="0" u="none" strike="noStrike" kern="0" cap="none" spc="0" normalizeH="0" baseline="0" noProof="0" dirty="0">
                <a:ln>
                  <a:noFill/>
                </a:ln>
                <a:solidFill>
                  <a:srgbClr val="254776"/>
                </a:solidFill>
                <a:effectLst/>
                <a:uLnTx/>
                <a:uFillTx/>
                <a:latin typeface="Arial" panose="020B0604020202020204" pitchFamily="34" charset="0"/>
                <a:cs typeface="Arial" panose="020B0604020202020204" pitchFamily="34" charset="0"/>
                <a:sym typeface="Arial"/>
              </a:endParaRPr>
            </a:p>
          </p:txBody>
        </p:sp>
        <p:sp>
          <p:nvSpPr>
            <p:cNvPr id="30" name="TextBox 29">
              <a:extLst>
                <a:ext uri="{FF2B5EF4-FFF2-40B4-BE49-F238E27FC236}">
                  <a16:creationId xmlns:a16="http://schemas.microsoft.com/office/drawing/2014/main" id="{C071990F-AA35-AB6E-B382-FCBE0059C43E}"/>
                </a:ext>
              </a:extLst>
            </p:cNvPr>
            <p:cNvSpPr txBox="1"/>
            <p:nvPr/>
          </p:nvSpPr>
          <p:spPr>
            <a:xfrm>
              <a:off x="453048" y="3603322"/>
              <a:ext cx="1935806" cy="28510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63500" marR="11430" indent="-64135">
                <a:lnSpc>
                  <a:spcPct val="97000"/>
                </a:lnSpc>
                <a:spcBef>
                  <a:spcPts val="45"/>
                </a:spcBef>
                <a:spcAft>
                  <a:spcPts val="0"/>
                </a:spcAft>
              </a:pPr>
              <a:r>
                <a:rPr lang="en-US" altLang="ja-JP" sz="1600" spc="-10" dirty="0">
                  <a:solidFill>
                    <a:srgbClr val="254776"/>
                  </a:solidFill>
                  <a:effectLst/>
                  <a:latin typeface="Arial" panose="020B0604020202020204" pitchFamily="34" charset="0"/>
                  <a:cs typeface="Arial" panose="020B0604020202020204" pitchFamily="34" charset="0"/>
                </a:rPr>
                <a:t>研究システム</a:t>
              </a:r>
              <a:endParaRPr lang="ja-JP" altLang="ja-JP" sz="1600" dirty="0">
                <a:effectLst/>
                <a:latin typeface="Arial" panose="020B0604020202020204" pitchFamily="34" charset="0"/>
                <a:cs typeface="Arial" panose="020B0604020202020204" pitchFamily="34" charset="0"/>
              </a:endParaRPr>
            </a:p>
          </p:txBody>
        </p:sp>
        <p:sp>
          <p:nvSpPr>
            <p:cNvPr id="31" name="TextBox 30">
              <a:extLst>
                <a:ext uri="{FF2B5EF4-FFF2-40B4-BE49-F238E27FC236}">
                  <a16:creationId xmlns:a16="http://schemas.microsoft.com/office/drawing/2014/main" id="{08C0C5B7-C811-EBC0-C94C-039E70867961}"/>
                </a:ext>
              </a:extLst>
            </p:cNvPr>
            <p:cNvSpPr txBox="1"/>
            <p:nvPr/>
          </p:nvSpPr>
          <p:spPr>
            <a:xfrm>
              <a:off x="-2602" y="4882031"/>
              <a:ext cx="1935810" cy="50341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marL="0" marR="0" lvl="0" indent="0" algn="ctr" defTabSz="914400" rtl="0" eaLnBrk="1" fontAlgn="auto" latinLnBrk="0" hangingPunct="0">
                <a:lnSpc>
                  <a:spcPct val="100000"/>
                </a:lnSpc>
                <a:spcBef>
                  <a:spcPts val="0"/>
                </a:spcBef>
                <a:spcAft>
                  <a:spcPts val="0"/>
                </a:spcAft>
                <a:buClrTx/>
                <a:buSzTx/>
                <a:buFontTx/>
                <a:buNone/>
                <a:tabLst/>
                <a:defRPr/>
              </a:pPr>
              <a:r>
                <a:rPr lang="ja-JP" altLang="ja-JP" sz="1600" spc="-20" dirty="0">
                  <a:solidFill>
                    <a:srgbClr val="254776"/>
                  </a:solidFill>
                  <a:effectLst/>
                  <a:latin typeface="Arial" panose="020B0604020202020204" pitchFamily="34" charset="0"/>
                  <a:cs typeface="Arial" panose="020B0604020202020204" pitchFamily="34" charset="0"/>
                </a:rPr>
                <a:t>イノベーション</a:t>
              </a:r>
              <a:endParaRPr lang="en-US" altLang="ja-JP" sz="1600" spc="-20" dirty="0">
                <a:solidFill>
                  <a:srgbClr val="254776"/>
                </a:solidFill>
                <a:effectLst/>
                <a:latin typeface="Arial" panose="020B0604020202020204" pitchFamily="34" charset="0"/>
                <a:cs typeface="Arial" panose="020B0604020202020204" pitchFamily="34" charset="0"/>
              </a:endParaRPr>
            </a:p>
            <a:p>
              <a:pPr marL="0" marR="0" lvl="0" indent="0" algn="ctr" defTabSz="914400" rtl="0" eaLnBrk="1" fontAlgn="auto" latinLnBrk="0" hangingPunct="0">
                <a:lnSpc>
                  <a:spcPct val="100000"/>
                </a:lnSpc>
                <a:spcBef>
                  <a:spcPts val="0"/>
                </a:spcBef>
                <a:spcAft>
                  <a:spcPts val="0"/>
                </a:spcAft>
                <a:buClrTx/>
                <a:buSzTx/>
                <a:buFontTx/>
                <a:buNone/>
                <a:tabLst/>
                <a:defRPr/>
              </a:pPr>
              <a:r>
                <a:rPr lang="ja-JP" altLang="ja-JP" sz="1600" spc="-20" dirty="0">
                  <a:solidFill>
                    <a:srgbClr val="254776"/>
                  </a:solidFill>
                  <a:effectLst/>
                  <a:latin typeface="Arial" panose="020B0604020202020204" pitchFamily="34" charset="0"/>
                  <a:cs typeface="Arial" panose="020B0604020202020204" pitchFamily="34" charset="0"/>
                </a:rPr>
                <a:t>システム</a:t>
              </a:r>
              <a:endParaRPr kumimoji="0" lang="en-US" sz="1600" b="0" i="0" u="none" strike="noStrike" kern="0" cap="none" spc="0" normalizeH="0" baseline="0" noProof="0" dirty="0">
                <a:ln>
                  <a:noFill/>
                </a:ln>
                <a:solidFill>
                  <a:srgbClr val="254776"/>
                </a:solidFill>
                <a:effectLst/>
                <a:uLnTx/>
                <a:uFillTx/>
                <a:latin typeface="Arial" panose="020B0604020202020204" pitchFamily="34" charset="0"/>
                <a:cs typeface="Arial" panose="020B0604020202020204" pitchFamily="34" charset="0"/>
                <a:sym typeface="Arial"/>
              </a:endParaRPr>
            </a:p>
          </p:txBody>
        </p:sp>
      </p:grpSp>
      <p:sp>
        <p:nvSpPr>
          <p:cNvPr id="12" name="Rounded Rectangle 11">
            <a:extLst>
              <a:ext uri="{FF2B5EF4-FFF2-40B4-BE49-F238E27FC236}">
                <a16:creationId xmlns:a16="http://schemas.microsoft.com/office/drawing/2014/main" id="{8F56232B-8851-CDC4-9071-0CCE71F79CAB}"/>
              </a:ext>
            </a:extLst>
          </p:cNvPr>
          <p:cNvSpPr/>
          <p:nvPr/>
        </p:nvSpPr>
        <p:spPr>
          <a:xfrm>
            <a:off x="2421674" y="5018959"/>
            <a:ext cx="9522676" cy="623153"/>
          </a:xfrm>
          <a:prstGeom prst="roundRect">
            <a:avLst/>
          </a:prstGeom>
          <a:solidFill>
            <a:srgbClr val="99CC67">
              <a:alpha val="55172"/>
            </a:srgbClr>
          </a:solidFill>
          <a:ln w="254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4" name="Rounded Rectangle 13">
            <a:extLst>
              <a:ext uri="{FF2B5EF4-FFF2-40B4-BE49-F238E27FC236}">
                <a16:creationId xmlns:a16="http://schemas.microsoft.com/office/drawing/2014/main" id="{14F2B4F1-2EAF-11D6-5D55-62A130E80270}"/>
              </a:ext>
            </a:extLst>
          </p:cNvPr>
          <p:cNvSpPr/>
          <p:nvPr/>
        </p:nvSpPr>
        <p:spPr>
          <a:xfrm>
            <a:off x="2421674" y="5794089"/>
            <a:ext cx="9522676" cy="623153"/>
          </a:xfrm>
          <a:prstGeom prst="roundRect">
            <a:avLst/>
          </a:prstGeom>
          <a:solidFill>
            <a:srgbClr val="53873D">
              <a:alpha val="46141"/>
            </a:srgbClr>
          </a:solidFill>
          <a:ln w="25400">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2B7F6B47-41D8-CBF4-D796-0879D41E1C4E}"/>
              </a:ext>
            </a:extLst>
          </p:cNvPr>
          <p:cNvSpPr txBox="1"/>
          <p:nvPr/>
        </p:nvSpPr>
        <p:spPr>
          <a:xfrm>
            <a:off x="2496712" y="1538659"/>
            <a:ext cx="9372600" cy="3344121"/>
          </a:xfrm>
          <a:prstGeom prst="rect">
            <a:avLst/>
          </a:prstGeom>
          <a:noFill/>
        </p:spPr>
        <p:txBody>
          <a:bodyPr wrap="square">
            <a:spAutoFit/>
          </a:bodyPr>
          <a:lstStyle/>
          <a:p>
            <a:pPr marL="40640" algn="just">
              <a:lnSpc>
                <a:spcPts val="1700"/>
              </a:lnSpc>
              <a:spcBef>
                <a:spcPts val="115"/>
              </a:spcBef>
              <a:spcAft>
                <a:spcPts val="0"/>
              </a:spcAft>
            </a:pPr>
            <a:r>
              <a:rPr lang="ja-JP" altLang="ja-JP" sz="1300" b="1" dirty="0">
                <a:solidFill>
                  <a:srgbClr val="254776"/>
                </a:solidFill>
                <a:effectLst/>
                <a:latin typeface="Arial" panose="020B0604020202020204" pitchFamily="34" charset="0"/>
                <a:cs typeface="Arial" panose="020B0604020202020204" pitchFamily="34" charset="0"/>
              </a:rPr>
              <a:t>エビデンス支援システム</a:t>
            </a:r>
            <a:r>
              <a:rPr lang="ja-JP" altLang="ja-JP" sz="1300" dirty="0">
                <a:solidFill>
                  <a:srgbClr val="254776"/>
                </a:solidFill>
                <a:effectLst/>
                <a:latin typeface="Arial" panose="020B0604020202020204" pitchFamily="34" charset="0"/>
                <a:cs typeface="Arial" panose="020B0604020202020204" pitchFamily="34" charset="0"/>
              </a:rPr>
              <a:t>には、さまざまなタイプのインフラストラクチャーが含まれる。</a:t>
            </a:r>
            <a:endParaRPr lang="ja-JP" altLang="ja-JP" sz="1300" dirty="0">
              <a:effectLst/>
              <a:latin typeface="Arial" panose="020B0604020202020204" pitchFamily="34" charset="0"/>
              <a:cs typeface="Arial" panose="020B0604020202020204" pitchFamily="34" charset="0"/>
            </a:endParaRPr>
          </a:p>
          <a:p>
            <a:pPr marL="160338" lvl="0" indent="-160338" algn="just">
              <a:lnSpc>
                <a:spcPts val="1700"/>
              </a:lnSpc>
              <a:buClr>
                <a:srgbClr val="254776"/>
              </a:buClr>
              <a:buSzPts val="800"/>
              <a:buFont typeface="Trebuchet MS" panose="020B0603020202020204" pitchFamily="34" charset="0"/>
              <a:buChar char="•"/>
              <a:tabLst>
                <a:tab pos="154305" algn="l"/>
              </a:tabLst>
            </a:pPr>
            <a:r>
              <a:rPr lang="ja-JP" altLang="ja-JP" sz="1300" b="1" spc="0" dirty="0">
                <a:solidFill>
                  <a:srgbClr val="254776"/>
                </a:solidFill>
                <a:effectLst/>
                <a:latin typeface="Arial" panose="020B0604020202020204" pitchFamily="34" charset="0"/>
                <a:cs typeface="Arial" panose="020B0604020202020204" pitchFamily="34" charset="0"/>
              </a:rPr>
              <a:t>エビデンス需要サイド</a:t>
            </a:r>
            <a:r>
              <a:rPr lang="ja-JP" altLang="ja-JP" sz="1300" spc="0" dirty="0">
                <a:solidFill>
                  <a:srgbClr val="254776"/>
                </a:solidFill>
                <a:effectLst/>
                <a:latin typeface="Arial" panose="020B0604020202020204" pitchFamily="34" charset="0"/>
                <a:cs typeface="Arial" panose="020B0604020202020204" pitchFamily="34" charset="0"/>
              </a:rPr>
              <a:t>の構造およびプロセス</a:t>
            </a:r>
            <a:r>
              <a:rPr lang="en-US" altLang="ja-JP" sz="1300" spc="-25" dirty="0">
                <a:solidFill>
                  <a:srgbClr val="254776"/>
                </a:solidFill>
                <a:effectLst/>
                <a:latin typeface="Arial" panose="020B0604020202020204" pitchFamily="34" charset="0"/>
                <a:cs typeface="Arial" panose="020B0604020202020204" pitchFamily="34" charset="0"/>
              </a:rPr>
              <a:t>:</a:t>
            </a:r>
            <a:endParaRPr lang="ja-JP" altLang="ja-JP" sz="1300" spc="0" dirty="0">
              <a:effectLst/>
              <a:latin typeface="Arial" panose="020B0604020202020204" pitchFamily="34" charset="0"/>
              <a:cs typeface="Arial" panose="020B0604020202020204" pitchFamily="34" charset="0"/>
            </a:endParaRPr>
          </a:p>
          <a:p>
            <a:pPr marL="333375" marR="92075" indent="-122238" algn="just">
              <a:lnSpc>
                <a:spcPts val="1700"/>
              </a:lnSpc>
              <a:spcBef>
                <a:spcPts val="30"/>
              </a:spcBef>
              <a:spcAft>
                <a:spcPts val="0"/>
              </a:spcAft>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日常的な助言および意思決定プロセス</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例えば、大臣ブリーフィング、</a:t>
            </a:r>
            <a:r>
              <a:rPr lang="ja-JP" altLang="en-US" sz="1300" dirty="0">
                <a:solidFill>
                  <a:srgbClr val="254776"/>
                </a:solidFill>
                <a:latin typeface="Arial" panose="020B0604020202020204" pitchFamily="34" charset="0"/>
                <a:cs typeface="Arial" panose="020B0604020202020204" pitchFamily="34" charset="0"/>
              </a:rPr>
              <a:t>内閣発出文書</a:t>
            </a:r>
            <a:r>
              <a:rPr lang="ja-JP" altLang="ja-JP" sz="1300" dirty="0">
                <a:solidFill>
                  <a:srgbClr val="254776"/>
                </a:solidFill>
                <a:latin typeface="Arial" panose="020B0604020202020204" pitchFamily="34" charset="0"/>
                <a:cs typeface="Arial" panose="020B0604020202020204" pitchFamily="34" charset="0"/>
              </a:rPr>
              <a:t>、予算案、</a:t>
            </a:r>
            <a:r>
              <a:rPr lang="ja-JP" altLang="ja-JP" sz="1300" dirty="0">
                <a:solidFill>
                  <a:srgbClr val="254776"/>
                </a:solidFill>
                <a:effectLst/>
                <a:latin typeface="Arial" panose="020B0604020202020204" pitchFamily="34" charset="0"/>
                <a:cs typeface="Arial" panose="020B0604020202020204" pitchFamily="34" charset="0"/>
              </a:rPr>
              <a:t>支出計画</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にエビデンス利用を組み込む。</a:t>
            </a:r>
            <a:endParaRPr lang="ja-JP" altLang="ja-JP" sz="1300" dirty="0">
              <a:effectLst/>
              <a:latin typeface="Arial" panose="020B0604020202020204" pitchFamily="34" charset="0"/>
              <a:cs typeface="Arial" panose="020B0604020202020204" pitchFamily="34" charset="0"/>
            </a:endParaRPr>
          </a:p>
          <a:p>
            <a:pPr marL="333375" indent="-122238" algn="just">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エビデンス文化</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例えば、エビデンスのインプットにおける透明性要件</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の構築および維持。</a:t>
            </a:r>
            <a:endParaRPr lang="ja-JP" altLang="ja-JP" sz="1300" dirty="0">
              <a:effectLst/>
              <a:latin typeface="Arial" panose="020B0604020202020204" pitchFamily="34" charset="0"/>
              <a:cs typeface="Arial" panose="020B0604020202020204" pitchFamily="34" charset="0"/>
            </a:endParaRPr>
          </a:p>
          <a:p>
            <a:pPr marL="333375" marR="71120" indent="-122238" algn="just">
              <a:lnSpc>
                <a:spcPts val="1700"/>
              </a:lnSpc>
              <a:spcAft>
                <a:spcPts val="0"/>
              </a:spcAft>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政策およびプログラムに関わるスタッフ、政府の科学アドバイザー、エキスパートパネルおよび市民・ステークホルダー関与プロセスの支援者の間で、エビデンス利用のキャパシティを強化する</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政策およびプログラムに関するキャパシティ拡大も含む</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a:t>
            </a:r>
            <a:endParaRPr lang="ja-JP" altLang="ja-JP" sz="1300" dirty="0">
              <a:effectLst/>
              <a:latin typeface="Arial" panose="020B0604020202020204" pitchFamily="34" charset="0"/>
              <a:cs typeface="Arial" panose="020B0604020202020204" pitchFamily="34" charset="0"/>
            </a:endParaRPr>
          </a:p>
          <a:p>
            <a:pPr marL="174625" lvl="0" indent="-174625" algn="just">
              <a:lnSpc>
                <a:spcPts val="1700"/>
              </a:lnSpc>
              <a:buClr>
                <a:srgbClr val="254776"/>
              </a:buClr>
              <a:buSzPts val="800"/>
              <a:buFont typeface="Trebuchet MS" panose="020B0603020202020204" pitchFamily="34" charset="0"/>
              <a:buChar char="•"/>
              <a:tabLst>
                <a:tab pos="154305" algn="l"/>
              </a:tabLst>
            </a:pPr>
            <a:r>
              <a:rPr lang="ja-JP" altLang="ja-JP" sz="1300" b="1" spc="0" dirty="0">
                <a:solidFill>
                  <a:srgbClr val="254776"/>
                </a:solidFill>
                <a:effectLst/>
                <a:latin typeface="Arial" panose="020B0604020202020204" pitchFamily="34" charset="0"/>
                <a:cs typeface="Arial" panose="020B0604020202020204" pitchFamily="34" charset="0"/>
              </a:rPr>
              <a:t>エビデンス需要サイドおよび供給サイド間の境界</a:t>
            </a:r>
            <a:r>
              <a:rPr lang="ja-JP" altLang="ja-JP" sz="1300" spc="0" dirty="0">
                <a:solidFill>
                  <a:srgbClr val="254776"/>
                </a:solidFill>
                <a:effectLst/>
                <a:latin typeface="Arial" panose="020B0604020202020204" pitchFamily="34" charset="0"/>
                <a:cs typeface="Arial" panose="020B0604020202020204" pitchFamily="34" charset="0"/>
              </a:rPr>
              <a:t>における調整メカニズム</a:t>
            </a:r>
            <a:r>
              <a:rPr lang="en-US" altLang="ja-JP" sz="1300" spc="0" dirty="0">
                <a:solidFill>
                  <a:srgbClr val="254776"/>
                </a:solidFill>
                <a:effectLst/>
                <a:latin typeface="Arial" panose="020B0604020202020204" pitchFamily="34" charset="0"/>
                <a:cs typeface="Arial" panose="020B0604020202020204" pitchFamily="34" charset="0"/>
              </a:rPr>
              <a:t>:</a:t>
            </a:r>
            <a:endParaRPr lang="ja-JP" altLang="ja-JP" sz="1300" spc="0" dirty="0">
              <a:effectLst/>
              <a:latin typeface="Arial" panose="020B0604020202020204" pitchFamily="34" charset="0"/>
              <a:cs typeface="Arial" panose="020B0604020202020204" pitchFamily="34" charset="0"/>
            </a:endParaRPr>
          </a:p>
          <a:p>
            <a:pPr marL="325438" indent="-114300">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意思決定者とそのアドバイザーのエビデンスニーズを引き出し、優先順位を付ける。</a:t>
            </a:r>
            <a:endParaRPr lang="ja-JP" altLang="ja-JP" sz="1300" dirty="0">
              <a:effectLst/>
              <a:latin typeface="Arial" panose="020B0604020202020204" pitchFamily="34" charset="0"/>
              <a:cs typeface="Arial" panose="020B0604020202020204" pitchFamily="34" charset="0"/>
            </a:endParaRPr>
          </a:p>
          <a:p>
            <a:pPr marL="325438" indent="-114300">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複数の情報源から得たエビデンスを、助言および意思決定プロセスの要件に沿ったインプットとしてパッケージ化する。</a:t>
            </a:r>
            <a:endParaRPr lang="ja-JP" altLang="ja-JP" sz="1300" dirty="0">
              <a:effectLst/>
              <a:latin typeface="Arial" panose="020B0604020202020204" pitchFamily="34" charset="0"/>
              <a:cs typeface="Arial" panose="020B0604020202020204" pitchFamily="34" charset="0"/>
            </a:endParaRPr>
          </a:p>
          <a:p>
            <a:pPr marL="174625" lvl="0" indent="-174625">
              <a:lnSpc>
                <a:spcPts val="1700"/>
              </a:lnSpc>
              <a:buClr>
                <a:srgbClr val="254776"/>
              </a:buClr>
              <a:buSzPts val="800"/>
              <a:buFont typeface="Trebuchet MS" panose="020B0603020202020204" pitchFamily="34" charset="0"/>
              <a:buChar char="•"/>
              <a:tabLst>
                <a:tab pos="154305" algn="l"/>
              </a:tabLst>
            </a:pPr>
            <a:r>
              <a:rPr lang="ja-JP" altLang="ja-JP" sz="1300" b="1" spc="0" dirty="0">
                <a:solidFill>
                  <a:srgbClr val="254776"/>
                </a:solidFill>
                <a:effectLst/>
                <a:latin typeface="Arial" panose="020B0604020202020204" pitchFamily="34" charset="0"/>
                <a:cs typeface="Arial" panose="020B0604020202020204" pitchFamily="34" charset="0"/>
              </a:rPr>
              <a:t>エビデンス供給サイド</a:t>
            </a:r>
            <a:r>
              <a:rPr lang="ja-JP" altLang="ja-JP" sz="1300" spc="0" dirty="0">
                <a:solidFill>
                  <a:srgbClr val="254776"/>
                </a:solidFill>
                <a:effectLst/>
                <a:latin typeface="Arial" panose="020B0604020202020204" pitchFamily="34" charset="0"/>
                <a:cs typeface="Arial" panose="020B0604020202020204" pitchFamily="34" charset="0"/>
              </a:rPr>
              <a:t>におけるエビデンス支援ユニット</a:t>
            </a:r>
            <a:r>
              <a:rPr lang="en-US" altLang="ja-JP" sz="1300" spc="0" dirty="0">
                <a:solidFill>
                  <a:srgbClr val="254776"/>
                </a:solidFill>
                <a:effectLst/>
                <a:latin typeface="Arial" panose="020B0604020202020204" pitchFamily="34" charset="0"/>
                <a:cs typeface="Arial" panose="020B0604020202020204" pitchFamily="34" charset="0"/>
              </a:rPr>
              <a:t>(</a:t>
            </a:r>
            <a:r>
              <a:rPr lang="ja-JP" altLang="ja-JP" sz="1300" spc="0" dirty="0">
                <a:solidFill>
                  <a:srgbClr val="254776"/>
                </a:solidFill>
                <a:effectLst/>
                <a:latin typeface="Arial" panose="020B0604020202020204" pitchFamily="34" charset="0"/>
                <a:cs typeface="Arial" panose="020B0604020202020204" pitchFamily="34" charset="0"/>
              </a:rPr>
              <a:t>自組織内またはパートナー組織内</a:t>
            </a:r>
            <a:r>
              <a:rPr lang="en-US" altLang="ja-JP" sz="1300" spc="0" dirty="0">
                <a:solidFill>
                  <a:srgbClr val="254776"/>
                </a:solidFill>
                <a:effectLst/>
                <a:latin typeface="Arial" panose="020B0604020202020204" pitchFamily="34" charset="0"/>
                <a:cs typeface="Arial" panose="020B0604020202020204" pitchFamily="34" charset="0"/>
              </a:rPr>
              <a:t>):</a:t>
            </a:r>
            <a:endParaRPr lang="ja-JP" altLang="ja-JP" sz="1300" spc="0" dirty="0">
              <a:effectLst/>
              <a:latin typeface="Arial" panose="020B0604020202020204" pitchFamily="34" charset="0"/>
              <a:cs typeface="Arial" panose="020B0604020202020204" pitchFamily="34" charset="0"/>
            </a:endParaRPr>
          </a:p>
          <a:p>
            <a:pPr marL="319088" indent="-107950">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国内のコンテクスト、エビデンス標準、意思決定者が好むコミュニケーション形式を理解する。</a:t>
            </a:r>
            <a:endParaRPr lang="ja-JP" altLang="ja-JP" sz="1300" dirty="0">
              <a:effectLst/>
              <a:latin typeface="Arial" panose="020B0604020202020204" pitchFamily="34" charset="0"/>
              <a:cs typeface="Arial" panose="020B0604020202020204" pitchFamily="34" charset="0"/>
            </a:endParaRPr>
          </a:p>
          <a:p>
            <a:pPr marL="319088" indent="-107950">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タイムリーかつ需要主導型である。</a:t>
            </a:r>
            <a:endParaRPr lang="ja-JP" altLang="ja-JP" sz="1300" dirty="0">
              <a:effectLst/>
              <a:latin typeface="Arial" panose="020B0604020202020204" pitchFamily="34" charset="0"/>
              <a:cs typeface="Arial" panose="020B0604020202020204" pitchFamily="34" charset="0"/>
            </a:endParaRPr>
          </a:p>
          <a:p>
            <a:pPr marL="319088" indent="-107950">
              <a:lnSpc>
                <a:spcPts val="1700"/>
              </a:lnSpc>
              <a:buFont typeface="Trebuchet MS" panose="020B0603020202020204" pitchFamily="34" charset="0"/>
              <a:buChar char="◦"/>
            </a:pPr>
            <a:r>
              <a:rPr lang="ja-JP" altLang="ja-JP" sz="1300" dirty="0">
                <a:solidFill>
                  <a:srgbClr val="254776"/>
                </a:solidFill>
                <a:effectLst/>
                <a:latin typeface="Arial" panose="020B0604020202020204" pitchFamily="34" charset="0"/>
                <a:cs typeface="Arial" panose="020B0604020202020204" pitchFamily="34" charset="0"/>
              </a:rPr>
              <a:t>特定の決定について、公平性に配慮した方法で既存のエビデンス</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さまざまな形式の国内のエビデンスおよびグローバルなエビデンスの両方</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の蓄積を脈絡化することに注力する</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将来的なエビデンスの流れにも寄与する</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a:t>
            </a:r>
            <a:endParaRPr lang="ja-JP" altLang="ja-JP" sz="1300" dirty="0">
              <a:effectLst/>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BCFEDE11-ABC4-2DE6-06CA-66F6F4DEE7E2}"/>
              </a:ext>
            </a:extLst>
          </p:cNvPr>
          <p:cNvSpPr txBox="1"/>
          <p:nvPr/>
        </p:nvSpPr>
        <p:spPr>
          <a:xfrm>
            <a:off x="2571750" y="5076110"/>
            <a:ext cx="9372600" cy="492443"/>
          </a:xfrm>
          <a:prstGeom prst="rect">
            <a:avLst/>
          </a:prstGeom>
          <a:noFill/>
        </p:spPr>
        <p:txBody>
          <a:bodyPr wrap="square">
            <a:spAutoFit/>
          </a:bodyPr>
          <a:lstStyle/>
          <a:p>
            <a:pPr marL="0" marR="0" lvl="0" indent="0" algn="l" defTabSz="457189"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ja-JP" sz="1300" b="1" dirty="0">
                <a:solidFill>
                  <a:srgbClr val="254776"/>
                </a:solidFill>
                <a:effectLst/>
                <a:latin typeface="Arial" panose="020B0604020202020204" pitchFamily="34" charset="0"/>
                <a:cs typeface="Arial" panose="020B0604020202020204" pitchFamily="34" charset="0"/>
              </a:rPr>
              <a:t>研究システム</a:t>
            </a:r>
            <a:r>
              <a:rPr lang="ja-JP" altLang="ja-JP" sz="1300" dirty="0">
                <a:solidFill>
                  <a:srgbClr val="254776"/>
                </a:solidFill>
                <a:effectLst/>
                <a:latin typeface="Arial" panose="020B0604020202020204" pitchFamily="34" charset="0"/>
                <a:cs typeface="Arial" panose="020B0604020202020204" pitchFamily="34" charset="0"/>
              </a:rPr>
              <a:t>は、法則化可能な知識の創造を重視し、ピアレビューされた助成金および出版によって成功を評価する傾向がある</a:t>
            </a:r>
            <a:endParaRPr lang="en-US" altLang="ja-JP" sz="1300" dirty="0">
              <a:solidFill>
                <a:srgbClr val="254776"/>
              </a:solidFill>
              <a:effectLst/>
              <a:latin typeface="Arial" panose="020B0604020202020204" pitchFamily="34" charset="0"/>
              <a:cs typeface="Arial" panose="020B0604020202020204" pitchFamily="34" charset="0"/>
            </a:endParaRPr>
          </a:p>
          <a:p>
            <a:pPr marL="0" marR="0" lvl="0" indent="0" algn="l" defTabSz="457189" rtl="0" eaLnBrk="1" fontAlgn="auto" latinLnBrk="0" hangingPunct="1">
              <a:lnSpc>
                <a:spcPct val="100000"/>
              </a:lnSpc>
              <a:spcBef>
                <a:spcPts val="0"/>
              </a:spcBef>
              <a:spcAft>
                <a:spcPts val="0"/>
              </a:spcAft>
              <a:buClrTx/>
              <a:buSzTx/>
              <a:buFont typeface="Arial" panose="020B0604020202020204" pitchFamily="34" charset="0"/>
              <a:buNone/>
              <a:tabLst/>
              <a:defRPr/>
            </a:pP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ただし、「研究評価に関する宣言」の結果として変化しつつある</a:t>
            </a:r>
            <a:r>
              <a:rPr lang="en-US" altLang="ja-JP" sz="1300" dirty="0">
                <a:solidFill>
                  <a:srgbClr val="254776"/>
                </a:solidFill>
                <a:effectLst/>
                <a:latin typeface="Arial" panose="020B0604020202020204" pitchFamily="34" charset="0"/>
                <a:cs typeface="Arial" panose="020B0604020202020204" pitchFamily="34" charset="0"/>
              </a:rPr>
              <a:t>)</a:t>
            </a:r>
            <a:r>
              <a:rPr lang="ja-JP" altLang="ja-JP" sz="1300" dirty="0">
                <a:solidFill>
                  <a:srgbClr val="254776"/>
                </a:solidFill>
                <a:effectLst/>
                <a:latin typeface="Arial" panose="020B0604020202020204" pitchFamily="34" charset="0"/>
                <a:cs typeface="Arial" panose="020B0604020202020204" pitchFamily="34" charset="0"/>
              </a:rPr>
              <a:t>。</a:t>
            </a:r>
            <a:endParaRPr lang="en-CA" sz="1300" b="0" i="0" u="none" strike="noStrike" cap="none" spc="0" baseline="0" dirty="0">
              <a:solidFill>
                <a:srgbClr val="254776"/>
              </a:solidFill>
              <a:effectLst/>
              <a:uFillTx/>
              <a:latin typeface="Arial" panose="020B0604020202020204" pitchFamily="34" charset="0"/>
              <a:cs typeface="Arial" panose="020B0604020202020204" pitchFamily="34" charset="0"/>
              <a:sym typeface="Arial"/>
            </a:endParaRPr>
          </a:p>
        </p:txBody>
      </p:sp>
      <p:sp>
        <p:nvSpPr>
          <p:cNvPr id="22" name="TextBox 21">
            <a:extLst>
              <a:ext uri="{FF2B5EF4-FFF2-40B4-BE49-F238E27FC236}">
                <a16:creationId xmlns:a16="http://schemas.microsoft.com/office/drawing/2014/main" id="{3E122AE4-2AE0-6F26-2FBA-D298FE73752E}"/>
              </a:ext>
            </a:extLst>
          </p:cNvPr>
          <p:cNvSpPr txBox="1"/>
          <p:nvPr/>
        </p:nvSpPr>
        <p:spPr>
          <a:xfrm>
            <a:off x="2484120" y="5976279"/>
            <a:ext cx="9372600" cy="292388"/>
          </a:xfrm>
          <a:prstGeom prst="rect">
            <a:avLst/>
          </a:prstGeom>
          <a:noFill/>
        </p:spPr>
        <p:txBody>
          <a:bodyPr wrap="square">
            <a:spAutoFit/>
          </a:bodyPr>
          <a:lstStyle/>
          <a:p>
            <a:pPr marL="59055" marR="139700">
              <a:lnSpc>
                <a:spcPct val="100000"/>
              </a:lnSpc>
              <a:spcBef>
                <a:spcPts val="260"/>
              </a:spcBef>
              <a:spcAft>
                <a:spcPts val="0"/>
              </a:spcAft>
            </a:pPr>
            <a:r>
              <a:rPr lang="ja-JP" altLang="ja-JP" sz="1300" b="1" dirty="0">
                <a:solidFill>
                  <a:srgbClr val="254776"/>
                </a:solidFill>
                <a:effectLst/>
                <a:latin typeface="Arial" panose="020B0604020202020204" pitchFamily="34" charset="0"/>
                <a:cs typeface="Arial" panose="020B0604020202020204" pitchFamily="34" charset="0"/>
              </a:rPr>
              <a:t>イノベーションシステム</a:t>
            </a:r>
            <a:r>
              <a:rPr lang="ja-JP" altLang="ja-JP" sz="1300" dirty="0">
                <a:solidFill>
                  <a:srgbClr val="254776"/>
                </a:solidFill>
                <a:effectLst/>
                <a:latin typeface="Arial" panose="020B0604020202020204" pitchFamily="34" charset="0"/>
                <a:cs typeface="Arial" panose="020B0604020202020204" pitchFamily="34" charset="0"/>
              </a:rPr>
              <a:t>は、製品やプロセスの商業化を重視し、収益によって成功を評価する傾向がある。</a:t>
            </a:r>
            <a:endParaRPr lang="ja-JP" altLang="ja-JP" sz="1300" dirty="0">
              <a:effectLst/>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E47ECB25-96B3-9AF3-9288-C5ACD0EC8802}"/>
              </a:ext>
            </a:extLst>
          </p:cNvPr>
          <p:cNvSpPr>
            <a:spLocks noGrp="1"/>
          </p:cNvSpPr>
          <p:nvPr>
            <p:ph type="title"/>
          </p:nvPr>
        </p:nvSpPr>
        <p:spPr/>
        <p:txBody>
          <a:bodyPr>
            <a:normAutofit fontScale="90000"/>
          </a:bodyPr>
          <a:lstStyle/>
          <a:p>
            <a:r>
              <a:rPr lang="en-US" altLang="ja-JP" dirty="0"/>
              <a:t>RESSA</a:t>
            </a:r>
            <a:r>
              <a:rPr lang="ja-JP" altLang="en-US" dirty="0"/>
              <a:t>の実施は、何が国内のエビデンスシステムで、それが研究・</a:t>
            </a:r>
            <a:br>
              <a:rPr lang="en-US" altLang="ja-JP" dirty="0"/>
            </a:br>
            <a:r>
              <a:rPr lang="ja-JP" altLang="en-US" dirty="0"/>
              <a:t>イノベーションシステムとどう異なるかをしっかり理解することから</a:t>
            </a:r>
            <a:br>
              <a:rPr lang="en-US" altLang="ja-JP" dirty="0"/>
            </a:br>
            <a:r>
              <a:rPr lang="ja-JP" altLang="en-US" dirty="0"/>
              <a:t>始まる</a:t>
            </a:r>
            <a:endParaRPr lang="en-US" dirty="0"/>
          </a:p>
        </p:txBody>
      </p:sp>
    </p:spTree>
    <p:extLst>
      <p:ext uri="{BB962C8B-B14F-4D97-AF65-F5344CB8AC3E}">
        <p14:creationId xmlns:p14="http://schemas.microsoft.com/office/powerpoint/2010/main" val="1690827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ounded Rectangle 45">
            <a:extLst>
              <a:ext uri="{FF2B5EF4-FFF2-40B4-BE49-F238E27FC236}">
                <a16:creationId xmlns:a16="http://schemas.microsoft.com/office/drawing/2014/main" id="{F077D7E0-1A04-662B-24A2-7C38A39734F0}"/>
              </a:ext>
            </a:extLst>
          </p:cNvPr>
          <p:cNvSpPr/>
          <p:nvPr/>
        </p:nvSpPr>
        <p:spPr>
          <a:xfrm>
            <a:off x="2883197" y="1205458"/>
            <a:ext cx="6384041" cy="563530"/>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cs typeface="Arial" panose="020B0604020202020204" pitchFamily="34" charset="0"/>
            </a:endParaRPr>
          </a:p>
        </p:txBody>
      </p:sp>
      <p:graphicFrame>
        <p:nvGraphicFramePr>
          <p:cNvPr id="47" name="Table 46">
            <a:extLst>
              <a:ext uri="{FF2B5EF4-FFF2-40B4-BE49-F238E27FC236}">
                <a16:creationId xmlns:a16="http://schemas.microsoft.com/office/drawing/2014/main" id="{1E6F8618-0B6D-5510-9D5D-12D2C99C2CBF}"/>
              </a:ext>
            </a:extLst>
          </p:cNvPr>
          <p:cNvGraphicFramePr>
            <a:graphicFrameLocks noGrp="1"/>
          </p:cNvGraphicFramePr>
          <p:nvPr>
            <p:extLst>
              <p:ext uri="{D42A27DB-BD31-4B8C-83A1-F6EECF244321}">
                <p14:modId xmlns:p14="http://schemas.microsoft.com/office/powerpoint/2010/main" val="2515749511"/>
              </p:ext>
            </p:extLst>
          </p:nvPr>
        </p:nvGraphicFramePr>
        <p:xfrm>
          <a:off x="3155511" y="1263480"/>
          <a:ext cx="5938677" cy="426720"/>
        </p:xfrm>
        <a:graphic>
          <a:graphicData uri="http://schemas.openxmlformats.org/drawingml/2006/table">
            <a:tbl>
              <a:tblPr firstRow="1" firstCol="1" bandRow="1"/>
              <a:tblGrid>
                <a:gridCol w="5938677">
                  <a:extLst>
                    <a:ext uri="{9D8B030D-6E8A-4147-A177-3AD203B41FA5}">
                      <a16:colId xmlns:a16="http://schemas.microsoft.com/office/drawing/2014/main" val="229045705"/>
                    </a:ext>
                  </a:extLst>
                </a:gridCol>
              </a:tblGrid>
              <a:tr h="0">
                <a:tc>
                  <a:txBody>
                    <a:bodyPr/>
                    <a:lstStyle/>
                    <a:p>
                      <a:r>
                        <a:rPr lang="ja-JP" altLang="ja-JP" sz="1400" b="1" kern="1200" dirty="0">
                          <a:solidFill>
                            <a:schemeClr val="tx1"/>
                          </a:solidFill>
                          <a:effectLst/>
                          <a:latin typeface="+mn-lt"/>
                          <a:ea typeface="+mn-ea"/>
                          <a:cs typeface="+mn-cs"/>
                        </a:rPr>
                        <a:t>個別または共有のエビデンス需要を有する中央機関、ライン部門、</a:t>
                      </a:r>
                      <a:endParaRPr lang="ja-JP" altLang="ja-JP" sz="1400" kern="1200" dirty="0">
                        <a:solidFill>
                          <a:schemeClr val="tx1"/>
                        </a:solidFill>
                        <a:effectLst/>
                        <a:latin typeface="+mn-lt"/>
                        <a:ea typeface="+mn-ea"/>
                        <a:cs typeface="+mn-cs"/>
                      </a:endParaRPr>
                    </a:p>
                    <a:p>
                      <a:r>
                        <a:rPr lang="ja-JP" altLang="ja-JP" sz="1400" b="1" kern="1200" dirty="0">
                          <a:solidFill>
                            <a:schemeClr val="tx1"/>
                          </a:solidFill>
                          <a:effectLst/>
                          <a:latin typeface="+mn-lt"/>
                          <a:ea typeface="+mn-ea"/>
                          <a:cs typeface="+mn-cs"/>
                        </a:rPr>
                        <a:t>および立法機関の政府政策立案者</a:t>
                      </a:r>
                      <a:r>
                        <a:rPr lang="en-US" altLang="ja-JP" sz="1400" kern="1200" dirty="0">
                          <a:solidFill>
                            <a:schemeClr val="tx1"/>
                          </a:solidFill>
                          <a:effectLst/>
                          <a:latin typeface="+mn-lt"/>
                          <a:ea typeface="+mn-ea"/>
                          <a:cs typeface="+mn-cs"/>
                        </a:rPr>
                        <a:t>(</a:t>
                      </a:r>
                      <a:r>
                        <a:rPr lang="ja-JP" altLang="ja-JP" sz="1400" kern="1200" dirty="0">
                          <a:solidFill>
                            <a:schemeClr val="tx1"/>
                          </a:solidFill>
                          <a:effectLst/>
                          <a:latin typeface="+mn-lt"/>
                          <a:ea typeface="+mn-ea"/>
                          <a:cs typeface="+mn-cs"/>
                        </a:rPr>
                        <a:t>および組織のリーダー</a:t>
                      </a:r>
                      <a:r>
                        <a:rPr lang="ja-JP" altLang="en-US" sz="1400" kern="1200" dirty="0">
                          <a:solidFill>
                            <a:schemeClr val="tx1"/>
                          </a:solidFill>
                          <a:effectLst/>
                          <a:latin typeface="+mn-lt"/>
                          <a:ea typeface="+mn-ea"/>
                          <a:cs typeface="+mn-cs"/>
                        </a:rPr>
                        <a:t>）</a:t>
                      </a:r>
                      <a:endParaRPr lang="en-CA" sz="1400" b="1"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4847820"/>
                  </a:ext>
                </a:extLst>
              </a:tr>
            </a:tbl>
          </a:graphicData>
        </a:graphic>
      </p:graphicFrame>
      <p:sp>
        <p:nvSpPr>
          <p:cNvPr id="73" name="Rounded Rectangular Callout 72">
            <a:extLst>
              <a:ext uri="{FF2B5EF4-FFF2-40B4-BE49-F238E27FC236}">
                <a16:creationId xmlns:a16="http://schemas.microsoft.com/office/drawing/2014/main" id="{344350BA-CF7D-751E-FBD2-EAA3E20B975B}"/>
              </a:ext>
            </a:extLst>
          </p:cNvPr>
          <p:cNvSpPr/>
          <p:nvPr/>
        </p:nvSpPr>
        <p:spPr>
          <a:xfrm>
            <a:off x="304841" y="1184898"/>
            <a:ext cx="2372367" cy="1207908"/>
          </a:xfrm>
          <a:prstGeom prst="wedgeRoundRectCallout">
            <a:avLst>
              <a:gd name="adj1" fmla="val 65334"/>
              <a:gd name="adj2" fmla="val -23708"/>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lIns="0" rIns="0" rtlCol="0" anchor="ctr"/>
          <a:lstStyle/>
          <a:p>
            <a:pPr marR="331470" indent="82550" algn="ctr">
              <a:lnSpc>
                <a:spcPct val="80000"/>
              </a:lnSpc>
              <a:spcAft>
                <a:spcPts val="0"/>
              </a:spcAft>
              <a:tabLst>
                <a:tab pos="1800225" algn="l"/>
              </a:tabLst>
            </a:pPr>
            <a:endParaRPr lang="ja-JP" altLang="ja-JP" sz="1400" dirty="0">
              <a:effectLst/>
              <a:latin typeface="Arial" panose="020B0604020202020204" pitchFamily="34" charset="0"/>
              <a:cs typeface="Arial" panose="020B0604020202020204" pitchFamily="34" charset="0"/>
            </a:endParaRPr>
          </a:p>
        </p:txBody>
      </p:sp>
      <p:sp>
        <p:nvSpPr>
          <p:cNvPr id="2" name="Rectangle 1">
            <a:extLst>
              <a:ext uri="{FF2B5EF4-FFF2-40B4-BE49-F238E27FC236}">
                <a16:creationId xmlns:a16="http://schemas.microsoft.com/office/drawing/2014/main" id="{7D44A39B-4971-A877-B665-63A5CD46C187}"/>
              </a:ext>
            </a:extLst>
          </p:cNvPr>
          <p:cNvSpPr/>
          <p:nvPr/>
        </p:nvSpPr>
        <p:spPr>
          <a:xfrm>
            <a:off x="0" y="6186979"/>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51" name="Rounded Rectangle 50">
            <a:extLst>
              <a:ext uri="{FF2B5EF4-FFF2-40B4-BE49-F238E27FC236}">
                <a16:creationId xmlns:a16="http://schemas.microsoft.com/office/drawing/2014/main" id="{EBEAF75D-93B7-0DC9-177C-04A0BF9CBFCE}"/>
              </a:ext>
            </a:extLst>
          </p:cNvPr>
          <p:cNvSpPr/>
          <p:nvPr/>
        </p:nvSpPr>
        <p:spPr>
          <a:xfrm>
            <a:off x="1924343" y="4685615"/>
            <a:ext cx="8304150" cy="2122106"/>
          </a:xfrm>
          <a:prstGeom prst="roundRect">
            <a:avLst/>
          </a:prstGeom>
          <a:noFill/>
          <a:ln w="28575">
            <a:solidFill>
              <a:srgbClr val="99CC6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ounded Rectangle 15">
            <a:extLst>
              <a:ext uri="{FF2B5EF4-FFF2-40B4-BE49-F238E27FC236}">
                <a16:creationId xmlns:a16="http://schemas.microsoft.com/office/drawing/2014/main" id="{9A5F3425-455C-2AE9-18DF-30DB845E0A2A}"/>
              </a:ext>
            </a:extLst>
          </p:cNvPr>
          <p:cNvSpPr/>
          <p:nvPr/>
        </p:nvSpPr>
        <p:spPr>
          <a:xfrm>
            <a:off x="2883198" y="2136965"/>
            <a:ext cx="6384040" cy="1190482"/>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cs typeface="Arial" panose="020B0604020202020204" pitchFamily="34" charset="0"/>
            </a:endParaRPr>
          </a:p>
        </p:txBody>
      </p:sp>
      <p:graphicFrame>
        <p:nvGraphicFramePr>
          <p:cNvPr id="17" name="Table 16">
            <a:extLst>
              <a:ext uri="{FF2B5EF4-FFF2-40B4-BE49-F238E27FC236}">
                <a16:creationId xmlns:a16="http://schemas.microsoft.com/office/drawing/2014/main" id="{8B8C16A7-8586-DD46-5F5C-77E6B2E27E99}"/>
              </a:ext>
            </a:extLst>
          </p:cNvPr>
          <p:cNvGraphicFramePr>
            <a:graphicFrameLocks noGrp="1"/>
          </p:cNvGraphicFramePr>
          <p:nvPr>
            <p:extLst>
              <p:ext uri="{D42A27DB-BD31-4B8C-83A1-F6EECF244321}">
                <p14:modId xmlns:p14="http://schemas.microsoft.com/office/powerpoint/2010/main" val="1737789812"/>
              </p:ext>
            </p:extLst>
          </p:nvPr>
        </p:nvGraphicFramePr>
        <p:xfrm>
          <a:off x="3212276" y="2178837"/>
          <a:ext cx="6103662" cy="1180475"/>
        </p:xfrm>
        <a:graphic>
          <a:graphicData uri="http://schemas.openxmlformats.org/drawingml/2006/table">
            <a:tbl>
              <a:tblPr firstRow="1" firstCol="1" bandRow="1"/>
              <a:tblGrid>
                <a:gridCol w="3051831">
                  <a:extLst>
                    <a:ext uri="{9D8B030D-6E8A-4147-A177-3AD203B41FA5}">
                      <a16:colId xmlns:a16="http://schemas.microsoft.com/office/drawing/2014/main" val="229045705"/>
                    </a:ext>
                  </a:extLst>
                </a:gridCol>
                <a:gridCol w="3051831">
                  <a:extLst>
                    <a:ext uri="{9D8B030D-6E8A-4147-A177-3AD203B41FA5}">
                      <a16:colId xmlns:a16="http://schemas.microsoft.com/office/drawing/2014/main" val="3960308684"/>
                    </a:ext>
                  </a:extLst>
                </a:gridCol>
              </a:tblGrid>
              <a:tr h="255328">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ja-JP" sz="1400" b="1" kern="1200" dirty="0">
                          <a:solidFill>
                            <a:schemeClr val="tx1"/>
                          </a:solidFill>
                          <a:effectLst/>
                          <a:latin typeface="+mn-lt"/>
                          <a:ea typeface="+mn-ea"/>
                          <a:cs typeface="+mn-cs"/>
                        </a:rPr>
                        <a:t>エビデンス需要の調整</a:t>
                      </a:r>
                      <a:r>
                        <a:rPr lang="en-US" altLang="ja-JP" sz="1400" kern="1200" dirty="0">
                          <a:solidFill>
                            <a:schemeClr val="tx1"/>
                          </a:solidFill>
                          <a:effectLst/>
                          <a:latin typeface="+mn-lt"/>
                          <a:ea typeface="+mn-ea"/>
                          <a:cs typeface="+mn-cs"/>
                        </a:rPr>
                        <a:t>(</a:t>
                      </a:r>
                      <a:r>
                        <a:rPr lang="ja-JP" altLang="ja-JP" sz="1400" kern="1200" dirty="0">
                          <a:solidFill>
                            <a:schemeClr val="tx1"/>
                          </a:solidFill>
                          <a:effectLst/>
                          <a:latin typeface="+mn-lt"/>
                          <a:ea typeface="+mn-ea"/>
                          <a:cs typeface="+mn-cs"/>
                        </a:rPr>
                        <a:t>ホライ</a:t>
                      </a:r>
                      <a:r>
                        <a:rPr lang="ja-JP" altLang="en-US" sz="1400" kern="1200" dirty="0">
                          <a:solidFill>
                            <a:schemeClr val="tx1"/>
                          </a:solidFill>
                          <a:effectLst/>
                          <a:latin typeface="+mn-lt"/>
                          <a:ea typeface="+mn-ea"/>
                          <a:cs typeface="+mn-cs"/>
                        </a:rPr>
                        <a:t>ゾ</a:t>
                      </a:r>
                      <a:r>
                        <a:rPr lang="ja-JP" altLang="ja-JP" sz="1400" kern="1200" dirty="0">
                          <a:solidFill>
                            <a:schemeClr val="tx1"/>
                          </a:solidFill>
                          <a:effectLst/>
                          <a:latin typeface="+mn-lt"/>
                          <a:ea typeface="+mn-ea"/>
                          <a:cs typeface="+mn-cs"/>
                        </a:rPr>
                        <a:t>ンスキャンおよび質問の優先順位付け</a:t>
                      </a:r>
                      <a:r>
                        <a:rPr lang="en-US" altLang="ja-JP" sz="1400" kern="1200" dirty="0">
                          <a:solidFill>
                            <a:schemeClr val="tx1"/>
                          </a:solidFill>
                          <a:effectLst/>
                          <a:latin typeface="+mn-lt"/>
                          <a:ea typeface="+mn-ea"/>
                          <a:cs typeface="+mn-cs"/>
                        </a:rPr>
                        <a:t>)</a:t>
                      </a:r>
                      <a:endParaRPr lang="en-CA" sz="1400" b="0" i="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CA" sz="1100" b="1"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8507952"/>
                  </a:ext>
                </a:extLst>
              </a:tr>
              <a:tr h="375169">
                <a:tc>
                  <a:txBody>
                    <a:bodyPr/>
                    <a:lstStyle/>
                    <a:p>
                      <a:endParaRPr lang="en-US" altLang="ja-JP" sz="1400" kern="1200" dirty="0">
                        <a:solidFill>
                          <a:schemeClr val="tx1"/>
                        </a:solidFill>
                        <a:effectLst/>
                        <a:latin typeface="+mn-lt"/>
                        <a:ea typeface="+mn-ea"/>
                        <a:cs typeface="+mn-cs"/>
                      </a:endParaRPr>
                    </a:p>
                    <a:p>
                      <a:pPr marL="796925" indent="0"/>
                      <a:r>
                        <a:rPr lang="ja-JP" altLang="en-US" sz="1400" kern="1200" dirty="0">
                          <a:solidFill>
                            <a:schemeClr val="tx1"/>
                          </a:solidFill>
                          <a:effectLst/>
                          <a:latin typeface="+mn-lt"/>
                          <a:ea typeface="+mn-ea"/>
                          <a:cs typeface="+mn-cs"/>
                        </a:rPr>
                        <a:t>ワンストップリクエスト</a:t>
                      </a:r>
                      <a:endParaRPr lang="en-US" altLang="ja-JP" sz="1400" kern="1200" dirty="0">
                        <a:solidFill>
                          <a:schemeClr val="tx1"/>
                        </a:solidFill>
                        <a:effectLst/>
                        <a:latin typeface="+mn-lt"/>
                        <a:ea typeface="+mn-ea"/>
                        <a:cs typeface="+mn-cs"/>
                      </a:endParaRPr>
                    </a:p>
                    <a:p>
                      <a:pPr marL="796925" indent="0"/>
                      <a:r>
                        <a:rPr lang="en-US" altLang="ja-JP" sz="1400" kern="1200" dirty="0">
                          <a:solidFill>
                            <a:schemeClr val="tx1"/>
                          </a:solidFill>
                          <a:effectLst/>
                          <a:latin typeface="+mn-lt"/>
                          <a:ea typeface="+mn-ea"/>
                          <a:cs typeface="+mn-cs"/>
                        </a:rPr>
                        <a:t>(</a:t>
                      </a:r>
                      <a:r>
                        <a:rPr lang="ja-JP" altLang="ja-JP" sz="1400" kern="1200" dirty="0">
                          <a:solidFill>
                            <a:schemeClr val="tx1"/>
                          </a:solidFill>
                          <a:effectLst/>
                          <a:latin typeface="+mn-lt"/>
                          <a:ea typeface="+mn-ea"/>
                          <a:cs typeface="+mn-cs"/>
                        </a:rPr>
                        <a:t>複雑な質問の場合</a:t>
                      </a:r>
                      <a:r>
                        <a:rPr lang="en-US" altLang="ja-JP" sz="1400" kern="1200" dirty="0">
                          <a:solidFill>
                            <a:schemeClr val="tx1"/>
                          </a:solidFill>
                          <a:effectLst/>
                          <a:latin typeface="+mn-lt"/>
                          <a:ea typeface="+mn-ea"/>
                          <a:cs typeface="+mn-cs"/>
                        </a:rPr>
                        <a:t>)</a:t>
                      </a:r>
                      <a:endParaRPr lang="en-CA" sz="1400" b="1" i="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spcBef>
                          <a:spcPts val="2400"/>
                        </a:spcBef>
                      </a:pPr>
                      <a:endParaRPr lang="en-US" altLang="ja-JP" sz="1400" kern="1200" dirty="0">
                        <a:solidFill>
                          <a:schemeClr val="tx1"/>
                        </a:solidFill>
                        <a:effectLst/>
                        <a:latin typeface="+mn-lt"/>
                        <a:ea typeface="+mn-ea"/>
                        <a:cs typeface="+mn-cs"/>
                      </a:endParaRPr>
                    </a:p>
                    <a:p>
                      <a:pPr>
                        <a:spcBef>
                          <a:spcPts val="0"/>
                        </a:spcBef>
                      </a:pPr>
                      <a:r>
                        <a:rPr lang="ja-JP" altLang="ja-JP" sz="1400" kern="1200" dirty="0">
                          <a:solidFill>
                            <a:schemeClr val="tx1"/>
                          </a:solidFill>
                          <a:effectLst/>
                          <a:latin typeface="+mn-lt"/>
                          <a:ea typeface="+mn-ea"/>
                          <a:cs typeface="+mn-cs"/>
                        </a:rPr>
                        <a:t>統合的反応</a:t>
                      </a:r>
                    </a:p>
                    <a:p>
                      <a:r>
                        <a:rPr lang="en-US" altLang="ja-JP" sz="1400" kern="1200" dirty="0">
                          <a:solidFill>
                            <a:schemeClr val="tx1"/>
                          </a:solidFill>
                          <a:effectLst/>
                          <a:latin typeface="+mn-lt"/>
                          <a:ea typeface="+mn-ea"/>
                          <a:cs typeface="+mn-cs"/>
                        </a:rPr>
                        <a:t>(</a:t>
                      </a:r>
                      <a:r>
                        <a:rPr lang="ja-JP" altLang="ja-JP" sz="1400" kern="1200" dirty="0">
                          <a:solidFill>
                            <a:schemeClr val="tx1"/>
                          </a:solidFill>
                          <a:effectLst/>
                          <a:latin typeface="+mn-lt"/>
                          <a:ea typeface="+mn-ea"/>
                          <a:cs typeface="+mn-cs"/>
                        </a:rPr>
                        <a:t>複数インプットの場合</a:t>
                      </a:r>
                      <a:r>
                        <a:rPr lang="en-US" altLang="ja-JP" sz="1400" kern="1200" dirty="0">
                          <a:solidFill>
                            <a:schemeClr val="tx1"/>
                          </a:solidFill>
                          <a:effectLst/>
                          <a:latin typeface="+mn-lt"/>
                          <a:ea typeface="+mn-ea"/>
                          <a:cs typeface="+mn-cs"/>
                        </a:rPr>
                        <a:t>)</a:t>
                      </a:r>
                      <a:endParaRPr lang="en-CA" sz="1400" b="0" i="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55725190"/>
                  </a:ext>
                </a:extLst>
              </a:tr>
              <a:tr h="28506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1400" b="1" kern="1200" dirty="0">
                          <a:solidFill>
                            <a:schemeClr val="tx1"/>
                          </a:solidFill>
                          <a:effectLst/>
                          <a:latin typeface="+mn-lt"/>
                          <a:ea typeface="+mn-ea"/>
                          <a:cs typeface="+mn-cs"/>
                        </a:rPr>
                        <a:t>エビデンス供給の調整</a:t>
                      </a:r>
                      <a:endParaRPr lang="en-CA" sz="1400" b="1"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CA" sz="1100" b="1"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4847820"/>
                  </a:ext>
                </a:extLst>
              </a:tr>
            </a:tbl>
          </a:graphicData>
        </a:graphic>
      </p:graphicFrame>
      <p:sp>
        <p:nvSpPr>
          <p:cNvPr id="41" name="Rounded Rectangle 40">
            <a:extLst>
              <a:ext uri="{FF2B5EF4-FFF2-40B4-BE49-F238E27FC236}">
                <a16:creationId xmlns:a16="http://schemas.microsoft.com/office/drawing/2014/main" id="{E8C752E9-D4EE-613B-5477-E3E36541EC41}"/>
              </a:ext>
            </a:extLst>
          </p:cNvPr>
          <p:cNvSpPr/>
          <p:nvPr/>
        </p:nvSpPr>
        <p:spPr>
          <a:xfrm>
            <a:off x="2024395" y="4764985"/>
            <a:ext cx="5382317" cy="1980389"/>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cs typeface="Arial" panose="020B0604020202020204" pitchFamily="34" charset="0"/>
            </a:endParaRPr>
          </a:p>
        </p:txBody>
      </p:sp>
      <p:sp>
        <p:nvSpPr>
          <p:cNvPr id="42" name="Rounded Rectangle 41">
            <a:extLst>
              <a:ext uri="{FF2B5EF4-FFF2-40B4-BE49-F238E27FC236}">
                <a16:creationId xmlns:a16="http://schemas.microsoft.com/office/drawing/2014/main" id="{77FBD945-B9D6-7242-A286-2ED70F3D2F3A}"/>
              </a:ext>
            </a:extLst>
          </p:cNvPr>
          <p:cNvSpPr/>
          <p:nvPr/>
        </p:nvSpPr>
        <p:spPr>
          <a:xfrm>
            <a:off x="7537937" y="4764985"/>
            <a:ext cx="2583497" cy="1980389"/>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000" dirty="0">
              <a:latin typeface="Arial" panose="020B0604020202020204" pitchFamily="34" charset="0"/>
              <a:cs typeface="Arial" panose="020B0604020202020204" pitchFamily="34" charset="0"/>
            </a:endParaRPr>
          </a:p>
        </p:txBody>
      </p:sp>
      <p:sp>
        <p:nvSpPr>
          <p:cNvPr id="48" name="Rounded Rectangle 47">
            <a:extLst>
              <a:ext uri="{FF2B5EF4-FFF2-40B4-BE49-F238E27FC236}">
                <a16:creationId xmlns:a16="http://schemas.microsoft.com/office/drawing/2014/main" id="{A79EE02D-4212-5903-224E-C6013FA50E7F}"/>
              </a:ext>
            </a:extLst>
          </p:cNvPr>
          <p:cNvSpPr/>
          <p:nvPr/>
        </p:nvSpPr>
        <p:spPr>
          <a:xfrm>
            <a:off x="2950537" y="3679192"/>
            <a:ext cx="6316696" cy="684328"/>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cs typeface="Arial" panose="020B0604020202020204" pitchFamily="34" charset="0"/>
            </a:endParaRPr>
          </a:p>
        </p:txBody>
      </p:sp>
      <p:graphicFrame>
        <p:nvGraphicFramePr>
          <p:cNvPr id="49" name="Table 48">
            <a:extLst>
              <a:ext uri="{FF2B5EF4-FFF2-40B4-BE49-F238E27FC236}">
                <a16:creationId xmlns:a16="http://schemas.microsoft.com/office/drawing/2014/main" id="{33597DA4-4393-C0A8-C81C-752D4297D787}"/>
              </a:ext>
            </a:extLst>
          </p:cNvPr>
          <p:cNvGraphicFramePr>
            <a:graphicFrameLocks noGrp="1"/>
          </p:cNvGraphicFramePr>
          <p:nvPr>
            <p:extLst>
              <p:ext uri="{D42A27DB-BD31-4B8C-83A1-F6EECF244321}">
                <p14:modId xmlns:p14="http://schemas.microsoft.com/office/powerpoint/2010/main" val="1192507164"/>
              </p:ext>
            </p:extLst>
          </p:nvPr>
        </p:nvGraphicFramePr>
        <p:xfrm>
          <a:off x="3250380" y="3737650"/>
          <a:ext cx="5649676" cy="640080"/>
        </p:xfrm>
        <a:graphic>
          <a:graphicData uri="http://schemas.openxmlformats.org/drawingml/2006/table">
            <a:tbl>
              <a:tblPr firstRow="1" firstCol="1" bandRow="1"/>
              <a:tblGrid>
                <a:gridCol w="5649676">
                  <a:extLst>
                    <a:ext uri="{9D8B030D-6E8A-4147-A177-3AD203B41FA5}">
                      <a16:colId xmlns:a16="http://schemas.microsoft.com/office/drawing/2014/main" val="229045705"/>
                    </a:ext>
                  </a:extLst>
                </a:gridCol>
              </a:tblGrid>
              <a:tr h="37162">
                <a:tc>
                  <a:txBody>
                    <a:bodyPr/>
                    <a:lstStyle/>
                    <a:p>
                      <a:pPr algn="ctr"/>
                      <a:r>
                        <a:rPr lang="ja-JP" altLang="ja-JP" sz="1400" b="1" kern="1200" dirty="0">
                          <a:solidFill>
                            <a:schemeClr val="tx1"/>
                          </a:solidFill>
                          <a:effectLst/>
                          <a:latin typeface="+mn-lt"/>
                          <a:ea typeface="+mn-ea"/>
                          <a:cs typeface="+mn-cs"/>
                        </a:rPr>
                        <a:t>エビデンス支援ネットワーク</a:t>
                      </a:r>
                      <a:endParaRPr lang="ja-JP" altLang="ja-JP" sz="1400" kern="1200" dirty="0">
                        <a:solidFill>
                          <a:schemeClr val="tx1"/>
                        </a:solidFill>
                        <a:effectLst/>
                        <a:latin typeface="+mn-lt"/>
                        <a:ea typeface="+mn-ea"/>
                        <a:cs typeface="+mn-cs"/>
                      </a:endParaRPr>
                    </a:p>
                    <a:p>
                      <a:pPr algn="ctr"/>
                      <a:r>
                        <a:rPr lang="ja-JP" altLang="ja-JP" sz="1400" kern="1200" dirty="0">
                          <a:solidFill>
                            <a:schemeClr val="tx1"/>
                          </a:solidFill>
                          <a:effectLst/>
                          <a:latin typeface="+mn-lt"/>
                          <a:ea typeface="+mn-ea"/>
                          <a:cs typeface="+mn-cs"/>
                        </a:rPr>
                        <a:t>エビデンス供給の調整</a:t>
                      </a:r>
                      <a:r>
                        <a:rPr lang="en-US" altLang="ja-JP" sz="1400" kern="1200" dirty="0">
                          <a:solidFill>
                            <a:schemeClr val="tx1"/>
                          </a:solidFill>
                          <a:effectLst/>
                          <a:latin typeface="+mn-lt"/>
                          <a:ea typeface="+mn-ea"/>
                          <a:cs typeface="+mn-cs"/>
                        </a:rPr>
                        <a:t>(</a:t>
                      </a:r>
                      <a:r>
                        <a:rPr lang="ja-JP" altLang="ja-JP" sz="1400" kern="1200" dirty="0">
                          <a:solidFill>
                            <a:schemeClr val="tx1"/>
                          </a:solidFill>
                          <a:effectLst/>
                          <a:latin typeface="+mn-lt"/>
                          <a:ea typeface="+mn-ea"/>
                          <a:cs typeface="+mn-cs"/>
                        </a:rPr>
                        <a:t>協力する意思がある場合</a:t>
                      </a:r>
                      <a:r>
                        <a:rPr lang="en-US" altLang="ja-JP" sz="1400" kern="1200" dirty="0">
                          <a:solidFill>
                            <a:schemeClr val="tx1"/>
                          </a:solidFill>
                          <a:effectLst/>
                          <a:latin typeface="+mn-lt"/>
                          <a:ea typeface="+mn-ea"/>
                          <a:cs typeface="+mn-cs"/>
                        </a:rPr>
                        <a:t>)</a:t>
                      </a:r>
                      <a:r>
                        <a:rPr lang="ja-JP" altLang="ja-JP" sz="1400" kern="1200" dirty="0">
                          <a:solidFill>
                            <a:schemeClr val="tx1"/>
                          </a:solidFill>
                          <a:effectLst/>
                          <a:latin typeface="+mn-lt"/>
                          <a:ea typeface="+mn-ea"/>
                          <a:cs typeface="+mn-cs"/>
                        </a:rPr>
                        <a:t>を行い、</a:t>
                      </a:r>
                    </a:p>
                    <a:p>
                      <a:pPr algn="ctr"/>
                      <a:r>
                        <a:rPr lang="ja-JP" altLang="ja-JP" sz="1400" kern="1200" dirty="0">
                          <a:solidFill>
                            <a:schemeClr val="tx1"/>
                          </a:solidFill>
                          <a:effectLst/>
                          <a:latin typeface="+mn-lt"/>
                          <a:ea typeface="+mn-ea"/>
                          <a:cs typeface="+mn-cs"/>
                        </a:rPr>
                        <a:t>グローバルエビデンスアーキテクチャと連携する</a:t>
                      </a:r>
                      <a:endParaRPr lang="en-CA" sz="1400" b="0" i="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8507952"/>
                  </a:ext>
                </a:extLst>
              </a:tr>
            </a:tbl>
          </a:graphicData>
        </a:graphic>
      </p:graphicFrame>
      <p:grpSp>
        <p:nvGrpSpPr>
          <p:cNvPr id="58" name="Group 57">
            <a:extLst>
              <a:ext uri="{FF2B5EF4-FFF2-40B4-BE49-F238E27FC236}">
                <a16:creationId xmlns:a16="http://schemas.microsoft.com/office/drawing/2014/main" id="{E5B732AA-B6A9-3346-AB40-0843613AA1BA}"/>
              </a:ext>
            </a:extLst>
          </p:cNvPr>
          <p:cNvGrpSpPr/>
          <p:nvPr/>
        </p:nvGrpSpPr>
        <p:grpSpPr>
          <a:xfrm flipH="1">
            <a:off x="5980757" y="4320717"/>
            <a:ext cx="188921" cy="288000"/>
            <a:chOff x="5706073" y="0"/>
            <a:chExt cx="188921" cy="288000"/>
          </a:xfrm>
        </p:grpSpPr>
        <p:cxnSp>
          <p:nvCxnSpPr>
            <p:cNvPr id="59" name="Straight Arrow Connector 58">
              <a:extLst>
                <a:ext uri="{FF2B5EF4-FFF2-40B4-BE49-F238E27FC236}">
                  <a16:creationId xmlns:a16="http://schemas.microsoft.com/office/drawing/2014/main" id="{D257F14E-A39F-6693-3313-EB1688E4A22B}"/>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60" name="Straight Arrow Connector 59">
              <a:extLst>
                <a:ext uri="{FF2B5EF4-FFF2-40B4-BE49-F238E27FC236}">
                  <a16:creationId xmlns:a16="http://schemas.microsoft.com/office/drawing/2014/main" id="{F6900DD5-C234-F559-22E4-9B8300F4D6DF}"/>
                </a:ext>
              </a:extLst>
            </p:cNvPr>
            <p:cNvCxnSpPr>
              <a:cxnSpLocks/>
            </p:cNvCxnSpPr>
            <p:nvPr/>
          </p:nvCxnSpPr>
          <p:spPr>
            <a:xfrm flipV="1">
              <a:off x="5706073"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sp>
        <p:nvSpPr>
          <p:cNvPr id="68" name="Rounded Rectangular Callout 67">
            <a:extLst>
              <a:ext uri="{FF2B5EF4-FFF2-40B4-BE49-F238E27FC236}">
                <a16:creationId xmlns:a16="http://schemas.microsoft.com/office/drawing/2014/main" id="{FB4E7214-B909-A7D1-558E-A5260CA7F7BB}"/>
              </a:ext>
            </a:extLst>
          </p:cNvPr>
          <p:cNvSpPr/>
          <p:nvPr/>
        </p:nvSpPr>
        <p:spPr>
          <a:xfrm>
            <a:off x="304840" y="4929834"/>
            <a:ext cx="1501426" cy="997657"/>
          </a:xfrm>
          <a:prstGeom prst="wedgeRoundRectCallout">
            <a:avLst>
              <a:gd name="adj1" fmla="val 66462"/>
              <a:gd name="adj2" fmla="val -24438"/>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R="20320"/>
            <a:r>
              <a:rPr lang="ja-JP" altLang="ja-JP" sz="1200" i="1" dirty="0">
                <a:solidFill>
                  <a:srgbClr val="254776"/>
                </a:solidFill>
                <a:effectLst/>
                <a:latin typeface="Arial" panose="020B0604020202020204" pitchFamily="34" charset="0"/>
                <a:cs typeface="Arial" panose="020B0604020202020204" pitchFamily="34" charset="0"/>
              </a:rPr>
              <a:t>これらのエビデンスの形式を実際の経験および先住民の知の様式で補完する必要がある。</a:t>
            </a:r>
            <a:endParaRPr lang="ja-JP" altLang="ja-JP" sz="1200" dirty="0">
              <a:effectLst/>
              <a:latin typeface="Arial" panose="020B0604020202020204" pitchFamily="34" charset="0"/>
              <a:cs typeface="Arial" panose="020B0604020202020204" pitchFamily="34" charset="0"/>
            </a:endParaRPr>
          </a:p>
        </p:txBody>
      </p:sp>
      <p:sp>
        <p:nvSpPr>
          <p:cNvPr id="69" name="Rounded Rectangular Callout 68">
            <a:extLst>
              <a:ext uri="{FF2B5EF4-FFF2-40B4-BE49-F238E27FC236}">
                <a16:creationId xmlns:a16="http://schemas.microsoft.com/office/drawing/2014/main" id="{EDA0D33F-BBA3-7BC4-B82A-E0382C092D2C}"/>
              </a:ext>
            </a:extLst>
          </p:cNvPr>
          <p:cNvSpPr/>
          <p:nvPr/>
        </p:nvSpPr>
        <p:spPr>
          <a:xfrm>
            <a:off x="304840" y="3680097"/>
            <a:ext cx="2372365" cy="976314"/>
          </a:xfrm>
          <a:prstGeom prst="wedgeRoundRectCallout">
            <a:avLst>
              <a:gd name="adj1" fmla="val 29617"/>
              <a:gd name="adj2" fmla="val 69237"/>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L="12065" marR="33655" indent="-635">
              <a:spcBef>
                <a:spcPts val="235"/>
              </a:spcBef>
              <a:spcAft>
                <a:spcPts val="0"/>
              </a:spcAft>
            </a:pPr>
            <a:r>
              <a:rPr lang="ja-JP" altLang="ja-JP" sz="1200" i="1" dirty="0">
                <a:solidFill>
                  <a:srgbClr val="254776"/>
                </a:solidFill>
                <a:effectLst/>
                <a:latin typeface="Arial" panose="020B0604020202020204" pitchFamily="34" charset="0"/>
                <a:cs typeface="Arial" panose="020B0604020202020204" pitchFamily="34" charset="0"/>
              </a:rPr>
              <a:t>データ分析は「良」、評価は「可」</a:t>
            </a:r>
            <a:r>
              <a:rPr lang="en-US" altLang="ja-JP" sz="1200" i="1" dirty="0">
                <a:solidFill>
                  <a:srgbClr val="254776"/>
                </a:solidFill>
                <a:effectLst/>
                <a:latin typeface="Arial" panose="020B0604020202020204" pitchFamily="34" charset="0"/>
                <a:cs typeface="Arial" panose="020B0604020202020204" pitchFamily="34" charset="0"/>
              </a:rPr>
              <a:t>(</a:t>
            </a:r>
            <a:r>
              <a:rPr lang="ja-JP" altLang="ja-JP" sz="1200" i="1" dirty="0">
                <a:solidFill>
                  <a:srgbClr val="254776"/>
                </a:solidFill>
                <a:effectLst/>
                <a:latin typeface="Arial" panose="020B0604020202020204" pitchFamily="34" charset="0"/>
                <a:cs typeface="Arial" panose="020B0604020202020204" pitchFamily="34" charset="0"/>
              </a:rPr>
              <a:t>ただし、継続的な学習および改善の促進には未使用</a:t>
            </a:r>
            <a:r>
              <a:rPr lang="en-US" altLang="ja-JP" sz="1200" i="1" dirty="0">
                <a:solidFill>
                  <a:srgbClr val="254776"/>
                </a:solidFill>
                <a:effectLst/>
                <a:latin typeface="Arial" panose="020B0604020202020204" pitchFamily="34" charset="0"/>
                <a:cs typeface="Arial" panose="020B0604020202020204" pitchFamily="34" charset="0"/>
              </a:rPr>
              <a:t>)</a:t>
            </a:r>
            <a:r>
              <a:rPr lang="ja-JP" altLang="ja-JP" sz="1200" i="1" dirty="0">
                <a:solidFill>
                  <a:srgbClr val="254776"/>
                </a:solidFill>
                <a:effectLst/>
                <a:latin typeface="Arial" panose="020B0604020202020204" pitchFamily="34" charset="0"/>
                <a:cs typeface="Arial" panose="020B0604020202020204" pitchFamily="34" charset="0"/>
              </a:rPr>
              <a:t>、他のエビデンスの形式は「不可」。</a:t>
            </a:r>
            <a:endParaRPr lang="ja-JP" altLang="ja-JP" sz="1200" dirty="0">
              <a:effectLst/>
              <a:latin typeface="Arial" panose="020B0604020202020204" pitchFamily="34" charset="0"/>
              <a:cs typeface="Arial" panose="020B0604020202020204" pitchFamily="34" charset="0"/>
            </a:endParaRPr>
          </a:p>
        </p:txBody>
      </p:sp>
      <p:sp>
        <p:nvSpPr>
          <p:cNvPr id="72" name="Rounded Rectangular Callout 71">
            <a:extLst>
              <a:ext uri="{FF2B5EF4-FFF2-40B4-BE49-F238E27FC236}">
                <a16:creationId xmlns:a16="http://schemas.microsoft.com/office/drawing/2014/main" id="{83924ABC-F0F5-79AF-8C17-EBB5C338B57C}"/>
              </a:ext>
            </a:extLst>
          </p:cNvPr>
          <p:cNvSpPr/>
          <p:nvPr/>
        </p:nvSpPr>
        <p:spPr>
          <a:xfrm>
            <a:off x="304841" y="2503716"/>
            <a:ext cx="2372365" cy="1080000"/>
          </a:xfrm>
          <a:prstGeom prst="wedgeRoundRectCallout">
            <a:avLst>
              <a:gd name="adj1" fmla="val 87003"/>
              <a:gd name="adj2" fmla="val -118187"/>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marR="20955"/>
            <a:r>
              <a:rPr lang="ja-JP" altLang="ja-JP" sz="1200" i="1" dirty="0">
                <a:solidFill>
                  <a:srgbClr val="254776"/>
                </a:solidFill>
                <a:effectLst/>
                <a:latin typeface="Arial" panose="020B0604020202020204" pitchFamily="34" charset="0"/>
                <a:cs typeface="Arial" panose="020B0604020202020204" pitchFamily="34" charset="0"/>
              </a:rPr>
              <a:t>旅費および経費の請求に関する透明性を示した。</a:t>
            </a:r>
            <a:r>
              <a:rPr lang="ja-JP" altLang="ja-JP" sz="1400" i="1" dirty="0">
                <a:solidFill>
                  <a:srgbClr val="254776"/>
                </a:solidFill>
                <a:effectLst/>
                <a:latin typeface="Arial" panose="020B0604020202020204" pitchFamily="34" charset="0"/>
                <a:cs typeface="Arial" panose="020B0604020202020204" pitchFamily="34" charset="0"/>
              </a:rPr>
              <a:t>エビデンス</a:t>
            </a:r>
            <a:r>
              <a:rPr lang="ja-JP" altLang="ja-JP" sz="1200" i="1" dirty="0">
                <a:solidFill>
                  <a:srgbClr val="254776"/>
                </a:solidFill>
                <a:effectLst/>
                <a:latin typeface="Arial" panose="020B0604020202020204" pitchFamily="34" charset="0"/>
                <a:cs typeface="Arial" panose="020B0604020202020204" pitchFamily="34" charset="0"/>
              </a:rPr>
              <a:t>提供を用いた透明性への取り組みにより組織文化の変革が見込まれる。</a:t>
            </a:r>
            <a:endParaRPr lang="ja-JP" altLang="ja-JP" sz="1200" dirty="0">
              <a:effectLst/>
              <a:latin typeface="Arial" panose="020B0604020202020204" pitchFamily="34" charset="0"/>
              <a:cs typeface="Arial" panose="020B0604020202020204" pitchFamily="34" charset="0"/>
            </a:endParaRPr>
          </a:p>
        </p:txBody>
      </p:sp>
      <p:sp>
        <p:nvSpPr>
          <p:cNvPr id="74" name="Rounded Rectangular Callout 73">
            <a:extLst>
              <a:ext uri="{FF2B5EF4-FFF2-40B4-BE49-F238E27FC236}">
                <a16:creationId xmlns:a16="http://schemas.microsoft.com/office/drawing/2014/main" id="{1967901E-2F5C-FB14-BB35-EA1581470F07}"/>
              </a:ext>
            </a:extLst>
          </p:cNvPr>
          <p:cNvSpPr/>
          <p:nvPr/>
        </p:nvSpPr>
        <p:spPr>
          <a:xfrm>
            <a:off x="10384489" y="4073384"/>
            <a:ext cx="1539225" cy="1664701"/>
          </a:xfrm>
          <a:prstGeom prst="wedgeRoundRectCallout">
            <a:avLst>
              <a:gd name="adj1" fmla="val -67534"/>
              <a:gd name="adj2" fmla="val 18923"/>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CA" sz="1050" dirty="0">
              <a:solidFill>
                <a:srgbClr val="254776"/>
              </a:solidFill>
              <a:latin typeface="Arial" panose="020B0604020202020204" pitchFamily="34" charset="0"/>
              <a:cs typeface="Arial" panose="020B0604020202020204" pitchFamily="34" charset="0"/>
            </a:endParaRPr>
          </a:p>
        </p:txBody>
      </p:sp>
      <p:sp>
        <p:nvSpPr>
          <p:cNvPr id="76" name="Rounded Rectangular Callout 75">
            <a:extLst>
              <a:ext uri="{FF2B5EF4-FFF2-40B4-BE49-F238E27FC236}">
                <a16:creationId xmlns:a16="http://schemas.microsoft.com/office/drawing/2014/main" id="{F055B751-36AE-D135-723F-7A24F228B99E}"/>
              </a:ext>
            </a:extLst>
          </p:cNvPr>
          <p:cNvSpPr/>
          <p:nvPr/>
        </p:nvSpPr>
        <p:spPr>
          <a:xfrm>
            <a:off x="9456158" y="2622111"/>
            <a:ext cx="2581467" cy="1397418"/>
          </a:xfrm>
          <a:prstGeom prst="wedgeRoundRectCallout">
            <a:avLst>
              <a:gd name="adj1" fmla="val -62057"/>
              <a:gd name="adj2" fmla="val -26819"/>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CA" sz="1050" dirty="0">
              <a:solidFill>
                <a:srgbClr val="254776"/>
              </a:solidFill>
              <a:latin typeface="Arial" panose="020B0604020202020204" pitchFamily="34" charset="0"/>
              <a:cs typeface="Arial" panose="020B0604020202020204" pitchFamily="34" charset="0"/>
            </a:endParaRPr>
          </a:p>
        </p:txBody>
      </p:sp>
      <p:sp>
        <p:nvSpPr>
          <p:cNvPr id="77" name="Rounded Rectangular Callout 76">
            <a:extLst>
              <a:ext uri="{FF2B5EF4-FFF2-40B4-BE49-F238E27FC236}">
                <a16:creationId xmlns:a16="http://schemas.microsoft.com/office/drawing/2014/main" id="{1977432C-6360-FE48-4890-72C5EC4EADAF}"/>
              </a:ext>
            </a:extLst>
          </p:cNvPr>
          <p:cNvSpPr/>
          <p:nvPr/>
        </p:nvSpPr>
        <p:spPr>
          <a:xfrm>
            <a:off x="9461729" y="1199568"/>
            <a:ext cx="2581467" cy="1080000"/>
          </a:xfrm>
          <a:prstGeom prst="wedgeRoundRectCallout">
            <a:avLst>
              <a:gd name="adj1" fmla="val -63291"/>
              <a:gd name="adj2" fmla="val -2156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CA" sz="1200" dirty="0">
              <a:solidFill>
                <a:srgbClr val="254776"/>
              </a:solidFill>
              <a:latin typeface="Arial" panose="020B0604020202020204" pitchFamily="34" charset="0"/>
              <a:cs typeface="Arial" panose="020B0604020202020204" pitchFamily="34" charset="0"/>
            </a:endParaRPr>
          </a:p>
        </p:txBody>
      </p:sp>
      <p:grpSp>
        <p:nvGrpSpPr>
          <p:cNvPr id="78" name="Group 77">
            <a:extLst>
              <a:ext uri="{FF2B5EF4-FFF2-40B4-BE49-F238E27FC236}">
                <a16:creationId xmlns:a16="http://schemas.microsoft.com/office/drawing/2014/main" id="{58A8D20F-E71D-9860-A776-0786193E2623}"/>
              </a:ext>
            </a:extLst>
          </p:cNvPr>
          <p:cNvGrpSpPr/>
          <p:nvPr/>
        </p:nvGrpSpPr>
        <p:grpSpPr>
          <a:xfrm rot="16200000" flipH="1">
            <a:off x="7382868" y="5590100"/>
            <a:ext cx="173233" cy="145420"/>
            <a:chOff x="5830099" y="0"/>
            <a:chExt cx="64895" cy="288001"/>
          </a:xfrm>
        </p:grpSpPr>
        <p:cxnSp>
          <p:nvCxnSpPr>
            <p:cNvPr id="79" name="Straight Arrow Connector 78">
              <a:extLst>
                <a:ext uri="{FF2B5EF4-FFF2-40B4-BE49-F238E27FC236}">
                  <a16:creationId xmlns:a16="http://schemas.microsoft.com/office/drawing/2014/main" id="{F9A4EB5A-B8FB-B814-FF56-138B79E3C62A}"/>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80" name="Straight Arrow Connector 79">
              <a:extLst>
                <a:ext uri="{FF2B5EF4-FFF2-40B4-BE49-F238E27FC236}">
                  <a16:creationId xmlns:a16="http://schemas.microsoft.com/office/drawing/2014/main" id="{CEF1A581-4FEB-7C0B-6BB3-7141BDB18BB1}"/>
                </a:ext>
              </a:extLst>
            </p:cNvPr>
            <p:cNvCxnSpPr>
              <a:cxnSpLocks/>
            </p:cNvCxnSpPr>
            <p:nvPr/>
          </p:nvCxnSpPr>
          <p:spPr>
            <a:xfrm flipV="1">
              <a:off x="5830099" y="6"/>
              <a:ext cx="0" cy="287995"/>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cxnSp>
        <p:nvCxnSpPr>
          <p:cNvPr id="36" name="Straight Arrow Connector 35">
            <a:extLst>
              <a:ext uri="{FF2B5EF4-FFF2-40B4-BE49-F238E27FC236}">
                <a16:creationId xmlns:a16="http://schemas.microsoft.com/office/drawing/2014/main" id="{61C1BCD4-9FFF-63B9-6EAC-E2D4C298E7EC}"/>
              </a:ext>
            </a:extLst>
          </p:cNvPr>
          <p:cNvCxnSpPr>
            <a:cxnSpLocks/>
          </p:cNvCxnSpPr>
          <p:nvPr/>
        </p:nvCxnSpPr>
        <p:spPr>
          <a:xfrm flipV="1">
            <a:off x="6754816" y="2390365"/>
            <a:ext cx="0" cy="230494"/>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2B5042AE-701A-E272-A246-77FDC00DC497}"/>
              </a:ext>
            </a:extLst>
          </p:cNvPr>
          <p:cNvCxnSpPr>
            <a:cxnSpLocks/>
          </p:cNvCxnSpPr>
          <p:nvPr/>
        </p:nvCxnSpPr>
        <p:spPr>
          <a:xfrm>
            <a:off x="4787263" y="2410737"/>
            <a:ext cx="0" cy="230494"/>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nvGrpSpPr>
          <p:cNvPr id="8" name="Group 7">
            <a:extLst>
              <a:ext uri="{FF2B5EF4-FFF2-40B4-BE49-F238E27FC236}">
                <a16:creationId xmlns:a16="http://schemas.microsoft.com/office/drawing/2014/main" id="{B02E9B0E-0A8A-149E-B395-7B30A2F50895}"/>
              </a:ext>
            </a:extLst>
          </p:cNvPr>
          <p:cNvGrpSpPr/>
          <p:nvPr/>
        </p:nvGrpSpPr>
        <p:grpSpPr>
          <a:xfrm rot="10800000" flipH="1">
            <a:off x="6014424" y="1808517"/>
            <a:ext cx="188921" cy="288000"/>
            <a:chOff x="5706073" y="0"/>
            <a:chExt cx="188921" cy="288000"/>
          </a:xfrm>
        </p:grpSpPr>
        <p:cxnSp>
          <p:nvCxnSpPr>
            <p:cNvPr id="9" name="Straight Arrow Connector 8">
              <a:extLst>
                <a:ext uri="{FF2B5EF4-FFF2-40B4-BE49-F238E27FC236}">
                  <a16:creationId xmlns:a16="http://schemas.microsoft.com/office/drawing/2014/main" id="{E9C4240C-D1A5-3C17-CB57-BED11322BE52}"/>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id="{C5BDA682-D464-06F4-502E-F7CCE28B5971}"/>
                </a:ext>
              </a:extLst>
            </p:cNvPr>
            <p:cNvCxnSpPr>
              <a:cxnSpLocks/>
            </p:cNvCxnSpPr>
            <p:nvPr/>
          </p:nvCxnSpPr>
          <p:spPr>
            <a:xfrm flipV="1">
              <a:off x="5706073"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grpSp>
        <p:nvGrpSpPr>
          <p:cNvPr id="13" name="Group 12">
            <a:extLst>
              <a:ext uri="{FF2B5EF4-FFF2-40B4-BE49-F238E27FC236}">
                <a16:creationId xmlns:a16="http://schemas.microsoft.com/office/drawing/2014/main" id="{0CEA8827-63A3-7E35-4165-4DCB7CA9BF1F}"/>
              </a:ext>
            </a:extLst>
          </p:cNvPr>
          <p:cNvGrpSpPr/>
          <p:nvPr/>
        </p:nvGrpSpPr>
        <p:grpSpPr>
          <a:xfrm flipH="1">
            <a:off x="5979249" y="3351325"/>
            <a:ext cx="188921" cy="288000"/>
            <a:chOff x="5706073" y="0"/>
            <a:chExt cx="188921" cy="288000"/>
          </a:xfrm>
        </p:grpSpPr>
        <p:cxnSp>
          <p:nvCxnSpPr>
            <p:cNvPr id="14" name="Straight Arrow Connector 13">
              <a:extLst>
                <a:ext uri="{FF2B5EF4-FFF2-40B4-BE49-F238E27FC236}">
                  <a16:creationId xmlns:a16="http://schemas.microsoft.com/office/drawing/2014/main" id="{C4EFB9CB-AF18-7D79-125D-E3CBCF999319}"/>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4E76A733-4F25-A9F6-3546-91203506C947}"/>
                </a:ext>
              </a:extLst>
            </p:cNvPr>
            <p:cNvCxnSpPr>
              <a:cxnSpLocks/>
            </p:cNvCxnSpPr>
            <p:nvPr/>
          </p:nvCxnSpPr>
          <p:spPr>
            <a:xfrm flipV="1">
              <a:off x="5706073"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sp>
        <p:nvSpPr>
          <p:cNvPr id="3" name="テキスト ボックス 2">
            <a:extLst>
              <a:ext uri="{FF2B5EF4-FFF2-40B4-BE49-F238E27FC236}">
                <a16:creationId xmlns:a16="http://schemas.microsoft.com/office/drawing/2014/main" id="{6AEF8637-7A40-0236-625D-32BD246476BA}"/>
              </a:ext>
            </a:extLst>
          </p:cNvPr>
          <p:cNvSpPr txBox="1"/>
          <p:nvPr/>
        </p:nvSpPr>
        <p:spPr>
          <a:xfrm>
            <a:off x="242495" y="1184898"/>
            <a:ext cx="2372367" cy="1384995"/>
          </a:xfrm>
          <a:prstGeom prst="rect">
            <a:avLst/>
          </a:prstGeom>
          <a:noFill/>
        </p:spPr>
        <p:txBody>
          <a:bodyPr wrap="square" rtlCol="0">
            <a:spAutoFit/>
          </a:bodyPr>
          <a:lstStyle/>
          <a:p>
            <a:r>
              <a:rPr lang="ja-JP" altLang="ja-JP" sz="1200" i="1" dirty="0">
                <a:solidFill>
                  <a:srgbClr val="254776"/>
                </a:solidFill>
                <a:effectLst/>
                <a:latin typeface="Arial" panose="020B0604020202020204" pitchFamily="34" charset="0"/>
                <a:cs typeface="Arial" panose="020B0604020202020204" pitchFamily="34" charset="0"/>
              </a:rPr>
              <a:t>意思決定およびエビデンス利用において優れた領域もあるが、その問題についてのエビデンスが重点的に取り扱われる場合が多い。オプションおよび実装についてはさらに不得意である。</a:t>
            </a:r>
            <a:endParaRPr lang="ja-JP" altLang="ja-JP" sz="1200" dirty="0">
              <a:effectLst/>
              <a:latin typeface="Arial" panose="020B0604020202020204" pitchFamily="34" charset="0"/>
              <a:cs typeface="Arial" panose="020B0604020202020204" pitchFamily="34" charset="0"/>
            </a:endParaRPr>
          </a:p>
          <a:p>
            <a:endParaRPr kumimoji="1" lang="ja-JP" altLang="en-US" sz="1200" dirty="0">
              <a:latin typeface="Arial" panose="020B0604020202020204" pitchFamily="34" charset="0"/>
              <a:cs typeface="Arial" panose="020B0604020202020204" pitchFamily="34" charset="0"/>
            </a:endParaRPr>
          </a:p>
        </p:txBody>
      </p:sp>
      <p:sp>
        <p:nvSpPr>
          <p:cNvPr id="4" name="Textbox 218">
            <a:extLst>
              <a:ext uri="{FF2B5EF4-FFF2-40B4-BE49-F238E27FC236}">
                <a16:creationId xmlns:a16="http://schemas.microsoft.com/office/drawing/2014/main" id="{45AE5761-5095-AD1B-A28A-8F1FDDFA416F}"/>
              </a:ext>
            </a:extLst>
          </p:cNvPr>
          <p:cNvSpPr txBox="1"/>
          <p:nvPr/>
        </p:nvSpPr>
        <p:spPr>
          <a:xfrm>
            <a:off x="2055352" y="4867620"/>
            <a:ext cx="5275809" cy="1801495"/>
          </a:xfrm>
          <a:prstGeom prst="rect">
            <a:avLst/>
          </a:prstGeom>
          <a:noFill/>
          <a:ln w="18415">
            <a:noFill/>
            <a:prstDash val="solid"/>
          </a:ln>
        </p:spPr>
        <p:txBody>
          <a:bodyPr wrap="square" lIns="0" tIns="0" rIns="0" bIns="0" rtlCol="0">
            <a:noAutofit/>
          </a:bodyPr>
          <a:lstStyle/>
          <a:p>
            <a:pPr marL="93345">
              <a:lnSpc>
                <a:spcPts val="1400"/>
              </a:lnSpc>
            </a:pPr>
            <a:r>
              <a:rPr lang="ja-JP" sz="1300" b="1" spc="-10" dirty="0">
                <a:solidFill>
                  <a:srgbClr val="254776"/>
                </a:solidFill>
                <a:effectLst/>
                <a:latin typeface="Arial" panose="020B0604020202020204" pitchFamily="34" charset="0"/>
                <a:cs typeface="Arial" panose="020B0604020202020204" pitchFamily="34" charset="0"/>
              </a:rPr>
              <a:t>特定のエビデンスの形式に焦点を当てたエビデンス支援ユニット</a:t>
            </a:r>
            <a:endParaRPr lang="ja-JP" sz="1300" dirty="0">
              <a:effectLst/>
              <a:latin typeface="Arial" panose="020B0604020202020204" pitchFamily="34" charset="0"/>
              <a:cs typeface="Arial" panose="020B0604020202020204" pitchFamily="34" charset="0"/>
            </a:endParaRPr>
          </a:p>
          <a:p>
            <a:pPr marL="285750" lvl="0" indent="-125413">
              <a:lnSpc>
                <a:spcPts val="1300"/>
              </a:lnSpc>
              <a:spcBef>
                <a:spcPts val="115"/>
              </a:spcBef>
              <a:spcAft>
                <a:spcPts val="0"/>
              </a:spcAft>
              <a:buClr>
                <a:srgbClr val="254776"/>
              </a:buClr>
              <a:buSzPts val="750"/>
              <a:buFont typeface="Wingdings" panose="05000000000000000000" pitchFamily="2" charset="2"/>
              <a:buChar char="l"/>
              <a:tabLst>
                <a:tab pos="252413" algn="l"/>
                <a:tab pos="1450975" algn="l"/>
                <a:tab pos="2684463" algn="l"/>
              </a:tabLst>
            </a:pPr>
            <a:r>
              <a:rPr lang="ja-JP" sz="1200" spc="0" dirty="0">
                <a:solidFill>
                  <a:srgbClr val="254776"/>
                </a:solidFill>
                <a:effectLst/>
                <a:latin typeface="Arial" panose="020B0604020202020204" pitchFamily="34" charset="0"/>
                <a:cs typeface="Arial" panose="020B0604020202020204" pitchFamily="34" charset="0"/>
              </a:rPr>
              <a:t>データ分析</a:t>
            </a:r>
            <a:r>
              <a:rPr lang="en-US" sz="1200" spc="0" dirty="0">
                <a:solidFill>
                  <a:srgbClr val="254776"/>
                </a:solidFill>
                <a:effectLst/>
                <a:latin typeface="Arial" panose="020B0604020202020204" pitchFamily="34" charset="0"/>
                <a:cs typeface="Arial" panose="020B0604020202020204" pitchFamily="34" charset="0"/>
              </a:rPr>
              <a:t>		•</a:t>
            </a:r>
            <a:r>
              <a:rPr lang="en-US" sz="1200" spc="140" dirty="0">
                <a:solidFill>
                  <a:srgbClr val="254776"/>
                </a:solidFill>
                <a:effectLst/>
                <a:latin typeface="Arial" panose="020B0604020202020204" pitchFamily="34" charset="0"/>
                <a:cs typeface="Arial" panose="020B0604020202020204" pitchFamily="34" charset="0"/>
              </a:rPr>
              <a:t> </a:t>
            </a:r>
            <a:r>
              <a:rPr lang="ja-JP" sz="1200" spc="140" dirty="0">
                <a:solidFill>
                  <a:srgbClr val="254776"/>
                </a:solidFill>
                <a:effectLst/>
                <a:latin typeface="Arial" panose="020B0604020202020204" pitchFamily="34" charset="0"/>
                <a:cs typeface="Arial" panose="020B0604020202020204" pitchFamily="34" charset="0"/>
              </a:rPr>
              <a:t>エビデンス統合</a:t>
            </a:r>
            <a:endParaRPr lang="ja-JP" sz="1200" spc="0" dirty="0">
              <a:effectLst/>
              <a:latin typeface="Arial" panose="020B0604020202020204" pitchFamily="34" charset="0"/>
              <a:cs typeface="Arial" panose="020B0604020202020204" pitchFamily="34" charset="0"/>
            </a:endParaRPr>
          </a:p>
          <a:p>
            <a:pPr marL="285750" lvl="0" indent="-125413">
              <a:lnSpc>
                <a:spcPts val="1300"/>
              </a:lnSpc>
              <a:spcBef>
                <a:spcPts val="110"/>
              </a:spcBef>
              <a:spcAft>
                <a:spcPts val="0"/>
              </a:spcAft>
              <a:buClr>
                <a:srgbClr val="254776"/>
              </a:buClr>
              <a:buSzPts val="750"/>
              <a:buFont typeface="Wingdings" panose="05000000000000000000" pitchFamily="2" charset="2"/>
              <a:buChar char="l"/>
              <a:tabLst>
                <a:tab pos="252413" algn="l"/>
                <a:tab pos="1450975" algn="l"/>
                <a:tab pos="2786063" algn="l"/>
              </a:tabLst>
            </a:pPr>
            <a:r>
              <a:rPr lang="ja-JP" sz="1200" spc="-10" dirty="0">
                <a:solidFill>
                  <a:srgbClr val="254776"/>
                </a:solidFill>
                <a:effectLst/>
                <a:latin typeface="Arial" panose="020B0604020202020204" pitchFamily="34" charset="0"/>
                <a:cs typeface="Arial" panose="020B0604020202020204" pitchFamily="34" charset="0"/>
              </a:rPr>
              <a:t>モデリング</a:t>
            </a:r>
            <a:r>
              <a:rPr lang="en-US" sz="1200" spc="0" dirty="0">
                <a:solidFill>
                  <a:srgbClr val="254776"/>
                </a:solidFill>
                <a:effectLst/>
                <a:latin typeface="Arial" panose="020B0604020202020204" pitchFamily="34" charset="0"/>
                <a:cs typeface="Arial" panose="020B0604020202020204" pitchFamily="34" charset="0"/>
              </a:rPr>
              <a:t>		</a:t>
            </a:r>
            <a:r>
              <a:rPr lang="en-US" sz="1200" spc="-10" dirty="0">
                <a:solidFill>
                  <a:srgbClr val="254776"/>
                </a:solidFill>
                <a:effectLst/>
                <a:latin typeface="Arial" panose="020B0604020202020204" pitchFamily="34" charset="0"/>
                <a:cs typeface="Arial" panose="020B0604020202020204" pitchFamily="34" charset="0"/>
              </a:rPr>
              <a:t>(</a:t>
            </a:r>
            <a:r>
              <a:rPr lang="ja-JP" sz="1200" spc="-10" dirty="0">
                <a:solidFill>
                  <a:srgbClr val="254776"/>
                </a:solidFill>
                <a:effectLst/>
                <a:latin typeface="Arial" panose="020B0604020202020204" pitchFamily="34" charset="0"/>
                <a:cs typeface="Arial" panose="020B0604020202020204" pitchFamily="34" charset="0"/>
              </a:rPr>
              <a:t>コンテクストに沿ったもの</a:t>
            </a:r>
            <a:r>
              <a:rPr lang="en-US" sz="1200" spc="-10" dirty="0">
                <a:solidFill>
                  <a:srgbClr val="254776"/>
                </a:solidFill>
                <a:effectLst/>
                <a:latin typeface="Arial" panose="020B0604020202020204" pitchFamily="34" charset="0"/>
                <a:cs typeface="Arial" panose="020B0604020202020204" pitchFamily="34" charset="0"/>
              </a:rPr>
              <a:t>)</a:t>
            </a:r>
            <a:endParaRPr lang="ja-JP" sz="1200" spc="0" dirty="0">
              <a:effectLst/>
              <a:latin typeface="Arial" panose="020B0604020202020204" pitchFamily="34" charset="0"/>
              <a:cs typeface="Arial" panose="020B0604020202020204" pitchFamily="34" charset="0"/>
            </a:endParaRPr>
          </a:p>
          <a:p>
            <a:pPr marL="285750" lvl="0" indent="-125413">
              <a:lnSpc>
                <a:spcPts val="1300"/>
              </a:lnSpc>
              <a:spcBef>
                <a:spcPts val="115"/>
              </a:spcBef>
              <a:spcAft>
                <a:spcPts val="0"/>
              </a:spcAft>
              <a:buClr>
                <a:srgbClr val="254776"/>
              </a:buClr>
              <a:buSzPts val="750"/>
              <a:buFont typeface="Wingdings" panose="05000000000000000000" pitchFamily="2" charset="2"/>
              <a:buChar char="l"/>
              <a:tabLst>
                <a:tab pos="252413" algn="l"/>
                <a:tab pos="1450975" algn="l"/>
                <a:tab pos="2670175" algn="l"/>
              </a:tabLst>
            </a:pPr>
            <a:r>
              <a:rPr lang="ja-JP" sz="1200" spc="-10" dirty="0">
                <a:solidFill>
                  <a:srgbClr val="254776"/>
                </a:solidFill>
                <a:effectLst/>
                <a:latin typeface="Arial" panose="020B0604020202020204" pitchFamily="34" charset="0"/>
                <a:cs typeface="Arial" panose="020B0604020202020204" pitchFamily="34" charset="0"/>
              </a:rPr>
              <a:t>評価</a:t>
            </a:r>
            <a:r>
              <a:rPr lang="en-US" sz="1200" spc="0" dirty="0">
                <a:solidFill>
                  <a:srgbClr val="254776"/>
                </a:solidFill>
                <a:effectLst/>
                <a:latin typeface="Arial" panose="020B0604020202020204" pitchFamily="34" charset="0"/>
                <a:cs typeface="Arial" panose="020B0604020202020204" pitchFamily="34" charset="0"/>
              </a:rPr>
              <a:t>		•</a:t>
            </a:r>
            <a:r>
              <a:rPr lang="en-US" sz="1200" spc="50" dirty="0">
                <a:solidFill>
                  <a:srgbClr val="254776"/>
                </a:solidFill>
                <a:effectLst/>
                <a:latin typeface="Arial" panose="020B0604020202020204" pitchFamily="34" charset="0"/>
                <a:cs typeface="Arial" panose="020B0604020202020204" pitchFamily="34" charset="0"/>
              </a:rPr>
              <a:t> 技術評価</a:t>
            </a:r>
            <a:r>
              <a:rPr lang="en-US" sz="1200" spc="-10" dirty="0">
                <a:solidFill>
                  <a:srgbClr val="254776"/>
                </a:solidFill>
                <a:effectLst/>
                <a:latin typeface="Arial" panose="020B0604020202020204" pitchFamily="34" charset="0"/>
                <a:cs typeface="Arial" panose="020B0604020202020204" pitchFamily="34" charset="0"/>
              </a:rPr>
              <a:t>/</a:t>
            </a:r>
            <a:endParaRPr lang="ja-JP" sz="1200" spc="0" dirty="0">
              <a:effectLst/>
              <a:latin typeface="Arial" panose="020B0604020202020204" pitchFamily="34" charset="0"/>
              <a:cs typeface="Arial" panose="020B0604020202020204" pitchFamily="34" charset="0"/>
            </a:endParaRPr>
          </a:p>
          <a:p>
            <a:pPr marL="285750" marR="402590" lvl="0" indent="-125413">
              <a:lnSpc>
                <a:spcPts val="1300"/>
              </a:lnSpc>
              <a:spcBef>
                <a:spcPts val="115"/>
              </a:spcBef>
              <a:spcAft>
                <a:spcPts val="0"/>
              </a:spcAft>
              <a:buClr>
                <a:srgbClr val="254776"/>
              </a:buClr>
              <a:buSzPts val="750"/>
              <a:buFont typeface="Wingdings" panose="05000000000000000000" pitchFamily="2" charset="2"/>
              <a:buChar char="l"/>
              <a:tabLst>
                <a:tab pos="252413" algn="l"/>
                <a:tab pos="1450975" algn="l"/>
                <a:tab pos="1571625" algn="l"/>
                <a:tab pos="2598738" algn="l"/>
              </a:tabLst>
            </a:pPr>
            <a:r>
              <a:rPr lang="ja-JP" altLang="en-US" sz="1200" spc="-10" dirty="0">
                <a:solidFill>
                  <a:srgbClr val="254776"/>
                </a:solidFill>
                <a:effectLst/>
                <a:latin typeface="Arial" panose="020B0604020202020204" pitchFamily="34" charset="0"/>
                <a:cs typeface="Arial" panose="020B0604020202020204" pitchFamily="34" charset="0"/>
              </a:rPr>
              <a:t>行動</a:t>
            </a:r>
            <a:r>
              <a:rPr lang="en-US" altLang="ja-JP" sz="1200" spc="-10" dirty="0">
                <a:solidFill>
                  <a:srgbClr val="254776"/>
                </a:solidFill>
                <a:effectLst/>
                <a:latin typeface="Arial" panose="020B0604020202020204" pitchFamily="34" charset="0"/>
                <a:cs typeface="Arial" panose="020B0604020202020204" pitchFamily="34" charset="0"/>
              </a:rPr>
              <a:t>/</a:t>
            </a:r>
            <a:r>
              <a:rPr lang="ja-JP" altLang="en-US" sz="1200" spc="-10" dirty="0">
                <a:solidFill>
                  <a:srgbClr val="254776"/>
                </a:solidFill>
                <a:effectLst/>
                <a:latin typeface="Arial" panose="020B0604020202020204" pitchFamily="34" charset="0"/>
                <a:cs typeface="Arial" panose="020B0604020202020204" pitchFamily="34" charset="0"/>
              </a:rPr>
              <a:t>実装研究</a:t>
            </a:r>
            <a:r>
              <a:rPr lang="en-US" sz="1200" spc="0" dirty="0">
                <a:solidFill>
                  <a:srgbClr val="254776"/>
                </a:solidFill>
                <a:effectLst/>
                <a:latin typeface="Arial" panose="020B0604020202020204" pitchFamily="34" charset="0"/>
                <a:cs typeface="Arial" panose="020B0604020202020204" pitchFamily="34" charset="0"/>
              </a:rPr>
              <a:t>		</a:t>
            </a:r>
            <a:r>
              <a:rPr lang="ja-JP" altLang="en-US" sz="1200" spc="0" dirty="0">
                <a:solidFill>
                  <a:srgbClr val="254776"/>
                </a:solidFill>
                <a:effectLst/>
                <a:latin typeface="Arial" panose="020B0604020202020204" pitchFamily="34" charset="0"/>
                <a:cs typeface="Arial" panose="020B0604020202020204" pitchFamily="34" charset="0"/>
              </a:rPr>
              <a:t>　　　　　　　　　　　　</a:t>
            </a:r>
            <a:r>
              <a:rPr lang="ja-JP" sz="1200" spc="0" dirty="0">
                <a:solidFill>
                  <a:srgbClr val="254776"/>
                </a:solidFill>
                <a:effectLst/>
                <a:latin typeface="Arial" panose="020B0604020202020204" pitchFamily="34" charset="0"/>
                <a:cs typeface="Arial" panose="020B0604020202020204" pitchFamily="34" charset="0"/>
              </a:rPr>
              <a:t>費用効果分析の研究</a:t>
            </a:r>
            <a:endParaRPr lang="en-US" altLang="ja-JP" sz="1200" spc="0" dirty="0">
              <a:solidFill>
                <a:srgbClr val="254776"/>
              </a:solidFill>
              <a:effectLst/>
              <a:latin typeface="Arial" panose="020B0604020202020204" pitchFamily="34" charset="0"/>
              <a:cs typeface="Arial" panose="020B0604020202020204" pitchFamily="34" charset="0"/>
            </a:endParaRPr>
          </a:p>
          <a:p>
            <a:pPr marR="402590" lvl="0">
              <a:lnSpc>
                <a:spcPts val="1300"/>
              </a:lnSpc>
              <a:spcBef>
                <a:spcPts val="115"/>
              </a:spcBef>
              <a:spcAft>
                <a:spcPts val="0"/>
              </a:spcAft>
              <a:buClr>
                <a:srgbClr val="254776"/>
              </a:buClr>
              <a:buSzPts val="750"/>
              <a:tabLst>
                <a:tab pos="252413" algn="l"/>
                <a:tab pos="1450975" algn="l"/>
                <a:tab pos="1571625" algn="l"/>
                <a:tab pos="2684463" algn="l"/>
              </a:tabLst>
            </a:pPr>
            <a:r>
              <a:rPr lang="en-US" sz="1200" spc="0" dirty="0">
                <a:solidFill>
                  <a:srgbClr val="254776"/>
                </a:solidFill>
                <a:effectLst/>
                <a:latin typeface="Arial" panose="020B0604020202020204" pitchFamily="34" charset="0"/>
                <a:cs typeface="Arial" panose="020B0604020202020204" pitchFamily="34" charset="0"/>
              </a:rPr>
              <a:t>				•</a:t>
            </a:r>
            <a:r>
              <a:rPr lang="en-US" sz="1200" spc="200" dirty="0">
                <a:solidFill>
                  <a:srgbClr val="254776"/>
                </a:solidFill>
                <a:effectLst/>
                <a:latin typeface="Arial" panose="020B0604020202020204" pitchFamily="34" charset="0"/>
                <a:cs typeface="Arial" panose="020B0604020202020204" pitchFamily="34" charset="0"/>
              </a:rPr>
              <a:t> </a:t>
            </a:r>
            <a:r>
              <a:rPr lang="ja-JP" sz="1200" dirty="0">
                <a:solidFill>
                  <a:srgbClr val="254776"/>
                </a:solidFill>
                <a:effectLst/>
                <a:latin typeface="Arial" panose="020B0604020202020204" pitchFamily="34" charset="0"/>
                <a:cs typeface="Arial" panose="020B0604020202020204" pitchFamily="34" charset="0"/>
              </a:rPr>
              <a:t>ガイドライン</a:t>
            </a:r>
            <a:endParaRPr lang="ja-JP" sz="1200" dirty="0">
              <a:effectLst/>
              <a:latin typeface="Arial" panose="020B0604020202020204" pitchFamily="34" charset="0"/>
              <a:cs typeface="Arial" panose="020B0604020202020204" pitchFamily="34" charset="0"/>
            </a:endParaRPr>
          </a:p>
          <a:p>
            <a:pPr marL="285750" lvl="0" indent="-125413">
              <a:lnSpc>
                <a:spcPts val="1300"/>
              </a:lnSpc>
              <a:spcBef>
                <a:spcPts val="5"/>
              </a:spcBef>
              <a:spcAft>
                <a:spcPts val="0"/>
              </a:spcAft>
              <a:buClr>
                <a:srgbClr val="254776"/>
              </a:buClr>
              <a:buSzPts val="750"/>
              <a:buFont typeface="Wingdings" panose="05000000000000000000" pitchFamily="2" charset="2"/>
              <a:buChar char="l"/>
              <a:tabLst>
                <a:tab pos="252730" algn="l"/>
              </a:tabLst>
            </a:pPr>
            <a:r>
              <a:rPr lang="ja-JP" sz="1200" spc="0" dirty="0">
                <a:solidFill>
                  <a:srgbClr val="254776"/>
                </a:solidFill>
                <a:effectLst/>
                <a:latin typeface="Arial" panose="020B0604020202020204" pitchFamily="34" charset="0"/>
                <a:cs typeface="Arial" panose="020B0604020202020204" pitchFamily="34" charset="0"/>
              </a:rPr>
              <a:t>質的な洞察</a:t>
            </a:r>
            <a:endParaRPr lang="ja-JP" sz="1200" spc="0" dirty="0">
              <a:effectLst/>
              <a:latin typeface="Arial" panose="020B0604020202020204" pitchFamily="34" charset="0"/>
              <a:cs typeface="Arial" panose="020B0604020202020204" pitchFamily="34" charset="0"/>
            </a:endParaRPr>
          </a:p>
          <a:p>
            <a:pPr marL="93345">
              <a:lnSpc>
                <a:spcPts val="1300"/>
              </a:lnSpc>
              <a:spcBef>
                <a:spcPts val="300"/>
              </a:spcBef>
              <a:spcAft>
                <a:spcPts val="0"/>
              </a:spcAft>
            </a:pPr>
            <a:r>
              <a:rPr lang="ja-JP" sz="1300" b="1" spc="-20" dirty="0">
                <a:solidFill>
                  <a:srgbClr val="254776"/>
                </a:solidFill>
                <a:effectLst/>
                <a:latin typeface="Arial" panose="020B0604020202020204" pitchFamily="34" charset="0"/>
                <a:cs typeface="Arial" panose="020B0604020202020204" pitchFamily="34" charset="0"/>
              </a:rPr>
              <a:t>セクターまたはその他の実質的ドメインに焦点を当てた</a:t>
            </a:r>
            <a:r>
              <a:rPr lang="en-US" sz="1300" b="1" spc="-20" dirty="0">
                <a:solidFill>
                  <a:srgbClr val="254776"/>
                </a:solidFill>
                <a:effectLst/>
                <a:latin typeface="Arial" panose="020B0604020202020204" pitchFamily="34" charset="0"/>
                <a:cs typeface="Arial" panose="020B0604020202020204" pitchFamily="34" charset="0"/>
              </a:rPr>
              <a:t>(</a:t>
            </a:r>
            <a:r>
              <a:rPr lang="ja-JP" sz="1300" b="1" spc="-20" dirty="0">
                <a:solidFill>
                  <a:srgbClr val="254776"/>
                </a:solidFill>
                <a:effectLst/>
                <a:latin typeface="Arial" panose="020B0604020202020204" pitchFamily="34" charset="0"/>
                <a:cs typeface="Arial" panose="020B0604020202020204" pitchFamily="34" charset="0"/>
              </a:rPr>
              <a:t>および複数のエビデンスの形式を提供する</a:t>
            </a:r>
            <a:r>
              <a:rPr lang="en-US" sz="1300" b="1" spc="-20" dirty="0">
                <a:solidFill>
                  <a:srgbClr val="254776"/>
                </a:solidFill>
                <a:effectLst/>
                <a:latin typeface="Arial" panose="020B0604020202020204" pitchFamily="34" charset="0"/>
                <a:cs typeface="Arial" panose="020B0604020202020204" pitchFamily="34" charset="0"/>
              </a:rPr>
              <a:t>)</a:t>
            </a:r>
            <a:r>
              <a:rPr lang="ja-JP" sz="1300" b="1" spc="-20" dirty="0">
                <a:solidFill>
                  <a:srgbClr val="254776"/>
                </a:solidFill>
                <a:effectLst/>
                <a:latin typeface="Arial" panose="020B0604020202020204" pitchFamily="34" charset="0"/>
                <a:cs typeface="Arial" panose="020B0604020202020204" pitchFamily="34" charset="0"/>
              </a:rPr>
              <a:t>エビデンス支援ユニット</a:t>
            </a:r>
            <a:endParaRPr lang="ja-JP" sz="1300" dirty="0">
              <a:effectLst/>
              <a:latin typeface="Arial" panose="020B0604020202020204" pitchFamily="34" charset="0"/>
              <a:cs typeface="Arial" panose="020B0604020202020204" pitchFamily="34" charset="0"/>
            </a:endParaRPr>
          </a:p>
          <a:p>
            <a:pPr marL="261938" lvl="1" indent="-146050">
              <a:lnSpc>
                <a:spcPts val="1300"/>
              </a:lnSpc>
              <a:spcBef>
                <a:spcPts val="65"/>
              </a:spcBef>
              <a:spcAft>
                <a:spcPts val="0"/>
              </a:spcAft>
              <a:buClr>
                <a:srgbClr val="254776"/>
              </a:buClr>
              <a:buSzPts val="750"/>
              <a:buFont typeface="Wingdings" panose="05000000000000000000" pitchFamily="2" charset="2"/>
              <a:buChar char="l"/>
              <a:tabLst>
                <a:tab pos="326390" algn="l"/>
              </a:tabLst>
            </a:pPr>
            <a:r>
              <a:rPr lang="ja-JP" sz="1200" spc="0" dirty="0">
                <a:solidFill>
                  <a:srgbClr val="254776"/>
                </a:solidFill>
                <a:effectLst/>
                <a:latin typeface="Arial" panose="020B0604020202020204" pitchFamily="34" charset="0"/>
                <a:cs typeface="Arial" panose="020B0604020202020204" pitchFamily="34" charset="0"/>
              </a:rPr>
              <a:t>気候対策、教育、健康など</a:t>
            </a:r>
            <a:endParaRPr lang="ja-JP" sz="1200" spc="0" dirty="0">
              <a:effectLst/>
              <a:latin typeface="Arial" panose="020B0604020202020204" pitchFamily="34" charset="0"/>
              <a:cs typeface="Arial" panose="020B0604020202020204" pitchFamily="34" charset="0"/>
            </a:endParaRPr>
          </a:p>
        </p:txBody>
      </p:sp>
      <p:sp>
        <p:nvSpPr>
          <p:cNvPr id="5" name="Textbox 217">
            <a:extLst>
              <a:ext uri="{FF2B5EF4-FFF2-40B4-BE49-F238E27FC236}">
                <a16:creationId xmlns:a16="http://schemas.microsoft.com/office/drawing/2014/main" id="{E362D932-8F3E-4EBA-D393-CF4C613AE88F}"/>
              </a:ext>
            </a:extLst>
          </p:cNvPr>
          <p:cNvSpPr txBox="1"/>
          <p:nvPr/>
        </p:nvSpPr>
        <p:spPr>
          <a:xfrm>
            <a:off x="7583175" y="4826486"/>
            <a:ext cx="2499518" cy="1767205"/>
          </a:xfrm>
          <a:prstGeom prst="rect">
            <a:avLst/>
          </a:prstGeom>
          <a:ln w="18415">
            <a:noFill/>
            <a:prstDash val="solid"/>
          </a:ln>
        </p:spPr>
        <p:txBody>
          <a:bodyPr wrap="square" lIns="0" tIns="0" rIns="0" bIns="0" rtlCol="0">
            <a:noAutofit/>
          </a:bodyPr>
          <a:lstStyle/>
          <a:p>
            <a:pPr marL="80645">
              <a:spcBef>
                <a:spcPts val="930"/>
              </a:spcBef>
              <a:spcAft>
                <a:spcPts val="0"/>
              </a:spcAft>
            </a:pPr>
            <a:endParaRPr lang="en-US" altLang="ja-JP" sz="1200" b="1" dirty="0">
              <a:solidFill>
                <a:srgbClr val="254776"/>
              </a:solidFill>
              <a:effectLst/>
              <a:latin typeface="Arial" panose="020B0604020202020204" pitchFamily="34" charset="0"/>
              <a:cs typeface="Arial" panose="020B0604020202020204" pitchFamily="34" charset="0"/>
            </a:endParaRPr>
          </a:p>
          <a:p>
            <a:pPr marL="80645">
              <a:spcBef>
                <a:spcPts val="930"/>
              </a:spcBef>
              <a:spcAft>
                <a:spcPts val="600"/>
              </a:spcAft>
            </a:pPr>
            <a:r>
              <a:rPr lang="ja-JP" sz="1200" b="1" dirty="0">
                <a:solidFill>
                  <a:srgbClr val="254776"/>
                </a:solidFill>
                <a:effectLst/>
                <a:latin typeface="Arial" panose="020B0604020202020204" pitchFamily="34" charset="0"/>
                <a:cs typeface="Arial" panose="020B0604020202020204" pitchFamily="34" charset="0"/>
              </a:rPr>
              <a:t>グローバルエビデンスアーキテクチャ</a:t>
            </a:r>
            <a:endParaRPr lang="ja-JP" sz="1200" dirty="0">
              <a:effectLst/>
              <a:latin typeface="Arial" panose="020B0604020202020204" pitchFamily="34" charset="0"/>
              <a:cs typeface="Arial" panose="020B0604020202020204" pitchFamily="34" charset="0"/>
            </a:endParaRPr>
          </a:p>
          <a:p>
            <a:pPr marL="203200" marR="91440" lvl="0" indent="-203200" algn="just">
              <a:spcBef>
                <a:spcPts val="60"/>
              </a:spcBef>
              <a:spcAft>
                <a:spcPts val="0"/>
              </a:spcAft>
              <a:buClr>
                <a:srgbClr val="254776"/>
              </a:buClr>
              <a:buSzPts val="750"/>
              <a:buFont typeface="Wingdings" panose="05000000000000000000" pitchFamily="2" charset="2"/>
              <a:buChar char="l"/>
              <a:tabLst>
                <a:tab pos="174625" algn="l"/>
                <a:tab pos="255588" algn="l"/>
              </a:tabLst>
            </a:pPr>
            <a:r>
              <a:rPr lang="ja-JP" sz="1200" spc="0" dirty="0">
                <a:solidFill>
                  <a:srgbClr val="254776"/>
                </a:solidFill>
                <a:effectLst/>
                <a:latin typeface="Arial" panose="020B0604020202020204" pitchFamily="34" charset="0"/>
                <a:cs typeface="Arial" panose="020B0604020202020204" pitchFamily="34" charset="0"/>
              </a:rPr>
              <a:t>生きたエビデンス統合</a:t>
            </a:r>
            <a:r>
              <a:rPr lang="en-US" sz="1200" spc="0" dirty="0">
                <a:solidFill>
                  <a:srgbClr val="254776"/>
                </a:solidFill>
                <a:effectLst/>
                <a:latin typeface="Arial" panose="020B0604020202020204" pitchFamily="34" charset="0"/>
                <a:cs typeface="Arial" panose="020B0604020202020204" pitchFamily="34" charset="0"/>
              </a:rPr>
              <a:t>(</a:t>
            </a:r>
            <a:r>
              <a:rPr lang="ja-JP" sz="1200" spc="0" dirty="0">
                <a:solidFill>
                  <a:srgbClr val="254776"/>
                </a:solidFill>
                <a:effectLst/>
                <a:latin typeface="Arial" panose="020B0604020202020204" pitchFamily="34" charset="0"/>
                <a:cs typeface="Arial" panose="020B0604020202020204" pitchFamily="34" charset="0"/>
              </a:rPr>
              <a:t>グローバルな公共財</a:t>
            </a:r>
            <a:r>
              <a:rPr lang="en-US" sz="1200" spc="0" dirty="0">
                <a:solidFill>
                  <a:srgbClr val="254776"/>
                </a:solidFill>
                <a:effectLst/>
                <a:latin typeface="Arial" panose="020B0604020202020204" pitchFamily="34" charset="0"/>
                <a:cs typeface="Arial" panose="020B0604020202020204" pitchFamily="34" charset="0"/>
              </a:rPr>
              <a:t>)</a:t>
            </a:r>
            <a:endParaRPr lang="ja-JP" sz="1200" spc="0" dirty="0">
              <a:effectLst/>
              <a:latin typeface="Arial" panose="020B0604020202020204" pitchFamily="34" charset="0"/>
              <a:cs typeface="Arial" panose="020B0604020202020204" pitchFamily="34" charset="0"/>
            </a:endParaRPr>
          </a:p>
          <a:p>
            <a:pPr marL="203200" marR="127000" lvl="0" indent="-203200" algn="just">
              <a:spcBef>
                <a:spcPts val="10"/>
              </a:spcBef>
              <a:spcAft>
                <a:spcPts val="0"/>
              </a:spcAft>
              <a:buClr>
                <a:srgbClr val="254776"/>
              </a:buClr>
              <a:buSzPts val="750"/>
              <a:buFont typeface="Wingdings" panose="05000000000000000000" pitchFamily="2" charset="2"/>
              <a:buChar char="l"/>
              <a:tabLst>
                <a:tab pos="174625" algn="l"/>
                <a:tab pos="255588" algn="l"/>
              </a:tabLst>
            </a:pPr>
            <a:r>
              <a:rPr lang="ja-JP" sz="1200" spc="-10" dirty="0">
                <a:solidFill>
                  <a:srgbClr val="254776"/>
                </a:solidFill>
                <a:effectLst/>
                <a:latin typeface="Arial" panose="020B0604020202020204" pitchFamily="34" charset="0"/>
                <a:cs typeface="Arial" panose="020B0604020202020204" pitchFamily="34" charset="0"/>
              </a:rPr>
              <a:t>生きたエビデンス製品は、データ分析、モデリング、およびガイドラインのためにも存在する可能性がある</a:t>
            </a:r>
            <a:r>
              <a:rPr lang="en-US" sz="1200" spc="-10" dirty="0">
                <a:solidFill>
                  <a:srgbClr val="254776"/>
                </a:solidFill>
                <a:effectLst/>
                <a:latin typeface="Arial" panose="020B0604020202020204" pitchFamily="34" charset="0"/>
                <a:cs typeface="Arial" panose="020B0604020202020204" pitchFamily="34" charset="0"/>
              </a:rPr>
              <a:t>(</a:t>
            </a:r>
            <a:r>
              <a:rPr lang="ja-JP" sz="1200" spc="-10" dirty="0">
                <a:solidFill>
                  <a:srgbClr val="254776"/>
                </a:solidFill>
                <a:effectLst/>
                <a:latin typeface="Arial" panose="020B0604020202020204" pitchFamily="34" charset="0"/>
                <a:cs typeface="Arial" panose="020B0604020202020204" pitchFamily="34" charset="0"/>
              </a:rPr>
              <a:t>対応する節を参照</a:t>
            </a:r>
            <a:r>
              <a:rPr lang="en-US" sz="1200" spc="-10" dirty="0">
                <a:solidFill>
                  <a:srgbClr val="254776"/>
                </a:solidFill>
                <a:effectLst/>
                <a:latin typeface="Arial" panose="020B0604020202020204" pitchFamily="34" charset="0"/>
                <a:cs typeface="Arial" panose="020B0604020202020204" pitchFamily="34" charset="0"/>
              </a:rPr>
              <a:t>)</a:t>
            </a:r>
            <a:endParaRPr lang="ja-JP" sz="1200" spc="0" dirty="0">
              <a:effectLst/>
              <a:latin typeface="Arial" panose="020B0604020202020204" pitchFamily="34" charset="0"/>
              <a:cs typeface="Arial" panose="020B0604020202020204" pitchFamily="34" charset="0"/>
            </a:endParaRPr>
          </a:p>
        </p:txBody>
      </p:sp>
      <p:sp>
        <p:nvSpPr>
          <p:cNvPr id="6" name="Textbox 172">
            <a:extLst>
              <a:ext uri="{FF2B5EF4-FFF2-40B4-BE49-F238E27FC236}">
                <a16:creationId xmlns:a16="http://schemas.microsoft.com/office/drawing/2014/main" id="{7E58C958-B6B6-98F7-9CE8-0D7E09F31411}"/>
              </a:ext>
            </a:extLst>
          </p:cNvPr>
          <p:cNvSpPr txBox="1"/>
          <p:nvPr/>
        </p:nvSpPr>
        <p:spPr>
          <a:xfrm>
            <a:off x="9244247" y="1312750"/>
            <a:ext cx="2709761" cy="927100"/>
          </a:xfrm>
          <a:prstGeom prst="rect">
            <a:avLst/>
          </a:prstGeom>
        </p:spPr>
        <p:txBody>
          <a:bodyPr wrap="square" lIns="0" tIns="0" rIns="0" bIns="0" rtlCol="0">
            <a:noAutofit/>
          </a:bodyPr>
          <a:lstStyle/>
          <a:p>
            <a:pPr marL="309880" marR="59055" algn="just">
              <a:spcBef>
                <a:spcPts val="475"/>
              </a:spcBef>
              <a:spcAft>
                <a:spcPts val="0"/>
              </a:spcAft>
            </a:pPr>
            <a:r>
              <a:rPr lang="ja-JP" sz="1200" i="1" dirty="0">
                <a:solidFill>
                  <a:srgbClr val="254776"/>
                </a:solidFill>
                <a:effectLst/>
                <a:latin typeface="Arial" panose="020B0604020202020204" pitchFamily="34" charset="0"/>
                <a:cs typeface="Arial" panose="020B0604020202020204" pitchFamily="34" charset="0"/>
              </a:rPr>
              <a:t>政府には最前線のグループがいくつか存在するものの、政策キャパシティの空洞化と、エビデンス利用の新たな展開からの遅れに悩まされている。</a:t>
            </a:r>
            <a:endParaRPr lang="ja-JP" sz="1200" dirty="0">
              <a:effectLst/>
              <a:latin typeface="Arial" panose="020B0604020202020204" pitchFamily="34" charset="0"/>
              <a:cs typeface="Arial" panose="020B0604020202020204" pitchFamily="34" charset="0"/>
            </a:endParaRPr>
          </a:p>
        </p:txBody>
      </p:sp>
      <p:sp>
        <p:nvSpPr>
          <p:cNvPr id="7" name="Textbox 213">
            <a:extLst>
              <a:ext uri="{FF2B5EF4-FFF2-40B4-BE49-F238E27FC236}">
                <a16:creationId xmlns:a16="http://schemas.microsoft.com/office/drawing/2014/main" id="{A58E7FCD-CAFE-F8AA-FB3A-046EC6A4B624}"/>
              </a:ext>
            </a:extLst>
          </p:cNvPr>
          <p:cNvSpPr txBox="1"/>
          <p:nvPr/>
        </p:nvSpPr>
        <p:spPr>
          <a:xfrm>
            <a:off x="9572387" y="2661829"/>
            <a:ext cx="2361362" cy="1163320"/>
          </a:xfrm>
          <a:prstGeom prst="rect">
            <a:avLst/>
          </a:prstGeom>
        </p:spPr>
        <p:txBody>
          <a:bodyPr wrap="square" lIns="0" tIns="0" rIns="0" bIns="0" rtlCol="0">
            <a:noAutofit/>
          </a:bodyPr>
          <a:lstStyle/>
          <a:p>
            <a:pPr marL="14605" marR="32385" algn="just">
              <a:spcAft>
                <a:spcPts val="0"/>
              </a:spcAft>
            </a:pPr>
            <a:r>
              <a:rPr lang="ja-JP" sz="1100" i="1" dirty="0">
                <a:solidFill>
                  <a:srgbClr val="254776"/>
                </a:solidFill>
                <a:effectLst/>
                <a:latin typeface="Arial" panose="020B0604020202020204" pitchFamily="34" charset="0"/>
                <a:cs typeface="Arial" panose="020B0604020202020204" pitchFamily="34" charset="0"/>
              </a:rPr>
              <a:t>大抵は自組織内のスタッフおよび少数のマネジメントコンサルティング会社に頼っているものの、クラス最高かつサービス重視のエビデンス支援ユニットに対する適切な質問を提供し、そうしたユニットによる洞察を政策やプログラムに組み入れるメカニズムを持ち合わせていない。</a:t>
            </a:r>
            <a:endParaRPr lang="ja-JP" sz="1100" dirty="0">
              <a:effectLst/>
              <a:latin typeface="Arial" panose="020B0604020202020204" pitchFamily="34" charset="0"/>
              <a:cs typeface="Arial" panose="020B0604020202020204" pitchFamily="34" charset="0"/>
            </a:endParaRPr>
          </a:p>
        </p:txBody>
      </p:sp>
      <p:sp>
        <p:nvSpPr>
          <p:cNvPr id="11" name="Textbox 215">
            <a:extLst>
              <a:ext uri="{FF2B5EF4-FFF2-40B4-BE49-F238E27FC236}">
                <a16:creationId xmlns:a16="http://schemas.microsoft.com/office/drawing/2014/main" id="{4D9BCDE6-23BE-A73A-B878-1D94F8CC4BEA}"/>
              </a:ext>
            </a:extLst>
          </p:cNvPr>
          <p:cNvSpPr txBox="1"/>
          <p:nvPr/>
        </p:nvSpPr>
        <p:spPr>
          <a:xfrm>
            <a:off x="10460380" y="4193561"/>
            <a:ext cx="1463334" cy="847090"/>
          </a:xfrm>
          <a:prstGeom prst="rect">
            <a:avLst/>
          </a:prstGeom>
        </p:spPr>
        <p:txBody>
          <a:bodyPr wrap="square" lIns="0" tIns="0" rIns="0" bIns="0" rtlCol="0">
            <a:noAutofit/>
          </a:bodyPr>
          <a:lstStyle/>
          <a:p>
            <a:pPr marL="12065" marR="33020" algn="just">
              <a:spcBef>
                <a:spcPts val="235"/>
              </a:spcBef>
              <a:spcAft>
                <a:spcPts val="0"/>
              </a:spcAft>
            </a:pPr>
            <a:r>
              <a:rPr lang="ja-JP" sz="1200" i="1" dirty="0">
                <a:solidFill>
                  <a:srgbClr val="254776"/>
                </a:solidFill>
                <a:effectLst/>
                <a:latin typeface="Arial" panose="020B0604020202020204" pitchFamily="34" charset="0"/>
                <a:cs typeface="Arial" panose="020B0604020202020204" pitchFamily="34" charset="0"/>
              </a:rPr>
              <a:t>質の高い生きたエビデンス統合を偶然発見することもあるが、非公式の「文献レビュー」に頼って国内の</a:t>
            </a:r>
            <a:r>
              <a:rPr lang="en-US" sz="1200" i="1" dirty="0">
                <a:solidFill>
                  <a:srgbClr val="254776"/>
                </a:solidFill>
                <a:effectLst/>
                <a:latin typeface="Arial" panose="020B0604020202020204" pitchFamily="34" charset="0"/>
                <a:cs typeface="Arial" panose="020B0604020202020204" pitchFamily="34" charset="0"/>
              </a:rPr>
              <a:t>1</a:t>
            </a:r>
            <a:r>
              <a:rPr lang="ja-JP" sz="1200" i="1" dirty="0">
                <a:solidFill>
                  <a:srgbClr val="254776"/>
                </a:solidFill>
                <a:effectLst/>
                <a:latin typeface="Arial" panose="020B0604020202020204" pitchFamily="34" charset="0"/>
                <a:cs typeface="Arial" panose="020B0604020202020204" pitchFamily="34" charset="0"/>
              </a:rPr>
              <a:t>つの調査から学んだことを補完する場合が大半である。</a:t>
            </a:r>
            <a:endParaRPr lang="ja-JP" sz="1200" dirty="0">
              <a:effectLst/>
              <a:latin typeface="Arial" panose="020B0604020202020204" pitchFamily="34" charset="0"/>
              <a:cs typeface="Arial" panose="020B0604020202020204" pitchFamily="34" charset="0"/>
            </a:endParaRPr>
          </a:p>
        </p:txBody>
      </p:sp>
      <p:sp>
        <p:nvSpPr>
          <p:cNvPr id="12" name="Title 11">
            <a:extLst>
              <a:ext uri="{FF2B5EF4-FFF2-40B4-BE49-F238E27FC236}">
                <a16:creationId xmlns:a16="http://schemas.microsoft.com/office/drawing/2014/main" id="{01C464D6-693C-2820-823C-D3A1A6C87AD9}"/>
              </a:ext>
            </a:extLst>
          </p:cNvPr>
          <p:cNvSpPr>
            <a:spLocks noGrp="1"/>
          </p:cNvSpPr>
          <p:nvPr>
            <p:ph type="title"/>
          </p:nvPr>
        </p:nvSpPr>
        <p:spPr/>
        <p:txBody>
          <a:bodyPr>
            <a:normAutofit/>
          </a:bodyPr>
          <a:lstStyle/>
          <a:p>
            <a:r>
              <a:rPr lang="ja-JP" altLang="en-US" sz="1800" b="0" i="0" u="none" strike="noStrike" baseline="0" dirty="0">
                <a:latin typeface="YuGo-Medium"/>
              </a:rPr>
              <a:t>エビデンス支援システムの潜在的特徴は、以下の薄緑色で示される</a:t>
            </a:r>
            <a:r>
              <a:rPr lang="en-US" altLang="ja-JP" sz="1800" b="0" i="0" u="none" strike="noStrike" baseline="0" dirty="0">
                <a:latin typeface="YuGo-Medium"/>
              </a:rPr>
              <a:t>…</a:t>
            </a:r>
            <a:br>
              <a:rPr lang="en-US" altLang="ja-JP" sz="1800" b="0" i="0" u="none" strike="noStrike" baseline="0" dirty="0">
                <a:latin typeface="YuGo-Medium"/>
              </a:rPr>
            </a:br>
            <a:r>
              <a:rPr lang="en-US" altLang="ja-JP" sz="1200" b="0" i="0" u="none" strike="noStrike" baseline="0" dirty="0">
                <a:latin typeface="YuGo-Medium"/>
              </a:rPr>
              <a:t>…</a:t>
            </a:r>
            <a:r>
              <a:rPr lang="ja-JP" altLang="en-US" sz="1200" b="0" i="0" u="none" strike="noStrike" baseline="0" dirty="0">
                <a:latin typeface="YuGo-Medium"/>
              </a:rPr>
              <a:t>聞き取り内容の例は、表示されたコメントボックスに記載（要するに、ほとんどの国がエビデンス支援システムの特徴を持っておらず、</a:t>
            </a:r>
            <a:br>
              <a:rPr lang="en-US" altLang="ja-JP" sz="1200" b="0" i="0" u="none" strike="noStrike" baseline="0" dirty="0">
                <a:latin typeface="YuGo-Medium"/>
              </a:rPr>
            </a:br>
            <a:r>
              <a:rPr lang="ja-JP" altLang="en-US" sz="1200" b="0" i="0" u="none" strike="noStrike" baseline="0" dirty="0">
                <a:latin typeface="YuGo-Medium"/>
              </a:rPr>
              <a:t>特に危機が顕在化した際に最善の取り組みをしている国はさらに少ない）</a:t>
            </a:r>
            <a:endParaRPr lang="en-US" sz="1800" dirty="0"/>
          </a:p>
        </p:txBody>
      </p:sp>
    </p:spTree>
    <p:extLst>
      <p:ext uri="{BB962C8B-B14F-4D97-AF65-F5344CB8AC3E}">
        <p14:creationId xmlns:p14="http://schemas.microsoft.com/office/powerpoint/2010/main" val="2986023427"/>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5" ma:contentTypeDescription="Create a new document." ma:contentTypeScope="" ma:versionID="1c4e017a1f7c53728c03e216885bf0bb">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ec9c4841a05a7d87cb8351f8265e8c6"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6A06128-3A00-4687-A178-3FFE6118DB18}">
  <ds:schemaRefs>
    <ds:schemaRef ds:uri="http://schemas.microsoft.com/sharepoint/v3/contenttype/forms"/>
  </ds:schemaRefs>
</ds:datastoreItem>
</file>

<file path=customXml/itemProps2.xml><?xml version="1.0" encoding="utf-8"?>
<ds:datastoreItem xmlns:ds="http://schemas.openxmlformats.org/officeDocument/2006/customXml" ds:itemID="{70944CBD-5A59-419A-8561-7F16EFD5DEE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33160</TotalTime>
  <Words>1932</Words>
  <Application>Microsoft Macintosh PowerPoint</Application>
  <PresentationFormat>Widescreen</PresentationFormat>
  <Paragraphs>57</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Courier New</vt:lpstr>
      <vt:lpstr>Helvetica</vt:lpstr>
      <vt:lpstr>Trebuchet MS</vt:lpstr>
      <vt:lpstr>Wingdings</vt:lpstr>
      <vt:lpstr>YuGo-Medium</vt:lpstr>
      <vt:lpstr>McMaster Brighter World Theme</vt:lpstr>
      <vt:lpstr>RESSAの実施は、何が国内のエビデンスシステムで、それが研究・ イノベーションシステムとどう異なるかをしっかり理解することから 始まる</vt:lpstr>
      <vt:lpstr>エビデンス支援システムの潜在的特徴は、以下の薄緑色で示される… …聞き取り内容の例は、表示されたコメントボックスに記載（要するに、ほとんどの国がエビデンス支援システムの特徴を持っておらず、 特に危機が顕在化した際に最善の取り組みをしている国はさらに少ない）</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326</cp:revision>
  <cp:lastPrinted>2024-07-01T02:01:52Z</cp:lastPrinted>
  <dcterms:created xsi:type="dcterms:W3CDTF">2017-04-21T15:41:45Z</dcterms:created>
  <dcterms:modified xsi:type="dcterms:W3CDTF">2024-10-03T15:48:06Z</dcterms:modified>
</cp:coreProperties>
</file>