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02"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11621C-3EA7-C342-A130-13C6D43C8C01}" type="slidenum">
              <a:rPr lang="en-US" smtClean="0"/>
              <a:pPr/>
              <a:t>1</a:t>
            </a:fld>
            <a:endParaRPr lang="en-US" dirty="0"/>
          </a:p>
        </p:txBody>
      </p:sp>
    </p:spTree>
    <p:extLst>
      <p:ext uri="{BB962C8B-B14F-4D97-AF65-F5344CB8AC3E}">
        <p14:creationId xmlns:p14="http://schemas.microsoft.com/office/powerpoint/2010/main" val="33013230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C405634-25D3-7737-0223-D7338D00CB65}"/>
              </a:ext>
            </a:extLst>
          </p:cNvPr>
          <p:cNvPicPr>
            <a:picLocks noChangeAspect="1"/>
          </p:cNvPicPr>
          <p:nvPr/>
        </p:nvPicPr>
        <p:blipFill>
          <a:blip r:embed="rId3">
            <a:alphaModFix amt="70000"/>
          </a:blip>
          <a:srcRect/>
          <a:stretch/>
        </p:blipFill>
        <p:spPr>
          <a:xfrm>
            <a:off x="2325510" y="1280751"/>
            <a:ext cx="9720000" cy="3859939"/>
          </a:xfrm>
          <a:prstGeom prst="rect">
            <a:avLst/>
          </a:prstGeom>
        </p:spPr>
      </p:pic>
      <p:sp>
        <p:nvSpPr>
          <p:cNvPr id="9" name="Rectangle 8">
            <a:extLst>
              <a:ext uri="{FF2B5EF4-FFF2-40B4-BE49-F238E27FC236}">
                <a16:creationId xmlns:a16="http://schemas.microsoft.com/office/drawing/2014/main" id="{01A348F2-7C9F-0E66-DF62-C9217A125AD6}"/>
              </a:ext>
            </a:extLst>
          </p:cNvPr>
          <p:cNvSpPr/>
          <p:nvPr/>
        </p:nvSpPr>
        <p:spPr>
          <a:xfrm>
            <a:off x="0" y="6214242"/>
            <a:ext cx="12192000" cy="64375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9BA57097-12CC-A205-028A-A542631B0BA7}"/>
              </a:ext>
            </a:extLst>
          </p:cNvPr>
          <p:cNvGrpSpPr/>
          <p:nvPr/>
        </p:nvGrpSpPr>
        <p:grpSpPr>
          <a:xfrm>
            <a:off x="-41465" y="1221187"/>
            <a:ext cx="2771733" cy="5636812"/>
            <a:chOff x="-46188" y="1351469"/>
            <a:chExt cx="2435042" cy="4852577"/>
          </a:xfrm>
        </p:grpSpPr>
        <p:pic>
          <p:nvPicPr>
            <p:cNvPr id="28" name="Picture 27">
              <a:extLst>
                <a:ext uri="{FF2B5EF4-FFF2-40B4-BE49-F238E27FC236}">
                  <a16:creationId xmlns:a16="http://schemas.microsoft.com/office/drawing/2014/main" id="{25A2A023-0653-D50B-10CD-E4DBDA833392}"/>
                </a:ext>
              </a:extLst>
            </p:cNvPr>
            <p:cNvPicPr>
              <a:picLocks noChangeAspect="1"/>
            </p:cNvPicPr>
            <p:nvPr/>
          </p:nvPicPr>
          <p:blipFill>
            <a:blip r:embed="rId4">
              <a:alphaModFix amt="70000"/>
            </a:blip>
            <a:srcRect/>
            <a:stretch/>
          </p:blipFill>
          <p:spPr>
            <a:xfrm>
              <a:off x="74383" y="1351469"/>
              <a:ext cx="1945170" cy="4852577"/>
            </a:xfrm>
            <a:prstGeom prst="rect">
              <a:avLst/>
            </a:prstGeom>
          </p:spPr>
        </p:pic>
        <p:sp>
          <p:nvSpPr>
            <p:cNvPr id="29" name="TextBox 28">
              <a:extLst>
                <a:ext uri="{FF2B5EF4-FFF2-40B4-BE49-F238E27FC236}">
                  <a16:creationId xmlns:a16="http://schemas.microsoft.com/office/drawing/2014/main" id="{19A2C879-9868-EB6C-0342-302AC8339375}"/>
                </a:ext>
              </a:extLst>
            </p:cNvPr>
            <p:cNvSpPr txBox="1"/>
            <p:nvPr/>
          </p:nvSpPr>
          <p:spPr>
            <a:xfrm>
              <a:off x="-46188" y="2015089"/>
              <a:ext cx="1935805" cy="5034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10" dirty="0">
                  <a:solidFill>
                    <a:srgbClr val="254776"/>
                  </a:solidFill>
                  <a:effectLst/>
                  <a:latin typeface="Arial" panose="020B0604020202020204" pitchFamily="34" charset="0"/>
                  <a:cs typeface="Arial" panose="020B0604020202020204" pitchFamily="34" charset="0"/>
                </a:rPr>
                <a:t>エビデンス支援</a:t>
              </a:r>
              <a:endParaRPr lang="en-US" altLang="ja-JP" sz="1600" spc="-10" dirty="0">
                <a:solidFill>
                  <a:srgbClr val="254776"/>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10" dirty="0">
                  <a:solidFill>
                    <a:srgbClr val="254776"/>
                  </a:solidFill>
                  <a:effectLst/>
                  <a:latin typeface="Arial" panose="020B0604020202020204" pitchFamily="34" charset="0"/>
                  <a:cs typeface="Arial" panose="020B0604020202020204" pitchFamily="34" charset="0"/>
                </a:rPr>
                <a:t>システム</a:t>
              </a:r>
              <a:endParaRPr kumimoji="0" lang="en-US" sz="16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30" name="TextBox 29">
              <a:extLst>
                <a:ext uri="{FF2B5EF4-FFF2-40B4-BE49-F238E27FC236}">
                  <a16:creationId xmlns:a16="http://schemas.microsoft.com/office/drawing/2014/main" id="{C071990F-AA35-AB6E-B382-FCBE0059C43E}"/>
                </a:ext>
              </a:extLst>
            </p:cNvPr>
            <p:cNvSpPr txBox="1"/>
            <p:nvPr/>
          </p:nvSpPr>
          <p:spPr>
            <a:xfrm>
              <a:off x="453048" y="3603322"/>
              <a:ext cx="1935806" cy="285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63500" marR="11430" indent="-64135">
                <a:lnSpc>
                  <a:spcPct val="97000"/>
                </a:lnSpc>
                <a:spcBef>
                  <a:spcPts val="45"/>
                </a:spcBef>
                <a:spcAft>
                  <a:spcPts val="0"/>
                </a:spcAft>
              </a:pPr>
              <a:r>
                <a:rPr lang="en-US" altLang="ja-JP" sz="1600" spc="-10" dirty="0">
                  <a:solidFill>
                    <a:srgbClr val="254776"/>
                  </a:solidFill>
                  <a:effectLst/>
                  <a:latin typeface="Arial" panose="020B0604020202020204" pitchFamily="34" charset="0"/>
                  <a:cs typeface="Arial" panose="020B0604020202020204" pitchFamily="34" charset="0"/>
                </a:rPr>
                <a:t>研究システム</a:t>
              </a:r>
              <a:endParaRPr lang="ja-JP" altLang="ja-JP" sz="1600" dirty="0">
                <a:effectLst/>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08C0C5B7-C811-EBC0-C94C-039E70867961}"/>
                </a:ext>
              </a:extLst>
            </p:cNvPr>
            <p:cNvSpPr txBox="1"/>
            <p:nvPr/>
          </p:nvSpPr>
          <p:spPr>
            <a:xfrm>
              <a:off x="-2602" y="4882031"/>
              <a:ext cx="1935810" cy="5034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20" dirty="0">
                  <a:solidFill>
                    <a:srgbClr val="254776"/>
                  </a:solidFill>
                  <a:effectLst/>
                  <a:latin typeface="Arial" panose="020B0604020202020204" pitchFamily="34" charset="0"/>
                  <a:cs typeface="Arial" panose="020B0604020202020204" pitchFamily="34" charset="0"/>
                </a:rPr>
                <a:t>イノベーション</a:t>
              </a:r>
              <a:endParaRPr lang="en-US" altLang="ja-JP" sz="1600" spc="-20" dirty="0">
                <a:solidFill>
                  <a:srgbClr val="254776"/>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20" dirty="0">
                  <a:solidFill>
                    <a:srgbClr val="254776"/>
                  </a:solidFill>
                  <a:effectLst/>
                  <a:latin typeface="Arial" panose="020B0604020202020204" pitchFamily="34" charset="0"/>
                  <a:cs typeface="Arial" panose="020B0604020202020204" pitchFamily="34" charset="0"/>
                </a:rPr>
                <a:t>システム</a:t>
              </a:r>
              <a:endParaRPr kumimoji="0" lang="en-US" sz="16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grpSp>
      <p:sp>
        <p:nvSpPr>
          <p:cNvPr id="12" name="Rounded Rectangle 11">
            <a:extLst>
              <a:ext uri="{FF2B5EF4-FFF2-40B4-BE49-F238E27FC236}">
                <a16:creationId xmlns:a16="http://schemas.microsoft.com/office/drawing/2014/main" id="{8F56232B-8851-CDC4-9071-0CCE71F79CAB}"/>
              </a:ext>
            </a:extLst>
          </p:cNvPr>
          <p:cNvSpPr/>
          <p:nvPr/>
        </p:nvSpPr>
        <p:spPr>
          <a:xfrm>
            <a:off x="2421674" y="5018959"/>
            <a:ext cx="9522676" cy="623153"/>
          </a:xfrm>
          <a:prstGeom prst="roundRect">
            <a:avLst/>
          </a:prstGeom>
          <a:solidFill>
            <a:srgbClr val="99CC67">
              <a:alpha val="55172"/>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ounded Rectangle 13">
            <a:extLst>
              <a:ext uri="{FF2B5EF4-FFF2-40B4-BE49-F238E27FC236}">
                <a16:creationId xmlns:a16="http://schemas.microsoft.com/office/drawing/2014/main" id="{14F2B4F1-2EAF-11D6-5D55-62A130E80270}"/>
              </a:ext>
            </a:extLst>
          </p:cNvPr>
          <p:cNvSpPr/>
          <p:nvPr/>
        </p:nvSpPr>
        <p:spPr>
          <a:xfrm>
            <a:off x="2421674" y="5794089"/>
            <a:ext cx="9522676" cy="623153"/>
          </a:xfrm>
          <a:prstGeom prst="roundRect">
            <a:avLst/>
          </a:prstGeom>
          <a:solidFill>
            <a:srgbClr val="53873D">
              <a:alpha val="46141"/>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B7F6B47-41D8-CBF4-D796-0879D41E1C4E}"/>
              </a:ext>
            </a:extLst>
          </p:cNvPr>
          <p:cNvSpPr txBox="1"/>
          <p:nvPr/>
        </p:nvSpPr>
        <p:spPr>
          <a:xfrm>
            <a:off x="2496712" y="1538659"/>
            <a:ext cx="9372600" cy="3344121"/>
          </a:xfrm>
          <a:prstGeom prst="rect">
            <a:avLst/>
          </a:prstGeom>
          <a:noFill/>
        </p:spPr>
        <p:txBody>
          <a:bodyPr wrap="square">
            <a:spAutoFit/>
          </a:bodyPr>
          <a:lstStyle/>
          <a:p>
            <a:pPr marL="40640" algn="just">
              <a:lnSpc>
                <a:spcPts val="1700"/>
              </a:lnSpc>
              <a:spcBef>
                <a:spcPts val="115"/>
              </a:spcBef>
              <a:spcAft>
                <a:spcPts val="0"/>
              </a:spcAft>
            </a:pPr>
            <a:r>
              <a:rPr lang="ja-JP" altLang="ja-JP" sz="1300" b="1" dirty="0">
                <a:solidFill>
                  <a:srgbClr val="254776"/>
                </a:solidFill>
                <a:effectLst/>
                <a:latin typeface="Arial" panose="020B0604020202020204" pitchFamily="34" charset="0"/>
                <a:cs typeface="Arial" panose="020B0604020202020204" pitchFamily="34" charset="0"/>
              </a:rPr>
              <a:t>エビデンス支援システム</a:t>
            </a:r>
            <a:r>
              <a:rPr lang="ja-JP" altLang="ja-JP" sz="1300" dirty="0">
                <a:solidFill>
                  <a:srgbClr val="254776"/>
                </a:solidFill>
                <a:effectLst/>
                <a:latin typeface="Arial" panose="020B0604020202020204" pitchFamily="34" charset="0"/>
                <a:cs typeface="Arial" panose="020B0604020202020204" pitchFamily="34" charset="0"/>
              </a:rPr>
              <a:t>には、さまざまなタイプのインフラストラクチャーが含まれる。</a:t>
            </a:r>
            <a:endParaRPr lang="ja-JP" altLang="ja-JP" sz="1300" dirty="0">
              <a:effectLst/>
              <a:latin typeface="Arial" panose="020B0604020202020204" pitchFamily="34" charset="0"/>
              <a:cs typeface="Arial" panose="020B0604020202020204" pitchFamily="34" charset="0"/>
            </a:endParaRPr>
          </a:p>
          <a:p>
            <a:pPr marL="160338" lvl="0" indent="-160338" algn="just">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エビデンス需要サイド</a:t>
            </a:r>
            <a:r>
              <a:rPr lang="ja-JP" altLang="ja-JP" sz="1300" spc="0" dirty="0">
                <a:solidFill>
                  <a:srgbClr val="254776"/>
                </a:solidFill>
                <a:effectLst/>
                <a:latin typeface="Arial" panose="020B0604020202020204" pitchFamily="34" charset="0"/>
                <a:cs typeface="Arial" panose="020B0604020202020204" pitchFamily="34" charset="0"/>
              </a:rPr>
              <a:t>の構造およびプロセス</a:t>
            </a:r>
            <a:r>
              <a:rPr lang="en-US" altLang="ja-JP" sz="1300" spc="-25"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33375" marR="92075" indent="-122238" algn="just">
              <a:lnSpc>
                <a:spcPts val="1700"/>
              </a:lnSpc>
              <a:spcBef>
                <a:spcPts val="30"/>
              </a:spcBef>
              <a:spcAft>
                <a:spcPts val="0"/>
              </a:spcAft>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日常的な助言および意思決定プロセス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例えば、大臣ブリーフィング、</a:t>
            </a:r>
            <a:r>
              <a:rPr lang="ja-JP" altLang="en-US" sz="1300" dirty="0">
                <a:solidFill>
                  <a:srgbClr val="254776"/>
                </a:solidFill>
                <a:latin typeface="Arial" panose="020B0604020202020204" pitchFamily="34" charset="0"/>
                <a:cs typeface="Arial" panose="020B0604020202020204" pitchFamily="34" charset="0"/>
              </a:rPr>
              <a:t>内閣発出文書</a:t>
            </a:r>
            <a:r>
              <a:rPr lang="ja-JP" altLang="ja-JP" sz="1300" dirty="0">
                <a:solidFill>
                  <a:srgbClr val="254776"/>
                </a:solidFill>
                <a:latin typeface="Arial" panose="020B0604020202020204" pitchFamily="34" charset="0"/>
                <a:cs typeface="Arial" panose="020B0604020202020204" pitchFamily="34" charset="0"/>
              </a:rPr>
              <a:t>、予算案、</a:t>
            </a:r>
            <a:r>
              <a:rPr lang="ja-JP" altLang="ja-JP" sz="1300" dirty="0">
                <a:solidFill>
                  <a:srgbClr val="254776"/>
                </a:solidFill>
                <a:effectLst/>
                <a:latin typeface="Arial" panose="020B0604020202020204" pitchFamily="34" charset="0"/>
                <a:cs typeface="Arial" panose="020B0604020202020204" pitchFamily="34" charset="0"/>
              </a:rPr>
              <a:t>支出計画</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にエビデンス利用を組み込む。</a:t>
            </a:r>
            <a:endParaRPr lang="ja-JP" altLang="ja-JP" sz="1300" dirty="0">
              <a:effectLst/>
              <a:latin typeface="Arial" panose="020B0604020202020204" pitchFamily="34" charset="0"/>
              <a:cs typeface="Arial" panose="020B0604020202020204" pitchFamily="34" charset="0"/>
            </a:endParaRPr>
          </a:p>
          <a:p>
            <a:pPr marL="333375" indent="-122238" algn="just">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エビデンス文化</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例えば、エビデンスのインプットにおける透明性要件</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の構築および維持。</a:t>
            </a:r>
            <a:endParaRPr lang="ja-JP" altLang="ja-JP" sz="1300" dirty="0">
              <a:effectLst/>
              <a:latin typeface="Arial" panose="020B0604020202020204" pitchFamily="34" charset="0"/>
              <a:cs typeface="Arial" panose="020B0604020202020204" pitchFamily="34" charset="0"/>
            </a:endParaRPr>
          </a:p>
          <a:p>
            <a:pPr marL="333375" marR="71120" indent="-122238" algn="just">
              <a:lnSpc>
                <a:spcPts val="1700"/>
              </a:lnSpc>
              <a:spcAft>
                <a:spcPts val="0"/>
              </a:spcAft>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政策およびプログラムに関わるスタッフ、政府の科学アドバイザー、エキスパートパネルおよび市民・ステークホルダー関与プロセスの支援者の間で、エビデンス利用のキャパシティを強化する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政策およびプログラムに関するキャパシティ拡大も含む</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ja-JP" altLang="ja-JP" sz="1300" dirty="0">
              <a:effectLst/>
              <a:latin typeface="Arial" panose="020B0604020202020204" pitchFamily="34" charset="0"/>
              <a:cs typeface="Arial" panose="020B0604020202020204" pitchFamily="34" charset="0"/>
            </a:endParaRPr>
          </a:p>
          <a:p>
            <a:pPr marL="174625" lvl="0" indent="-174625" algn="just">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エビデンス需要サイドおよび供給サイド間の境界</a:t>
            </a:r>
            <a:r>
              <a:rPr lang="ja-JP" altLang="ja-JP" sz="1300" spc="0" dirty="0">
                <a:solidFill>
                  <a:srgbClr val="254776"/>
                </a:solidFill>
                <a:effectLst/>
                <a:latin typeface="Arial" panose="020B0604020202020204" pitchFamily="34" charset="0"/>
                <a:cs typeface="Arial" panose="020B0604020202020204" pitchFamily="34" charset="0"/>
              </a:rPr>
              <a:t>における調整メカニズム</a:t>
            </a:r>
            <a:r>
              <a:rPr lang="en-US" altLang="ja-JP" sz="1300" spc="0"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25438" indent="-11430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意思決定者とそのアドバイザーのエビデンスニーズを引き出し、優先順位を付ける。</a:t>
            </a:r>
            <a:endParaRPr lang="ja-JP" altLang="ja-JP" sz="1300" dirty="0">
              <a:effectLst/>
              <a:latin typeface="Arial" panose="020B0604020202020204" pitchFamily="34" charset="0"/>
              <a:cs typeface="Arial" panose="020B0604020202020204" pitchFamily="34" charset="0"/>
            </a:endParaRPr>
          </a:p>
          <a:p>
            <a:pPr marL="325438" indent="-11430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複数の情報源から得たエビデンスを、助言および意思決定プロセスの要件に沿ったインプットとしてパッケージ化する。</a:t>
            </a:r>
            <a:endParaRPr lang="ja-JP" altLang="ja-JP" sz="1300" dirty="0">
              <a:effectLst/>
              <a:latin typeface="Arial" panose="020B0604020202020204" pitchFamily="34" charset="0"/>
              <a:cs typeface="Arial" panose="020B0604020202020204" pitchFamily="34" charset="0"/>
            </a:endParaRPr>
          </a:p>
          <a:p>
            <a:pPr marL="174625" lvl="0" indent="-174625">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エビデンス供給サイド</a:t>
            </a:r>
            <a:r>
              <a:rPr lang="ja-JP" altLang="ja-JP" sz="1300" spc="0" dirty="0">
                <a:solidFill>
                  <a:srgbClr val="254776"/>
                </a:solidFill>
                <a:effectLst/>
                <a:latin typeface="Arial" panose="020B0604020202020204" pitchFamily="34" charset="0"/>
                <a:cs typeface="Arial" panose="020B0604020202020204" pitchFamily="34" charset="0"/>
              </a:rPr>
              <a:t>におけるエビデンス支援ユニット</a:t>
            </a:r>
            <a:r>
              <a:rPr lang="en-US" altLang="ja-JP" sz="1300" spc="0" dirty="0">
                <a:solidFill>
                  <a:srgbClr val="254776"/>
                </a:solidFill>
                <a:effectLst/>
                <a:latin typeface="Arial" panose="020B0604020202020204" pitchFamily="34" charset="0"/>
                <a:cs typeface="Arial" panose="020B0604020202020204" pitchFamily="34" charset="0"/>
              </a:rPr>
              <a:t>(</a:t>
            </a:r>
            <a:r>
              <a:rPr lang="ja-JP" altLang="ja-JP" sz="1300" spc="0" dirty="0">
                <a:solidFill>
                  <a:srgbClr val="254776"/>
                </a:solidFill>
                <a:effectLst/>
                <a:latin typeface="Arial" panose="020B0604020202020204" pitchFamily="34" charset="0"/>
                <a:cs typeface="Arial" panose="020B0604020202020204" pitchFamily="34" charset="0"/>
              </a:rPr>
              <a:t>自組織内またはパートナー組織内</a:t>
            </a:r>
            <a:r>
              <a:rPr lang="en-US" altLang="ja-JP" sz="1300" spc="0"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国内のコンテクスト、エビデンス標準、意思決定者が好むコミュニケーション形式を理解する。</a:t>
            </a:r>
            <a:endParaRPr lang="ja-JP" altLang="ja-JP" sz="130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タイムリーかつ需要主導型である。</a:t>
            </a:r>
            <a:endParaRPr lang="ja-JP" altLang="ja-JP" sz="130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特定の決定について、公平性に配慮した方法で既存のエビデンス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さまざまな形式の国内のエビデンスおよびグローバルなエビデンスの両方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の蓄積を脈絡化することに注力する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将来的なエビデンスの流れにも寄与する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ja-JP" altLang="ja-JP" sz="1300" dirty="0">
              <a:effectLst/>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BCFEDE11-ABC4-2DE6-06CA-66F6F4DEE7E2}"/>
              </a:ext>
            </a:extLst>
          </p:cNvPr>
          <p:cNvSpPr txBox="1"/>
          <p:nvPr/>
        </p:nvSpPr>
        <p:spPr>
          <a:xfrm>
            <a:off x="2571750" y="5076110"/>
            <a:ext cx="9372600" cy="492443"/>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ja-JP" sz="1300" b="1" dirty="0">
                <a:solidFill>
                  <a:srgbClr val="254776"/>
                </a:solidFill>
                <a:effectLst/>
                <a:latin typeface="Arial" panose="020B0604020202020204" pitchFamily="34" charset="0"/>
                <a:cs typeface="Arial" panose="020B0604020202020204" pitchFamily="34" charset="0"/>
              </a:rPr>
              <a:t>研究システム</a:t>
            </a:r>
            <a:r>
              <a:rPr lang="ja-JP" altLang="ja-JP" sz="1300" dirty="0">
                <a:solidFill>
                  <a:srgbClr val="254776"/>
                </a:solidFill>
                <a:effectLst/>
                <a:latin typeface="Arial" panose="020B0604020202020204" pitchFamily="34" charset="0"/>
                <a:cs typeface="Arial" panose="020B0604020202020204" pitchFamily="34" charset="0"/>
              </a:rPr>
              <a:t>は、法則化可能な知識の創造を重視し、ピアレビューされた助成金および出版によって成功を評価する傾向がある</a:t>
            </a:r>
            <a:endParaRPr lang="en-US" altLang="ja-JP" sz="1300" dirty="0">
              <a:solidFill>
                <a:srgbClr val="254776"/>
              </a:solidFill>
              <a:effectLst/>
              <a:latin typeface="Arial" panose="020B0604020202020204" pitchFamily="34" charset="0"/>
              <a:cs typeface="Arial" panose="020B0604020202020204" pitchFamily="34" charset="0"/>
            </a:endParaRPr>
          </a:p>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ただし、「研究評価に関する宣言」の結果として変化しつつある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en-CA" sz="1300" b="0" i="0" u="none" strike="noStrike" cap="none" spc="0" baseline="0" dirty="0">
              <a:solidFill>
                <a:srgbClr val="254776"/>
              </a:solidFill>
              <a:effectLst/>
              <a:uFillTx/>
              <a:latin typeface="Arial" panose="020B0604020202020204" pitchFamily="34" charset="0"/>
              <a:cs typeface="Arial" panose="020B0604020202020204" pitchFamily="34" charset="0"/>
              <a:sym typeface="Arial"/>
            </a:endParaRPr>
          </a:p>
        </p:txBody>
      </p:sp>
      <p:sp>
        <p:nvSpPr>
          <p:cNvPr id="22" name="TextBox 21">
            <a:extLst>
              <a:ext uri="{FF2B5EF4-FFF2-40B4-BE49-F238E27FC236}">
                <a16:creationId xmlns:a16="http://schemas.microsoft.com/office/drawing/2014/main" id="{3E122AE4-2AE0-6F26-2FBA-D298FE73752E}"/>
              </a:ext>
            </a:extLst>
          </p:cNvPr>
          <p:cNvSpPr txBox="1"/>
          <p:nvPr/>
        </p:nvSpPr>
        <p:spPr>
          <a:xfrm>
            <a:off x="2484120" y="5976279"/>
            <a:ext cx="9372600" cy="292388"/>
          </a:xfrm>
          <a:prstGeom prst="rect">
            <a:avLst/>
          </a:prstGeom>
          <a:noFill/>
        </p:spPr>
        <p:txBody>
          <a:bodyPr wrap="square">
            <a:spAutoFit/>
          </a:bodyPr>
          <a:lstStyle/>
          <a:p>
            <a:pPr marL="59055" marR="139700">
              <a:lnSpc>
                <a:spcPct val="100000"/>
              </a:lnSpc>
              <a:spcBef>
                <a:spcPts val="260"/>
              </a:spcBef>
              <a:spcAft>
                <a:spcPts val="0"/>
              </a:spcAft>
            </a:pPr>
            <a:r>
              <a:rPr lang="ja-JP" altLang="ja-JP" sz="1300" b="1" dirty="0">
                <a:solidFill>
                  <a:srgbClr val="254776"/>
                </a:solidFill>
                <a:effectLst/>
                <a:latin typeface="Arial" panose="020B0604020202020204" pitchFamily="34" charset="0"/>
                <a:cs typeface="Arial" panose="020B0604020202020204" pitchFamily="34" charset="0"/>
              </a:rPr>
              <a:t>イノベーションシステム</a:t>
            </a:r>
            <a:r>
              <a:rPr lang="ja-JP" altLang="ja-JP" sz="1300" dirty="0">
                <a:solidFill>
                  <a:srgbClr val="254776"/>
                </a:solidFill>
                <a:effectLst/>
                <a:latin typeface="Arial" panose="020B0604020202020204" pitchFamily="34" charset="0"/>
                <a:cs typeface="Arial" panose="020B0604020202020204" pitchFamily="34" charset="0"/>
              </a:rPr>
              <a:t>は、製品やプロセスの商業化を重視し、収益によって成功を評価する傾向がある。</a:t>
            </a:r>
            <a:endParaRPr lang="ja-JP" altLang="ja-JP" sz="1300" dirty="0">
              <a:effectLst/>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E47ECB25-96B3-9AF3-9288-C5ACD0EC8802}"/>
              </a:ext>
            </a:extLst>
          </p:cNvPr>
          <p:cNvSpPr>
            <a:spLocks noGrp="1"/>
          </p:cNvSpPr>
          <p:nvPr>
            <p:ph type="title"/>
          </p:nvPr>
        </p:nvSpPr>
        <p:spPr/>
        <p:txBody>
          <a:bodyPr>
            <a:normAutofit fontScale="90000"/>
          </a:bodyPr>
          <a:lstStyle/>
          <a:p>
            <a:r>
              <a:rPr lang="en-US" altLang="ja-JP" dirty="0"/>
              <a:t>RESSA</a:t>
            </a:r>
            <a:r>
              <a:rPr lang="ja-JP" altLang="en-US" dirty="0"/>
              <a:t>の実施は、何が国内のエビデンスシステムで、それが研究・</a:t>
            </a:r>
            <a:br>
              <a:rPr lang="en-US" altLang="ja-JP" dirty="0"/>
            </a:br>
            <a:r>
              <a:rPr lang="ja-JP" altLang="en-US" dirty="0"/>
              <a:t>イノベーションシステムとどう異なるかをしっかり理解することから</a:t>
            </a:r>
            <a:br>
              <a:rPr lang="en-US" altLang="ja-JP" dirty="0"/>
            </a:br>
            <a:r>
              <a:rPr lang="ja-JP" altLang="en-US" dirty="0"/>
              <a:t>始まる</a:t>
            </a:r>
            <a:endParaRPr lang="en-US" dirty="0"/>
          </a:p>
        </p:txBody>
      </p:sp>
    </p:spTree>
    <p:extLst>
      <p:ext uri="{BB962C8B-B14F-4D97-AF65-F5344CB8AC3E}">
        <p14:creationId xmlns:p14="http://schemas.microsoft.com/office/powerpoint/2010/main" val="1690827265"/>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833</Words>
  <Application>Microsoft Macintosh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Trebuchet MS</vt:lpstr>
      <vt:lpstr>McMaster Brighter World Theme</vt:lpstr>
      <vt:lpstr>RESSAの実施は、何が国内のエビデンスシステムで、それが研究・ イノベーションシステムとどう異なるかをしっかり理解することから 始まる</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2024-10-03T15:48:22Z</dcterms:modified>
</cp:coreProperties>
</file>