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3"/>
  </p:sldMasterIdLst>
  <p:notesMasterIdLst>
    <p:notesMasterId r:id="rId5"/>
  </p:notesMasterIdLst>
  <p:sldIdLst>
    <p:sldId id="1101" r:id="rId4"/>
  </p:sldIdLst>
  <p:sldSz cx="12192000" cy="6858000"/>
  <p:notesSz cx="6805613" cy="9939338"/>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004155-0BE5-983B-240A-7F579D944F20}" name="Lavis, John" initials="LJ" userId="S::lavisj@mcmaster.ca::8625103c-d98b-4845-814c-6cf45bf9f2ec" providerId="AD"/>
  <p188:author id="{CB079C5A-0D4E-BE37-2D8A-87824B504FDA}" name="Sue Johnston" initials="SJ" userId="26f1e46323adff1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8DD2E5"/>
    <a:srgbClr val="99CC66"/>
    <a:srgbClr val="CC76A6"/>
    <a:srgbClr val="FEB714"/>
    <a:srgbClr val="FFC057"/>
    <a:srgbClr val="6AA855"/>
    <a:srgbClr val="6FC0D3"/>
    <a:srgbClr val="8DC758"/>
    <a:srgbClr val="99CC6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9" autoAdjust="0"/>
    <p:restoredTop sz="95822" autoAdjust="0"/>
  </p:normalViewPr>
  <p:slideViewPr>
    <p:cSldViewPr snapToGrid="0" snapToObjects="1">
      <p:cViewPr varScale="1">
        <p:scale>
          <a:sx n="122" d="100"/>
          <a:sy n="122" d="100"/>
        </p:scale>
        <p:origin x="744" y="192"/>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8/10/relationships/authors" Target="authors.xml"/><Relationship Id="rId4" Type="http://schemas.openxmlformats.org/officeDocument/2006/relationships/slide" Target="slides/slide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10/3/24</a:t>
            </a:fld>
            <a:endParaRPr lang="en-US" dirty="0"/>
          </a:p>
        </p:txBody>
      </p:sp>
      <p:sp>
        <p:nvSpPr>
          <p:cNvPr id="4" name="Slide Image Placeholder 3"/>
          <p:cNvSpPr>
            <a:spLocks noGrp="1" noRot="1" noChangeAspect="1"/>
          </p:cNvSpPr>
          <p:nvPr>
            <p:ph type="sldImg" idx="2"/>
          </p:nvPr>
        </p:nvSpPr>
        <p:spPr>
          <a:xfrm>
            <a:off x="422275" y="1243013"/>
            <a:ext cx="5961063" cy="33543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290587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3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670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9"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3" r:id="rId4"/>
    <p:sldLayoutId id="2147483672" r:id="rId5"/>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11.png"/><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FAE99748-039D-B433-24D0-B1A46D04A4E7}"/>
              </a:ext>
            </a:extLst>
          </p:cNvPr>
          <p:cNvSpPr/>
          <p:nvPr/>
        </p:nvSpPr>
        <p:spPr>
          <a:xfrm>
            <a:off x="0" y="6232422"/>
            <a:ext cx="12192000" cy="62557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FF"/>
                </a:solidFill>
                <a:effectLst/>
                <a:uLnTx/>
                <a:uFillTx/>
                <a:latin typeface="Arial" panose="020B0604020202020204"/>
                <a:ea typeface="+mn-ea"/>
                <a:cs typeface="+mn-cs"/>
              </a:rPr>
              <a:t>z</a:t>
            </a:r>
          </a:p>
        </p:txBody>
      </p:sp>
      <p:sp>
        <p:nvSpPr>
          <p:cNvPr id="42" name="Rounded Rectangle 41">
            <a:extLst>
              <a:ext uri="{FF2B5EF4-FFF2-40B4-BE49-F238E27FC236}">
                <a16:creationId xmlns:a16="http://schemas.microsoft.com/office/drawing/2014/main" id="{1A8DB961-0478-7D43-2188-B29901D366F8}"/>
              </a:ext>
            </a:extLst>
          </p:cNvPr>
          <p:cNvSpPr/>
          <p:nvPr/>
        </p:nvSpPr>
        <p:spPr>
          <a:xfrm>
            <a:off x="6282422" y="5763379"/>
            <a:ext cx="5463442" cy="623973"/>
          </a:xfrm>
          <a:prstGeom prst="roundRect">
            <a:avLst/>
          </a:prstGeom>
          <a:solidFill>
            <a:srgbClr val="2590CC">
              <a:alpha val="15000"/>
            </a:srgbClr>
          </a:solidFill>
          <a:ln w="12700">
            <a:solidFill>
              <a:srgbClr val="2590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1" name="Rounded Rectangle 40">
            <a:extLst>
              <a:ext uri="{FF2B5EF4-FFF2-40B4-BE49-F238E27FC236}">
                <a16:creationId xmlns:a16="http://schemas.microsoft.com/office/drawing/2014/main" id="{20B1A35B-5C0C-558F-8F6E-A2698D7D0199}"/>
              </a:ext>
            </a:extLst>
          </p:cNvPr>
          <p:cNvSpPr/>
          <p:nvPr/>
        </p:nvSpPr>
        <p:spPr>
          <a:xfrm>
            <a:off x="6290656" y="3398955"/>
            <a:ext cx="5463442" cy="1815029"/>
          </a:xfrm>
          <a:prstGeom prst="roundRect">
            <a:avLst/>
          </a:prstGeom>
          <a:solidFill>
            <a:srgbClr val="FEB714">
              <a:alpha val="20079"/>
            </a:srgbClr>
          </a:solidFill>
          <a:ln w="12700">
            <a:solidFill>
              <a:srgbClr val="FEB71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pic>
        <p:nvPicPr>
          <p:cNvPr id="4" name="Picture 3" descr="Shape&#10;&#10;Description automatically generated">
            <a:extLst>
              <a:ext uri="{FF2B5EF4-FFF2-40B4-BE49-F238E27FC236}">
                <a16:creationId xmlns:a16="http://schemas.microsoft.com/office/drawing/2014/main" id="{6FE678B0-BB41-34D2-EA51-71242B1B41E9}"/>
              </a:ext>
            </a:extLst>
          </p:cNvPr>
          <p:cNvPicPr>
            <a:picLocks noChangeAspect="1"/>
          </p:cNvPicPr>
          <p:nvPr/>
        </p:nvPicPr>
        <p:blipFill>
          <a:blip r:embed="rId3"/>
          <a:stretch>
            <a:fillRect/>
          </a:stretch>
        </p:blipFill>
        <p:spPr>
          <a:xfrm flipH="1">
            <a:off x="196270" y="1532864"/>
            <a:ext cx="3655175" cy="4737129"/>
          </a:xfrm>
          <a:prstGeom prst="rect">
            <a:avLst/>
          </a:prstGeom>
        </p:spPr>
      </p:pic>
      <p:sp>
        <p:nvSpPr>
          <p:cNvPr id="36" name="Rectangle 35">
            <a:extLst>
              <a:ext uri="{FF2B5EF4-FFF2-40B4-BE49-F238E27FC236}">
                <a16:creationId xmlns:a16="http://schemas.microsoft.com/office/drawing/2014/main" id="{AD9BF73F-6A70-EC45-A194-6E3BBE3191C1}"/>
              </a:ext>
            </a:extLst>
          </p:cNvPr>
          <p:cNvSpPr/>
          <p:nvPr/>
        </p:nvSpPr>
        <p:spPr>
          <a:xfrm>
            <a:off x="3558001" y="2792681"/>
            <a:ext cx="2516622" cy="1384995"/>
          </a:xfrm>
          <a:prstGeom prst="rect">
            <a:avLst/>
          </a:prstGeom>
        </p:spPr>
        <p:txBody>
          <a:bodyPr wrap="square">
            <a:spAutoFit/>
          </a:bodyPr>
          <a:lstStyle/>
          <a:p>
            <a:pPr marR="47625" algn="just">
              <a:spcBef>
                <a:spcPts val="635"/>
              </a:spcBef>
              <a:spcAft>
                <a:spcPts val="0"/>
              </a:spcAft>
            </a:pPr>
            <a:r>
              <a:rPr lang="ja-JP" altLang="ja-JP" sz="1200" dirty="0">
                <a:solidFill>
                  <a:srgbClr val="254776"/>
                </a:solidFill>
                <a:effectLst/>
                <a:latin typeface="Arial" panose="020B0604020202020204" pitchFamily="34" charset="0"/>
                <a:cs typeface="Arial" panose="020B0604020202020204" pitchFamily="34" charset="0"/>
              </a:rPr>
              <a:t>質の評価がされておらず、同じ質問に対処している他のすべての研究と並べて位置づけされていない単一の研究</a:t>
            </a:r>
            <a:r>
              <a:rPr lang="en-US" altLang="ja-JP" sz="1200" dirty="0">
                <a:solidFill>
                  <a:srgbClr val="254776"/>
                </a:solidFill>
                <a:effectLst/>
                <a:latin typeface="Arial" panose="020B0604020202020204" pitchFamily="34" charset="0"/>
                <a:cs typeface="Arial" panose="020B0604020202020204" pitchFamily="34" charset="0"/>
              </a:rPr>
              <a:t>(</a:t>
            </a:r>
            <a:r>
              <a:rPr lang="ja-JP" altLang="ja-JP" sz="1200" dirty="0">
                <a:solidFill>
                  <a:srgbClr val="254776"/>
                </a:solidFill>
                <a:effectLst/>
                <a:latin typeface="Arial" panose="020B0604020202020204" pitchFamily="34" charset="0"/>
                <a:cs typeface="Arial" panose="020B0604020202020204" pitchFamily="34" charset="0"/>
              </a:rPr>
              <a:t>またはプレプリント</a:t>
            </a:r>
            <a:r>
              <a:rPr lang="en-US" altLang="ja-JP" sz="1200" dirty="0">
                <a:solidFill>
                  <a:srgbClr val="254776"/>
                </a:solidFill>
                <a:effectLst/>
                <a:latin typeface="Arial" panose="020B0604020202020204" pitchFamily="34" charset="0"/>
                <a:cs typeface="Arial" panose="020B0604020202020204" pitchFamily="34" charset="0"/>
              </a:rPr>
              <a:t>)</a:t>
            </a:r>
            <a:endParaRPr lang="ja-JP" altLang="ja-JP" sz="1200" dirty="0">
              <a:effectLst/>
              <a:latin typeface="Arial" panose="020B0604020202020204" pitchFamily="34" charset="0"/>
              <a:cs typeface="Arial" panose="020B0604020202020204" pitchFamily="34" charset="0"/>
            </a:endParaRPr>
          </a:p>
          <a:p>
            <a:endParaRPr lang="en-US" altLang="ja-JP" sz="1200" dirty="0">
              <a:solidFill>
                <a:srgbClr val="254776"/>
              </a:solidFill>
              <a:effectLst/>
              <a:latin typeface="Arial" panose="020B0604020202020204" pitchFamily="34" charset="0"/>
              <a:cs typeface="Arial" panose="020B0604020202020204" pitchFamily="34" charset="0"/>
            </a:endParaRPr>
          </a:p>
          <a:p>
            <a:r>
              <a:rPr lang="ja-JP" altLang="ja-JP" sz="1200" dirty="0">
                <a:solidFill>
                  <a:srgbClr val="254776"/>
                </a:solidFill>
                <a:effectLst/>
                <a:latin typeface="Arial" panose="020B0604020202020204" pitchFamily="34" charset="0"/>
                <a:cs typeface="Arial" panose="020B0604020202020204" pitchFamily="34" charset="0"/>
              </a:rPr>
              <a:t>正確性を判断できる話し方をせず</a:t>
            </a:r>
            <a:endParaRPr lang="en-US" altLang="ja-JP" sz="1200" dirty="0">
              <a:solidFill>
                <a:srgbClr val="254776"/>
              </a:solidFill>
              <a:effectLst/>
              <a:latin typeface="Arial" panose="020B0604020202020204" pitchFamily="34" charset="0"/>
              <a:cs typeface="Arial" panose="020B0604020202020204" pitchFamily="34" charset="0"/>
            </a:endParaRPr>
          </a:p>
          <a:p>
            <a:r>
              <a:rPr lang="ja-JP" altLang="ja-JP" sz="1200" dirty="0">
                <a:solidFill>
                  <a:srgbClr val="254776"/>
                </a:solidFill>
                <a:effectLst/>
                <a:latin typeface="Arial" panose="020B0604020202020204" pitchFamily="34" charset="0"/>
                <a:cs typeface="Arial" panose="020B0604020202020204" pitchFamily="34" charset="0"/>
              </a:rPr>
              <a:t>騒ぎ立てるエキスパート</a:t>
            </a:r>
            <a:endParaRPr lang="en-US" sz="1200" dirty="0">
              <a:solidFill>
                <a:srgbClr val="254776"/>
              </a:solidFill>
              <a:latin typeface="Arial" panose="020B0604020202020204" pitchFamily="34" charset="0"/>
              <a:cs typeface="Arial" panose="020B0604020202020204" pitchFamily="34" charset="0"/>
            </a:endParaRPr>
          </a:p>
        </p:txBody>
      </p:sp>
      <p:sp>
        <p:nvSpPr>
          <p:cNvPr id="38" name="Rectangle 37">
            <a:extLst>
              <a:ext uri="{FF2B5EF4-FFF2-40B4-BE49-F238E27FC236}">
                <a16:creationId xmlns:a16="http://schemas.microsoft.com/office/drawing/2014/main" id="{F896A289-8223-4E44-954F-0CC87AA3E6EF}"/>
              </a:ext>
            </a:extLst>
          </p:cNvPr>
          <p:cNvSpPr/>
          <p:nvPr/>
        </p:nvSpPr>
        <p:spPr>
          <a:xfrm>
            <a:off x="3635715" y="4506514"/>
            <a:ext cx="2460285" cy="734560"/>
          </a:xfrm>
          <a:prstGeom prst="rect">
            <a:avLst/>
          </a:prstGeom>
        </p:spPr>
        <p:txBody>
          <a:bodyPr wrap="square">
            <a:spAutoFit/>
          </a:bodyPr>
          <a:lstStyle/>
          <a:p>
            <a:pPr marL="87313" marR="184785">
              <a:lnSpc>
                <a:spcPct val="85000"/>
              </a:lnSpc>
              <a:spcAft>
                <a:spcPts val="0"/>
              </a:spcAft>
            </a:pPr>
            <a:r>
              <a:rPr lang="en-US" altLang="ja-JP" sz="1200" b="1" dirty="0">
                <a:solidFill>
                  <a:srgbClr val="254776"/>
                </a:solidFill>
                <a:effectLst/>
                <a:latin typeface="Arial" panose="020B0604020202020204" pitchFamily="34" charset="0"/>
                <a:cs typeface="Arial" panose="020B0604020202020204" pitchFamily="34" charset="0"/>
              </a:rPr>
              <a:t>GOBSATT</a:t>
            </a:r>
            <a:r>
              <a:rPr lang="ja-JP" altLang="ja-JP" sz="1200" b="1" dirty="0">
                <a:solidFill>
                  <a:srgbClr val="254776"/>
                </a:solidFill>
                <a:effectLst/>
                <a:latin typeface="Arial" panose="020B0604020202020204" pitchFamily="34" charset="0"/>
                <a:cs typeface="Arial" panose="020B0604020202020204" pitchFamily="34" charset="0"/>
              </a:rPr>
              <a:t>アプローチを用いた旧来のエキスパートパネル</a:t>
            </a:r>
            <a:endParaRPr lang="ja-JP" altLang="ja-JP" sz="1200" dirty="0">
              <a:effectLst/>
              <a:latin typeface="Arial" panose="020B0604020202020204" pitchFamily="34" charset="0"/>
              <a:cs typeface="Arial" panose="020B0604020202020204" pitchFamily="34" charset="0"/>
            </a:endParaRPr>
          </a:p>
          <a:p>
            <a:pPr>
              <a:spcBef>
                <a:spcPts val="370"/>
              </a:spcBef>
            </a:pPr>
            <a:r>
              <a:rPr lang="en-US" altLang="ja-JP" sz="1800" b="1" dirty="0">
                <a:effectLst/>
                <a:latin typeface="Arial" panose="020B0604020202020204" pitchFamily="34" charset="0"/>
                <a:cs typeface="Arial" panose="020B0604020202020204" pitchFamily="34" charset="0"/>
              </a:rPr>
              <a:t> </a:t>
            </a:r>
            <a:endParaRPr lang="ja-JP" altLang="ja-JP" sz="1800" dirty="0">
              <a:effectLst/>
              <a:latin typeface="Arial" panose="020B0604020202020204" pitchFamily="34" charset="0"/>
              <a:cs typeface="Arial" panose="020B0604020202020204" pitchFamily="34" charset="0"/>
            </a:endParaRPr>
          </a:p>
        </p:txBody>
      </p:sp>
      <p:sp>
        <p:nvSpPr>
          <p:cNvPr id="39" name="Rectangle 38">
            <a:extLst>
              <a:ext uri="{FF2B5EF4-FFF2-40B4-BE49-F238E27FC236}">
                <a16:creationId xmlns:a16="http://schemas.microsoft.com/office/drawing/2014/main" id="{CB338ACE-8686-7C4C-97D0-A9BBFD7E1586}"/>
              </a:ext>
            </a:extLst>
          </p:cNvPr>
          <p:cNvSpPr/>
          <p:nvPr/>
        </p:nvSpPr>
        <p:spPr>
          <a:xfrm>
            <a:off x="3721489" y="5122314"/>
            <a:ext cx="2419157" cy="646331"/>
          </a:xfrm>
          <a:prstGeom prst="rect">
            <a:avLst/>
          </a:prstGeom>
        </p:spPr>
        <p:txBody>
          <a:bodyPr wrap="square">
            <a:spAutoFit/>
          </a:bodyPr>
          <a:lstStyle/>
          <a:p>
            <a:r>
              <a:rPr lang="ja-JP" altLang="ja-JP" sz="1200" dirty="0">
                <a:solidFill>
                  <a:srgbClr val="254776"/>
                </a:solidFill>
                <a:effectLst/>
                <a:latin typeface="Arial" panose="020B0604020202020204" pitchFamily="34" charset="0"/>
                <a:cs typeface="Arial" panose="020B0604020202020204" pitchFamily="34" charset="0"/>
              </a:rPr>
              <a:t>エビデンスの「入り口」が提供されない市民</a:t>
            </a:r>
            <a:r>
              <a:rPr lang="en-US" altLang="ja-JP" sz="1200" dirty="0">
                <a:solidFill>
                  <a:srgbClr val="254776"/>
                </a:solidFill>
                <a:effectLst/>
                <a:latin typeface="Arial" panose="020B0604020202020204" pitchFamily="34" charset="0"/>
                <a:cs typeface="Arial" panose="020B0604020202020204" pitchFamily="34" charset="0"/>
              </a:rPr>
              <a:t>(</a:t>
            </a:r>
            <a:r>
              <a:rPr lang="ja-JP" altLang="ja-JP" sz="1200" dirty="0">
                <a:solidFill>
                  <a:srgbClr val="254776"/>
                </a:solidFill>
                <a:effectLst/>
                <a:latin typeface="Arial" panose="020B0604020202020204" pitchFamily="34" charset="0"/>
                <a:cs typeface="Arial" panose="020B0604020202020204" pitchFamily="34" charset="0"/>
              </a:rPr>
              <a:t>およびステークホルダー</a:t>
            </a:r>
            <a:r>
              <a:rPr lang="en-US" altLang="ja-JP" sz="1200" dirty="0">
                <a:solidFill>
                  <a:srgbClr val="254776"/>
                </a:solidFill>
                <a:effectLst/>
                <a:latin typeface="Arial" panose="020B0604020202020204" pitchFamily="34" charset="0"/>
                <a:cs typeface="Arial" panose="020B0604020202020204" pitchFamily="34" charset="0"/>
              </a:rPr>
              <a:t>)</a:t>
            </a:r>
            <a:r>
              <a:rPr lang="en-US" altLang="ja-JP" sz="1200" dirty="0">
                <a:effectLst/>
                <a:latin typeface="Arial" panose="020B0604020202020204" pitchFamily="34" charset="0"/>
                <a:cs typeface="Arial" panose="020B0604020202020204" pitchFamily="34" charset="0"/>
              </a:rPr>
              <a:t> </a:t>
            </a:r>
            <a:r>
              <a:rPr lang="ja-JP" altLang="ja-JP" sz="1200" dirty="0">
                <a:solidFill>
                  <a:srgbClr val="254776"/>
                </a:solidFill>
                <a:effectLst/>
                <a:latin typeface="Arial" panose="020B0604020202020204" pitchFamily="34" charset="0"/>
                <a:cs typeface="Arial" panose="020B0604020202020204" pitchFamily="34" charset="0"/>
              </a:rPr>
              <a:t>の関与プロセス</a:t>
            </a:r>
            <a:endParaRPr lang="en-US" sz="1200" dirty="0">
              <a:solidFill>
                <a:srgbClr val="254776"/>
              </a:solidFill>
              <a:latin typeface="Arial" panose="020B0604020202020204" pitchFamily="34" charset="0"/>
              <a:cs typeface="Arial" panose="020B0604020202020204" pitchFamily="34" charset="0"/>
            </a:endParaRPr>
          </a:p>
        </p:txBody>
      </p:sp>
      <p:sp>
        <p:nvSpPr>
          <p:cNvPr id="40" name="Rectangle 39">
            <a:extLst>
              <a:ext uri="{FF2B5EF4-FFF2-40B4-BE49-F238E27FC236}">
                <a16:creationId xmlns:a16="http://schemas.microsoft.com/office/drawing/2014/main" id="{485DF595-2C22-D048-A682-D8F0A3778E2F}"/>
              </a:ext>
            </a:extLst>
          </p:cNvPr>
          <p:cNvSpPr/>
          <p:nvPr/>
        </p:nvSpPr>
        <p:spPr>
          <a:xfrm>
            <a:off x="51180" y="5160926"/>
            <a:ext cx="1623256" cy="563231"/>
          </a:xfrm>
          <a:prstGeom prst="rect">
            <a:avLst/>
          </a:prstGeom>
        </p:spPr>
        <p:txBody>
          <a:bodyPr wrap="square">
            <a:spAutoFit/>
          </a:bodyPr>
          <a:lstStyle/>
          <a:p>
            <a:pPr marL="87313" marR="24130" algn="ctr">
              <a:lnSpc>
                <a:spcPct val="85000"/>
              </a:lnSpc>
              <a:spcAft>
                <a:spcPts val="0"/>
              </a:spcAft>
            </a:pPr>
            <a:r>
              <a:rPr lang="ja-JP" altLang="ja-JP" sz="1200" dirty="0">
                <a:solidFill>
                  <a:srgbClr val="254776"/>
                </a:solidFill>
                <a:effectLst/>
                <a:latin typeface="Arial" panose="020B0604020202020204" pitchFamily="34" charset="0"/>
                <a:cs typeface="Arial" panose="020B0604020202020204" pitchFamily="34" charset="0"/>
              </a:rPr>
              <a:t>問われた質問の</a:t>
            </a:r>
            <a:endParaRPr lang="en-US" altLang="ja-JP" sz="1200" dirty="0">
              <a:solidFill>
                <a:srgbClr val="254776"/>
              </a:solidFill>
              <a:effectLst/>
              <a:latin typeface="Arial" panose="020B0604020202020204" pitchFamily="34" charset="0"/>
              <a:cs typeface="Arial" panose="020B0604020202020204" pitchFamily="34" charset="0"/>
            </a:endParaRPr>
          </a:p>
          <a:p>
            <a:pPr marL="87313" marR="24130" algn="ctr">
              <a:lnSpc>
                <a:spcPct val="85000"/>
              </a:lnSpc>
              <a:spcAft>
                <a:spcPts val="0"/>
              </a:spcAft>
            </a:pPr>
            <a:r>
              <a:rPr lang="ja-JP" altLang="ja-JP" sz="1200" dirty="0">
                <a:solidFill>
                  <a:srgbClr val="254776"/>
                </a:solidFill>
                <a:effectLst/>
                <a:latin typeface="Arial" panose="020B0604020202020204" pitchFamily="34" charset="0"/>
                <a:cs typeface="Arial" panose="020B0604020202020204" pitchFamily="34" charset="0"/>
              </a:rPr>
              <a:t>タイプに対する</a:t>
            </a:r>
            <a:endParaRPr lang="en-US" altLang="ja-JP" sz="1200" dirty="0">
              <a:solidFill>
                <a:srgbClr val="254776"/>
              </a:solidFill>
              <a:effectLst/>
              <a:latin typeface="Arial" panose="020B0604020202020204" pitchFamily="34" charset="0"/>
              <a:cs typeface="Arial" panose="020B0604020202020204" pitchFamily="34" charset="0"/>
            </a:endParaRPr>
          </a:p>
          <a:p>
            <a:pPr marL="87313" marR="24130" algn="ctr">
              <a:lnSpc>
                <a:spcPct val="85000"/>
              </a:lnSpc>
              <a:spcAft>
                <a:spcPts val="0"/>
              </a:spcAft>
            </a:pPr>
            <a:r>
              <a:rPr lang="ja-JP" altLang="ja-JP" sz="1200" dirty="0">
                <a:solidFill>
                  <a:srgbClr val="254776"/>
                </a:solidFill>
                <a:effectLst/>
                <a:latin typeface="Arial" panose="020B0604020202020204" pitchFamily="34" charset="0"/>
                <a:cs typeface="Arial" panose="020B0604020202020204" pitchFamily="34" charset="0"/>
              </a:rPr>
              <a:t>最良のエビデンス</a:t>
            </a:r>
            <a:endParaRPr lang="ja-JP" altLang="ja-JP" sz="1200" dirty="0">
              <a:effectLst/>
              <a:latin typeface="Arial" panose="020B0604020202020204" pitchFamily="34" charset="0"/>
              <a:cs typeface="Arial" panose="020B0604020202020204" pitchFamily="34" charset="0"/>
            </a:endParaRPr>
          </a:p>
        </p:txBody>
      </p:sp>
      <p:pic>
        <p:nvPicPr>
          <p:cNvPr id="17" name="Picture 16">
            <a:extLst>
              <a:ext uri="{FF2B5EF4-FFF2-40B4-BE49-F238E27FC236}">
                <a16:creationId xmlns:a16="http://schemas.microsoft.com/office/drawing/2014/main" id="{6C90E289-E356-9E4A-6D49-F7382DDD4D3B}"/>
              </a:ext>
            </a:extLst>
          </p:cNvPr>
          <p:cNvPicPr>
            <a:picLocks noChangeAspect="1"/>
          </p:cNvPicPr>
          <p:nvPr/>
        </p:nvPicPr>
        <p:blipFill>
          <a:blip r:embed="rId4"/>
          <a:srcRect/>
          <a:stretch/>
        </p:blipFill>
        <p:spPr>
          <a:xfrm>
            <a:off x="6518035" y="1181398"/>
            <a:ext cx="2890002" cy="2040001"/>
          </a:xfrm>
          <a:prstGeom prst="rect">
            <a:avLst/>
          </a:prstGeom>
        </p:spPr>
      </p:pic>
      <p:grpSp>
        <p:nvGrpSpPr>
          <p:cNvPr id="33" name="Group 32">
            <a:extLst>
              <a:ext uri="{FF2B5EF4-FFF2-40B4-BE49-F238E27FC236}">
                <a16:creationId xmlns:a16="http://schemas.microsoft.com/office/drawing/2014/main" id="{B83DEDA6-BA16-4F48-BC48-41EAA872827B}"/>
              </a:ext>
            </a:extLst>
          </p:cNvPr>
          <p:cNvGrpSpPr/>
          <p:nvPr/>
        </p:nvGrpSpPr>
        <p:grpSpPr>
          <a:xfrm>
            <a:off x="6290656" y="5426426"/>
            <a:ext cx="5282780" cy="921174"/>
            <a:chOff x="6290656" y="5217950"/>
            <a:chExt cx="4554139" cy="921174"/>
          </a:xfrm>
        </p:grpSpPr>
        <p:sp>
          <p:nvSpPr>
            <p:cNvPr id="18" name="TextBox 17">
              <a:extLst>
                <a:ext uri="{FF2B5EF4-FFF2-40B4-BE49-F238E27FC236}">
                  <a16:creationId xmlns:a16="http://schemas.microsoft.com/office/drawing/2014/main" id="{BBD11207-5591-DEDE-C472-D05C9C1C8576}"/>
                </a:ext>
              </a:extLst>
            </p:cNvPr>
            <p:cNvSpPr txBox="1"/>
            <p:nvPr/>
          </p:nvSpPr>
          <p:spPr>
            <a:xfrm>
              <a:off x="6458671" y="5615906"/>
              <a:ext cx="4386124"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lvl="0" indent="0" algn="l" defTabSz="914400" rtl="0" eaLnBrk="1" fontAlgn="auto" latinLnBrk="0" hangingPunct="0">
                <a:lnSpc>
                  <a:spcPct val="100000"/>
                </a:lnSpc>
                <a:spcBef>
                  <a:spcPts val="0"/>
                </a:spcBef>
                <a:spcAft>
                  <a:spcPts val="0"/>
                </a:spcAft>
                <a:buClrTx/>
                <a:buSzTx/>
                <a:buFontTx/>
                <a:buNone/>
                <a:tabLst/>
                <a:defRPr/>
              </a:pPr>
              <a:r>
                <a:rPr lang="en-US" altLang="ja-JP" sz="1400" dirty="0">
                  <a:solidFill>
                    <a:srgbClr val="254776"/>
                  </a:solidFill>
                  <a:effectLst/>
                  <a:latin typeface="Arial" panose="020B0604020202020204" pitchFamily="34" charset="0"/>
                  <a:cs typeface="Arial" panose="020B0604020202020204" pitchFamily="34" charset="0"/>
                </a:rPr>
                <a:t>GOBSATT (Good Old Boys Sitting Around the Table:</a:t>
              </a:r>
              <a:r>
                <a:rPr lang="ja-JP" altLang="en-US" sz="1400" dirty="0">
                  <a:solidFill>
                    <a:srgbClr val="254776"/>
                  </a:solidFill>
                  <a:latin typeface="Arial" panose="020B0604020202020204" pitchFamily="34" charset="0"/>
                  <a:cs typeface="Arial" panose="020B0604020202020204" pitchFamily="34" charset="0"/>
                </a:rPr>
                <a:t>テーブルを囲む年配の権威者たち</a:t>
              </a:r>
              <a:r>
                <a:rPr lang="en-US" altLang="ja-JP" sz="1400" dirty="0">
                  <a:solidFill>
                    <a:srgbClr val="254776"/>
                  </a:solidFill>
                  <a:effectLst/>
                  <a:latin typeface="Arial" panose="020B0604020202020204" pitchFamily="34" charset="0"/>
                  <a:cs typeface="Arial" panose="020B0604020202020204" pitchFamily="34" charset="0"/>
                </a:rPr>
                <a:t>)アプローチを利用するエキスパートパネル</a:t>
              </a:r>
              <a:endParaRPr kumimoji="0" lang="en-US" sz="1400" b="0" i="0" u="none" strike="noStrike" kern="0" cap="none" spc="0" normalizeH="0" baseline="0" noProof="0" dirty="0">
                <a:ln>
                  <a:noFill/>
                </a:ln>
                <a:solidFill>
                  <a:srgbClr val="254776"/>
                </a:solidFill>
                <a:effectLst/>
                <a:uLnTx/>
                <a:uFillTx/>
                <a:latin typeface="Arial" panose="020B0604020202020204" pitchFamily="34" charset="0"/>
                <a:cs typeface="Arial" panose="020B0604020202020204" pitchFamily="34" charset="0"/>
                <a:sym typeface="Arial"/>
              </a:endParaRPr>
            </a:p>
          </p:txBody>
        </p:sp>
        <p:sp>
          <p:nvSpPr>
            <p:cNvPr id="2" name="TextBox 1">
              <a:extLst>
                <a:ext uri="{FF2B5EF4-FFF2-40B4-BE49-F238E27FC236}">
                  <a16:creationId xmlns:a16="http://schemas.microsoft.com/office/drawing/2014/main" id="{0074309A-5DFD-38E9-C40E-DEDBAD93A504}"/>
                </a:ext>
              </a:extLst>
            </p:cNvPr>
            <p:cNvSpPr txBox="1"/>
            <p:nvPr/>
          </p:nvSpPr>
          <p:spPr>
            <a:xfrm>
              <a:off x="6290656" y="5217950"/>
              <a:ext cx="4534769"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lvl="0" indent="0" algn="l" defTabSz="914400" rtl="0" eaLnBrk="1" fontAlgn="auto" latinLnBrk="0" hangingPunct="0">
                <a:lnSpc>
                  <a:spcPct val="100000"/>
                </a:lnSpc>
                <a:spcBef>
                  <a:spcPts val="0"/>
                </a:spcBef>
                <a:spcAft>
                  <a:spcPts val="0"/>
                </a:spcAft>
                <a:buClrTx/>
                <a:buSzTx/>
                <a:buFontTx/>
                <a:buNone/>
                <a:tabLst/>
                <a:defRPr/>
              </a:pPr>
              <a:r>
                <a:rPr lang="ja-JP" altLang="ja-JP" sz="1800" i="1" spc="-10" dirty="0">
                  <a:solidFill>
                    <a:srgbClr val="254776"/>
                  </a:solidFill>
                  <a:effectLst/>
                  <a:latin typeface="Arial" panose="020B0604020202020204" pitchFamily="34" charset="0"/>
                  <a:cs typeface="Arial" panose="020B0604020202020204" pitchFamily="34" charset="0"/>
                </a:rPr>
                <a:t>表彰台に上がれない例</a:t>
              </a:r>
              <a:endParaRPr kumimoji="0" lang="en-US" sz="1600" b="0" i="1" u="none" strike="noStrike" kern="0" cap="none" spc="0" normalizeH="0" baseline="0" noProof="0" dirty="0">
                <a:ln>
                  <a:noFill/>
                </a:ln>
                <a:solidFill>
                  <a:srgbClr val="254776"/>
                </a:solidFill>
                <a:effectLst/>
                <a:uLnTx/>
                <a:uFillTx/>
                <a:latin typeface="Arial" panose="020B0604020202020204" pitchFamily="34" charset="0"/>
                <a:cs typeface="Arial" panose="020B0604020202020204" pitchFamily="34" charset="0"/>
                <a:sym typeface="Arial"/>
              </a:endParaRPr>
            </a:p>
          </p:txBody>
        </p:sp>
      </p:grpSp>
      <p:grpSp>
        <p:nvGrpSpPr>
          <p:cNvPr id="34" name="Group 33">
            <a:extLst>
              <a:ext uri="{FF2B5EF4-FFF2-40B4-BE49-F238E27FC236}">
                <a16:creationId xmlns:a16="http://schemas.microsoft.com/office/drawing/2014/main" id="{86641400-F3C1-E26E-5E9B-C97F92B6FF82}"/>
              </a:ext>
            </a:extLst>
          </p:cNvPr>
          <p:cNvGrpSpPr/>
          <p:nvPr/>
        </p:nvGrpSpPr>
        <p:grpSpPr>
          <a:xfrm>
            <a:off x="6282422" y="3087467"/>
            <a:ext cx="5479910" cy="2023530"/>
            <a:chOff x="6282422" y="3039411"/>
            <a:chExt cx="5203589" cy="2023530"/>
          </a:xfrm>
        </p:grpSpPr>
        <p:sp>
          <p:nvSpPr>
            <p:cNvPr id="28" name="TextBox 27">
              <a:extLst>
                <a:ext uri="{FF2B5EF4-FFF2-40B4-BE49-F238E27FC236}">
                  <a16:creationId xmlns:a16="http://schemas.microsoft.com/office/drawing/2014/main" id="{864B81C5-87BF-84D2-9DCB-51352144B90F}"/>
                </a:ext>
              </a:extLst>
            </p:cNvPr>
            <p:cNvSpPr txBox="1"/>
            <p:nvPr/>
          </p:nvSpPr>
          <p:spPr>
            <a:xfrm>
              <a:off x="6371247" y="3380944"/>
              <a:ext cx="5114764" cy="168199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47625">
                <a:spcBef>
                  <a:spcPts val="180"/>
                </a:spcBef>
                <a:spcAft>
                  <a:spcPts val="0"/>
                </a:spcAft>
              </a:pPr>
              <a:r>
                <a:rPr lang="ja-JP" altLang="ja-JP" sz="1400" dirty="0">
                  <a:solidFill>
                    <a:srgbClr val="254776"/>
                  </a:solidFill>
                  <a:effectLst/>
                  <a:latin typeface="Arial" panose="020B0604020202020204" pitchFamily="34" charset="0"/>
                  <a:cs typeface="Arial" panose="020B0604020202020204" pitchFamily="34" charset="0"/>
                </a:rPr>
                <a:t>以下のようなエキスパートパネル</a:t>
              </a:r>
              <a:r>
                <a:rPr lang="en-US" altLang="ja-JP" sz="1400" spc="-20" dirty="0">
                  <a:solidFill>
                    <a:srgbClr val="254776"/>
                  </a:solidFill>
                  <a:effectLst/>
                  <a:latin typeface="Arial" panose="020B0604020202020204" pitchFamily="34" charset="0"/>
                  <a:cs typeface="Arial" panose="020B0604020202020204" pitchFamily="34" charset="0"/>
                </a:rPr>
                <a:t>:</a:t>
              </a:r>
              <a:endParaRPr lang="ja-JP" altLang="ja-JP" sz="1400" dirty="0">
                <a:effectLst/>
                <a:latin typeface="Arial" panose="020B0604020202020204" pitchFamily="34" charset="0"/>
                <a:cs typeface="Arial" panose="020B0604020202020204" pitchFamily="34" charset="0"/>
              </a:endParaRPr>
            </a:p>
            <a:p>
              <a:pPr marL="144463" marR="46990" lvl="0" indent="-144463">
                <a:lnSpc>
                  <a:spcPct val="105000"/>
                </a:lnSpc>
                <a:spcBef>
                  <a:spcPts val="55"/>
                </a:spcBef>
                <a:spcAft>
                  <a:spcPts val="0"/>
                </a:spcAft>
                <a:buClr>
                  <a:srgbClr val="254776"/>
                </a:buClr>
                <a:buSzPts val="800"/>
                <a:tabLst>
                  <a:tab pos="161290" algn="l"/>
                </a:tabLst>
              </a:pPr>
              <a:r>
                <a:rPr lang="en-US" altLang="ja-JP" sz="1400" spc="-10" dirty="0">
                  <a:solidFill>
                    <a:srgbClr val="254776"/>
                  </a:solidFill>
                  <a:effectLst/>
                  <a:latin typeface="Arial" panose="020B0604020202020204" pitchFamily="34" charset="0"/>
                  <a:cs typeface="Arial" panose="020B0604020202020204" pitchFamily="34" charset="0"/>
                </a:rPr>
                <a:t>1.</a:t>
              </a:r>
              <a:r>
                <a:rPr lang="ja-JP" altLang="ja-JP" sz="1400" spc="-10" dirty="0">
                  <a:solidFill>
                    <a:srgbClr val="254776"/>
                  </a:solidFill>
                  <a:effectLst/>
                  <a:latin typeface="Arial" panose="020B0604020202020204" pitchFamily="34" charset="0"/>
                  <a:cs typeface="Arial" panose="020B0604020202020204" pitchFamily="34" charset="0"/>
                </a:rPr>
                <a:t>問題固有の知識およびエビデンスを吟味した上での専門知識と、実際の経験が適切に融合された人物を招集する。</a:t>
              </a:r>
              <a:endParaRPr lang="ja-JP" altLang="ja-JP" sz="1400" spc="0" dirty="0">
                <a:effectLst/>
                <a:latin typeface="Arial" panose="020B0604020202020204" pitchFamily="34" charset="0"/>
                <a:cs typeface="Arial" panose="020B0604020202020204" pitchFamily="34" charset="0"/>
              </a:endParaRPr>
            </a:p>
            <a:p>
              <a:pPr marL="144463" marR="106045" lvl="0" indent="-144463">
                <a:lnSpc>
                  <a:spcPct val="105000"/>
                </a:lnSpc>
                <a:spcBef>
                  <a:spcPts val="5"/>
                </a:spcBef>
                <a:spcAft>
                  <a:spcPts val="0"/>
                </a:spcAft>
                <a:buClr>
                  <a:srgbClr val="254776"/>
                </a:buClr>
                <a:buSzPts val="800"/>
                <a:tabLst>
                  <a:tab pos="161290" algn="l"/>
                </a:tabLst>
              </a:pPr>
              <a:r>
                <a:rPr lang="en-US" altLang="ja-JP" sz="1400" spc="0" dirty="0">
                  <a:solidFill>
                    <a:srgbClr val="254776"/>
                  </a:solidFill>
                  <a:effectLst/>
                  <a:latin typeface="Arial" panose="020B0604020202020204" pitchFamily="34" charset="0"/>
                  <a:cs typeface="Arial" panose="020B0604020202020204" pitchFamily="34" charset="0"/>
                </a:rPr>
                <a:t>2.</a:t>
              </a:r>
              <a:r>
                <a:rPr lang="ja-JP" altLang="ja-JP" sz="1400" spc="0" dirty="0">
                  <a:solidFill>
                    <a:srgbClr val="254776"/>
                  </a:solidFill>
                  <a:effectLst/>
                  <a:latin typeface="Arial" panose="020B0604020202020204" pitchFamily="34" charset="0"/>
                  <a:cs typeface="Arial" panose="020B0604020202020204" pitchFamily="34" charset="0"/>
                </a:rPr>
                <a:t>厳格なプロセスに従って推奨を作成する</a:t>
              </a:r>
              <a:r>
                <a:rPr lang="en-US" altLang="ja-JP" sz="1400" spc="0" dirty="0">
                  <a:solidFill>
                    <a:srgbClr val="254776"/>
                  </a:solidFill>
                  <a:effectLst/>
                  <a:latin typeface="Arial" panose="020B0604020202020204" pitchFamily="34" charset="0"/>
                  <a:cs typeface="Arial" panose="020B0604020202020204" pitchFamily="34" charset="0"/>
                </a:rPr>
                <a:t>(</a:t>
              </a:r>
              <a:r>
                <a:rPr lang="ja-JP" altLang="ja-JP" sz="1400" spc="0" dirty="0">
                  <a:solidFill>
                    <a:srgbClr val="254776"/>
                  </a:solidFill>
                  <a:effectLst/>
                  <a:latin typeface="Arial" panose="020B0604020202020204" pitchFamily="34" charset="0"/>
                  <a:cs typeface="Arial" panose="020B0604020202020204" pitchFamily="34" charset="0"/>
                </a:rPr>
                <a:t>例えば、エビデンスの要約を事前に配布し、推奨を裏付けるエビデンスと経験を明確にする</a:t>
              </a:r>
              <a:r>
                <a:rPr lang="en-US" altLang="ja-JP" sz="1400" spc="0" dirty="0">
                  <a:solidFill>
                    <a:srgbClr val="254776"/>
                  </a:solidFill>
                  <a:effectLst/>
                  <a:latin typeface="Arial" panose="020B0604020202020204" pitchFamily="34" charset="0"/>
                  <a:cs typeface="Arial" panose="020B0604020202020204" pitchFamily="34" charset="0"/>
                </a:rPr>
                <a:t>)</a:t>
              </a:r>
              <a:r>
                <a:rPr lang="ja-JP" altLang="ja-JP" sz="1400" spc="0" dirty="0">
                  <a:solidFill>
                    <a:srgbClr val="254776"/>
                  </a:solidFill>
                  <a:effectLst/>
                  <a:latin typeface="Arial" panose="020B0604020202020204" pitchFamily="34" charset="0"/>
                  <a:cs typeface="Arial" panose="020B0604020202020204" pitchFamily="34" charset="0"/>
                </a:rPr>
                <a:t>。</a:t>
              </a:r>
              <a:endParaRPr lang="ja-JP" altLang="ja-JP" sz="1400" spc="0" dirty="0">
                <a:effectLst/>
                <a:latin typeface="Arial" panose="020B0604020202020204" pitchFamily="34" charset="0"/>
                <a:cs typeface="Arial" panose="020B0604020202020204" pitchFamily="34" charset="0"/>
              </a:endParaRPr>
            </a:p>
            <a:p>
              <a:pPr marL="144463" indent="-144463"/>
              <a:r>
                <a:rPr lang="en-US" altLang="ja-JP" sz="1400" dirty="0">
                  <a:solidFill>
                    <a:srgbClr val="254776"/>
                  </a:solidFill>
                  <a:effectLst/>
                  <a:latin typeface="Arial" panose="020B0604020202020204" pitchFamily="34" charset="0"/>
                  <a:cs typeface="Arial" panose="020B0604020202020204" pitchFamily="34" charset="0"/>
                </a:rPr>
                <a:t>3.</a:t>
              </a:r>
              <a:r>
                <a:rPr lang="ja-JP" altLang="ja-JP" sz="1400" dirty="0">
                  <a:solidFill>
                    <a:srgbClr val="254776"/>
                  </a:solidFill>
                  <a:effectLst/>
                  <a:latin typeface="Arial" panose="020B0604020202020204" pitchFamily="34" charset="0"/>
                  <a:cs typeface="Arial" panose="020B0604020202020204" pitchFamily="34" charset="0"/>
                </a:rPr>
                <a:t>コンテクスト、問題点およびエビデンスの変化に応じて推奨を調整する</a:t>
              </a:r>
              <a:r>
                <a:rPr lang="en-US" altLang="ja-JP" sz="1400" dirty="0">
                  <a:solidFill>
                    <a:srgbClr val="254776"/>
                  </a:solidFill>
                  <a:effectLst/>
                  <a:latin typeface="Arial" panose="020B0604020202020204" pitchFamily="34" charset="0"/>
                  <a:cs typeface="Arial" panose="020B0604020202020204" pitchFamily="34" charset="0"/>
                </a:rPr>
                <a:t>(</a:t>
              </a:r>
              <a:r>
                <a:rPr lang="ja-JP" altLang="ja-JP" sz="1400" dirty="0">
                  <a:solidFill>
                    <a:srgbClr val="254776"/>
                  </a:solidFill>
                  <a:effectLst/>
                  <a:latin typeface="Arial" panose="020B0604020202020204" pitchFamily="34" charset="0"/>
                  <a:cs typeface="Arial" panose="020B0604020202020204" pitchFamily="34" charset="0"/>
                </a:rPr>
                <a:t>生きたエキスパートパネルの場</a:t>
              </a:r>
              <a:r>
                <a:rPr lang="ja-JP" altLang="ja-JP" sz="1400">
                  <a:solidFill>
                    <a:srgbClr val="254776"/>
                  </a:solidFill>
                  <a:effectLst/>
                  <a:latin typeface="Arial" panose="020B0604020202020204" pitchFamily="34" charset="0"/>
                  <a:cs typeface="Arial" panose="020B0604020202020204" pitchFamily="34" charset="0"/>
                </a:rPr>
                <a:t>合</a:t>
              </a:r>
              <a:r>
                <a:rPr lang="en-US" altLang="ja-JP" sz="1400" dirty="0">
                  <a:solidFill>
                    <a:srgbClr val="254776"/>
                  </a:solidFill>
                  <a:effectLst/>
                  <a:latin typeface="Arial" panose="020B0604020202020204" pitchFamily="34" charset="0"/>
                  <a:cs typeface="Arial" panose="020B0604020202020204" pitchFamily="34" charset="0"/>
                </a:rPr>
                <a:t>)</a:t>
              </a:r>
              <a:r>
                <a:rPr lang="ja-JP" altLang="ja-JP" sz="1400" spc="-10">
                  <a:solidFill>
                    <a:srgbClr val="254776"/>
                  </a:solidFill>
                  <a:effectLst/>
                  <a:latin typeface="Arial" panose="020B0604020202020204" pitchFamily="34" charset="0"/>
                  <a:cs typeface="Arial" panose="020B0604020202020204" pitchFamily="34" charset="0"/>
                </a:rPr>
                <a:t>。</a:t>
              </a:r>
              <a:endParaRPr kumimoji="0" lang="en-US" sz="1400" b="0" i="0" u="none" strike="noStrike" kern="0" cap="none" spc="0" normalizeH="0" baseline="0" noProof="0" dirty="0">
                <a:ln>
                  <a:noFill/>
                </a:ln>
                <a:solidFill>
                  <a:srgbClr val="254776"/>
                </a:solidFill>
                <a:effectLst/>
                <a:uLnTx/>
                <a:uFillTx/>
                <a:latin typeface="Arial" panose="020B0604020202020204" pitchFamily="34" charset="0"/>
                <a:cs typeface="Arial" panose="020B0604020202020204" pitchFamily="34" charset="0"/>
                <a:sym typeface="Arial"/>
              </a:endParaRPr>
            </a:p>
          </p:txBody>
        </p:sp>
        <p:sp>
          <p:nvSpPr>
            <p:cNvPr id="3" name="TextBox 2">
              <a:extLst>
                <a:ext uri="{FF2B5EF4-FFF2-40B4-BE49-F238E27FC236}">
                  <a16:creationId xmlns:a16="http://schemas.microsoft.com/office/drawing/2014/main" id="{1EC31DA4-80DF-CCF4-1C39-FF849DCBD5D6}"/>
                </a:ext>
              </a:extLst>
            </p:cNvPr>
            <p:cNvSpPr txBox="1"/>
            <p:nvPr/>
          </p:nvSpPr>
          <p:spPr>
            <a:xfrm>
              <a:off x="6282422" y="3039411"/>
              <a:ext cx="4534769" cy="61555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defTabSz="914400" hangingPunct="0">
                <a:defRPr/>
              </a:pPr>
              <a:r>
                <a:rPr lang="ja-JP" altLang="en-US" sz="1800" i="1" spc="-20">
                  <a:solidFill>
                    <a:srgbClr val="254776"/>
                  </a:solidFill>
                  <a:latin typeface="Arial" panose="020B0604020202020204" pitchFamily="34" charset="0"/>
                  <a:cs typeface="Arial" panose="020B0604020202020204" pitchFamily="34" charset="0"/>
                </a:rPr>
                <a:t>金メダル</a:t>
              </a:r>
            </a:p>
            <a:p>
              <a:pPr marL="0" marR="0" lvl="0" indent="0" algn="l" defTabSz="914400" rtl="0" eaLnBrk="1" fontAlgn="auto" latinLnBrk="0" hangingPunct="0">
                <a:lnSpc>
                  <a:spcPct val="100000"/>
                </a:lnSpc>
                <a:spcBef>
                  <a:spcPts val="0"/>
                </a:spcBef>
                <a:spcAft>
                  <a:spcPts val="0"/>
                </a:spcAft>
                <a:buClrTx/>
                <a:buSzTx/>
                <a:buFontTx/>
                <a:buNone/>
                <a:tabLst/>
                <a:defRPr/>
              </a:pPr>
              <a:endParaRPr kumimoji="0" lang="en-US" sz="1600" b="0" i="1" u="none" strike="noStrike" kern="0" cap="none" spc="0" normalizeH="0" baseline="0" noProof="0" dirty="0">
                <a:ln>
                  <a:noFill/>
                </a:ln>
                <a:solidFill>
                  <a:srgbClr val="254776"/>
                </a:solidFill>
                <a:effectLst/>
                <a:uLnTx/>
                <a:uFillTx/>
                <a:latin typeface="Arial" panose="020B0604020202020204" pitchFamily="34" charset="0"/>
                <a:cs typeface="Arial" panose="020B0604020202020204" pitchFamily="34" charset="0"/>
                <a:sym typeface="Arial"/>
              </a:endParaRPr>
            </a:p>
          </p:txBody>
        </p:sp>
      </p:grpSp>
      <p:pic>
        <p:nvPicPr>
          <p:cNvPr id="5" name="Picture 4">
            <a:extLst>
              <a:ext uri="{FF2B5EF4-FFF2-40B4-BE49-F238E27FC236}">
                <a16:creationId xmlns:a16="http://schemas.microsoft.com/office/drawing/2014/main" id="{5CBDE097-6E3F-7BE9-5B6B-484BF1B330FC}"/>
              </a:ext>
            </a:extLst>
          </p:cNvPr>
          <p:cNvPicPr>
            <a:picLocks noChangeAspect="1"/>
          </p:cNvPicPr>
          <p:nvPr/>
        </p:nvPicPr>
        <p:blipFill>
          <a:blip r:embed="rId5"/>
          <a:srcRect/>
          <a:stretch/>
        </p:blipFill>
        <p:spPr>
          <a:xfrm>
            <a:off x="466848" y="4118981"/>
            <a:ext cx="728208" cy="728208"/>
          </a:xfrm>
          <a:prstGeom prst="rect">
            <a:avLst/>
          </a:prstGeom>
        </p:spPr>
      </p:pic>
      <p:pic>
        <p:nvPicPr>
          <p:cNvPr id="6" name="Picture 5">
            <a:extLst>
              <a:ext uri="{FF2B5EF4-FFF2-40B4-BE49-F238E27FC236}">
                <a16:creationId xmlns:a16="http://schemas.microsoft.com/office/drawing/2014/main" id="{D4F5D6C3-CE8F-5483-AA9E-A1CC29A26319}"/>
              </a:ext>
            </a:extLst>
          </p:cNvPr>
          <p:cNvPicPr>
            <a:picLocks noChangeAspect="1"/>
          </p:cNvPicPr>
          <p:nvPr/>
        </p:nvPicPr>
        <p:blipFill>
          <a:blip r:embed="rId6"/>
          <a:srcRect/>
          <a:stretch/>
        </p:blipFill>
        <p:spPr>
          <a:xfrm>
            <a:off x="2862860" y="2848802"/>
            <a:ext cx="728208" cy="728208"/>
          </a:xfrm>
          <a:prstGeom prst="rect">
            <a:avLst/>
          </a:prstGeom>
        </p:spPr>
      </p:pic>
      <p:pic>
        <p:nvPicPr>
          <p:cNvPr id="7" name="Picture 6">
            <a:extLst>
              <a:ext uri="{FF2B5EF4-FFF2-40B4-BE49-F238E27FC236}">
                <a16:creationId xmlns:a16="http://schemas.microsoft.com/office/drawing/2014/main" id="{E9B264EE-51DF-0EE6-B33D-DAE34358979B}"/>
              </a:ext>
            </a:extLst>
          </p:cNvPr>
          <p:cNvPicPr>
            <a:picLocks noChangeAspect="1"/>
          </p:cNvPicPr>
          <p:nvPr/>
        </p:nvPicPr>
        <p:blipFill>
          <a:blip r:embed="rId7"/>
          <a:srcRect/>
          <a:stretch/>
        </p:blipFill>
        <p:spPr>
          <a:xfrm>
            <a:off x="2862860" y="4304122"/>
            <a:ext cx="728208" cy="728208"/>
          </a:xfrm>
          <a:prstGeom prst="rect">
            <a:avLst/>
          </a:prstGeom>
        </p:spPr>
      </p:pic>
      <p:pic>
        <p:nvPicPr>
          <p:cNvPr id="8" name="Picture 7">
            <a:extLst>
              <a:ext uri="{FF2B5EF4-FFF2-40B4-BE49-F238E27FC236}">
                <a16:creationId xmlns:a16="http://schemas.microsoft.com/office/drawing/2014/main" id="{42F1DC59-0962-BC0E-54FB-C007A0FD40F0}"/>
              </a:ext>
            </a:extLst>
          </p:cNvPr>
          <p:cNvPicPr>
            <a:picLocks noChangeAspect="1"/>
          </p:cNvPicPr>
          <p:nvPr/>
        </p:nvPicPr>
        <p:blipFill>
          <a:blip r:embed="rId8"/>
          <a:srcRect/>
          <a:stretch/>
        </p:blipFill>
        <p:spPr>
          <a:xfrm>
            <a:off x="2862860" y="3576462"/>
            <a:ext cx="728208" cy="728208"/>
          </a:xfrm>
          <a:prstGeom prst="rect">
            <a:avLst/>
          </a:prstGeom>
        </p:spPr>
      </p:pic>
      <p:pic>
        <p:nvPicPr>
          <p:cNvPr id="9" name="Picture 8">
            <a:extLst>
              <a:ext uri="{FF2B5EF4-FFF2-40B4-BE49-F238E27FC236}">
                <a16:creationId xmlns:a16="http://schemas.microsoft.com/office/drawing/2014/main" id="{44A89D6D-95E7-9E90-F0D9-30B98593EABD}"/>
              </a:ext>
            </a:extLst>
          </p:cNvPr>
          <p:cNvPicPr>
            <a:picLocks noChangeAspect="1"/>
          </p:cNvPicPr>
          <p:nvPr/>
        </p:nvPicPr>
        <p:blipFill>
          <a:blip r:embed="rId9"/>
          <a:srcRect/>
          <a:stretch/>
        </p:blipFill>
        <p:spPr>
          <a:xfrm>
            <a:off x="2862860" y="5031781"/>
            <a:ext cx="728208" cy="728208"/>
          </a:xfrm>
          <a:prstGeom prst="rect">
            <a:avLst/>
          </a:prstGeom>
        </p:spPr>
      </p:pic>
      <p:cxnSp>
        <p:nvCxnSpPr>
          <p:cNvPr id="10" name="Straight Connector 9">
            <a:extLst>
              <a:ext uri="{FF2B5EF4-FFF2-40B4-BE49-F238E27FC236}">
                <a16:creationId xmlns:a16="http://schemas.microsoft.com/office/drawing/2014/main" id="{2541ABBA-8A6A-79C1-8947-C4308216849C}"/>
              </a:ext>
            </a:extLst>
          </p:cNvPr>
          <p:cNvCxnSpPr>
            <a:cxnSpLocks/>
          </p:cNvCxnSpPr>
          <p:nvPr/>
        </p:nvCxnSpPr>
        <p:spPr>
          <a:xfrm>
            <a:off x="6117378" y="1458970"/>
            <a:ext cx="0" cy="5035293"/>
          </a:xfrm>
          <a:prstGeom prst="line">
            <a:avLst/>
          </a:prstGeom>
          <a:ln w="19050">
            <a:solidFill>
              <a:srgbClr val="DADFE2"/>
            </a:solidFill>
          </a:ln>
        </p:spPr>
        <p:style>
          <a:lnRef idx="1">
            <a:schemeClr val="dk1"/>
          </a:lnRef>
          <a:fillRef idx="0">
            <a:schemeClr val="dk1"/>
          </a:fillRef>
          <a:effectRef idx="0">
            <a:schemeClr val="dk1"/>
          </a:effectRef>
          <a:fontRef idx="minor">
            <a:schemeClr val="tx1"/>
          </a:fontRef>
        </p:style>
      </p:cxnSp>
      <p:pic>
        <p:nvPicPr>
          <p:cNvPr id="31" name="Picture 30" descr="Shape, rectangle&#10;&#10;Description automatically generated">
            <a:extLst>
              <a:ext uri="{FF2B5EF4-FFF2-40B4-BE49-F238E27FC236}">
                <a16:creationId xmlns:a16="http://schemas.microsoft.com/office/drawing/2014/main" id="{55C1CCC2-8598-9EE2-4FC9-A0A702FD3F29}"/>
              </a:ext>
            </a:extLst>
          </p:cNvPr>
          <p:cNvPicPr>
            <a:picLocks noChangeAspect="1"/>
          </p:cNvPicPr>
          <p:nvPr/>
        </p:nvPicPr>
        <p:blipFill>
          <a:blip r:embed="rId10">
            <a:alphaModFix amt="70000"/>
          </a:blip>
          <a:stretch>
            <a:fillRect/>
          </a:stretch>
        </p:blipFill>
        <p:spPr>
          <a:xfrm>
            <a:off x="9003126" y="1221029"/>
            <a:ext cx="3178761" cy="1431337"/>
          </a:xfrm>
          <a:prstGeom prst="rect">
            <a:avLst/>
          </a:prstGeom>
        </p:spPr>
      </p:pic>
      <p:sp>
        <p:nvSpPr>
          <p:cNvPr id="11" name="Textbox 126">
            <a:extLst>
              <a:ext uri="{FF2B5EF4-FFF2-40B4-BE49-F238E27FC236}">
                <a16:creationId xmlns:a16="http://schemas.microsoft.com/office/drawing/2014/main" id="{3F4C4EAF-1582-3D49-E599-9A464D8A0030}"/>
              </a:ext>
            </a:extLst>
          </p:cNvPr>
          <p:cNvSpPr txBox="1"/>
          <p:nvPr/>
        </p:nvSpPr>
        <p:spPr>
          <a:xfrm>
            <a:off x="9022377" y="1489279"/>
            <a:ext cx="2992604" cy="1160145"/>
          </a:xfrm>
          <a:prstGeom prst="rect">
            <a:avLst/>
          </a:prstGeom>
        </p:spPr>
        <p:txBody>
          <a:bodyPr wrap="square" lIns="0" tIns="0" rIns="0" bIns="0" rtlCol="0">
            <a:noAutofit/>
          </a:bodyPr>
          <a:lstStyle/>
          <a:p>
            <a:pPr marL="203200" marR="90805">
              <a:spcBef>
                <a:spcPts val="655"/>
              </a:spcBef>
              <a:spcAft>
                <a:spcPts val="0"/>
              </a:spcAft>
            </a:pPr>
            <a:r>
              <a:rPr lang="ja-JP" sz="1200" i="1" dirty="0">
                <a:solidFill>
                  <a:srgbClr val="254776"/>
                </a:solidFill>
                <a:effectLst/>
                <a:latin typeface="Arial" panose="020B0604020202020204" pitchFamily="34" charset="0"/>
                <a:cs typeface="Arial" panose="020B0604020202020204" pitchFamily="34" charset="0"/>
              </a:rPr>
              <a:t>オーストラリアが国の健康ガイドラインで金メダルを狙えるのなら、なぜ我が国や他のセクターでそれができないのか</a:t>
            </a:r>
            <a:r>
              <a:rPr lang="en-US" sz="1200" i="1" dirty="0">
                <a:solidFill>
                  <a:srgbClr val="254776"/>
                </a:solidFill>
                <a:effectLst/>
                <a:latin typeface="Arial" panose="020B0604020202020204" pitchFamily="34" charset="0"/>
                <a:cs typeface="Arial" panose="020B0604020202020204" pitchFamily="34" charset="0"/>
              </a:rPr>
              <a:t>?</a:t>
            </a:r>
            <a:endParaRPr lang="ja-JP" sz="1200" dirty="0">
              <a:effectLst/>
              <a:latin typeface="Arial" panose="020B0604020202020204" pitchFamily="34" charset="0"/>
              <a:cs typeface="Arial" panose="020B0604020202020204" pitchFamily="34" charset="0"/>
            </a:endParaRPr>
          </a:p>
        </p:txBody>
      </p:sp>
      <p:sp>
        <p:nvSpPr>
          <p:cNvPr id="16" name="Title 15">
            <a:extLst>
              <a:ext uri="{FF2B5EF4-FFF2-40B4-BE49-F238E27FC236}">
                <a16:creationId xmlns:a16="http://schemas.microsoft.com/office/drawing/2014/main" id="{C87B85DA-E2B7-DCD6-DD02-8B9EA704E3C1}"/>
              </a:ext>
            </a:extLst>
          </p:cNvPr>
          <p:cNvSpPr>
            <a:spLocks noGrp="1"/>
          </p:cNvSpPr>
          <p:nvPr>
            <p:ph type="title"/>
          </p:nvPr>
        </p:nvSpPr>
        <p:spPr/>
        <p:txBody>
          <a:bodyPr/>
          <a:lstStyle/>
          <a:p>
            <a:r>
              <a:rPr lang="ja-JP" altLang="en-US" dirty="0"/>
              <a:t>最良のエビデンス（いま注目を集めているものに対して）と</a:t>
            </a:r>
            <a:br>
              <a:rPr lang="en-US" altLang="ja-JP" dirty="0"/>
            </a:br>
            <a:r>
              <a:rPr lang="ja-JP" altLang="en-US" dirty="0"/>
              <a:t>エキスパートパネルの具体例</a:t>
            </a:r>
            <a:endParaRPr lang="en-US" dirty="0"/>
          </a:p>
        </p:txBody>
      </p:sp>
    </p:spTree>
    <p:extLst>
      <p:ext uri="{BB962C8B-B14F-4D97-AF65-F5344CB8AC3E}">
        <p14:creationId xmlns:p14="http://schemas.microsoft.com/office/powerpoint/2010/main" val="531486197"/>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EB10FA45183884EB94F15345AAEEF19" ma:contentTypeVersion="15" ma:contentTypeDescription="Create a new document." ma:contentTypeScope="" ma:versionID="1c4e017a1f7c53728c03e216885bf0bb">
  <xsd:schema xmlns:xsd="http://www.w3.org/2001/XMLSchema" xmlns:xs="http://www.w3.org/2001/XMLSchema" xmlns:p="http://schemas.microsoft.com/office/2006/metadata/properties" xmlns:ns2="599eec1d-e27c-4128-92a4-19001b8afe14" xmlns:ns3="0408fcbc-2e10-4461-bee0-724c01b46ae9" targetNamespace="http://schemas.microsoft.com/office/2006/metadata/properties" ma:root="true" ma:fieldsID="eec9c4841a05a7d87cb8351f8265e8c6" ns2:_="" ns3:_="">
    <xsd:import namespace="599eec1d-e27c-4128-92a4-19001b8afe14"/>
    <xsd:import namespace="0408fcbc-2e10-4461-bee0-724c01b46ae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9eec1d-e27c-4128-92a4-19001b8afe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73764d-e844-48d8-8cbc-d63b9d95286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08fcbc-2e10-4461-bee0-724c01b46ae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81d858b-1feb-44a1-840f-9be35bf19069}" ma:internalName="TaxCatchAll" ma:showField="CatchAllData" ma:web="0408fcbc-2e10-4461-bee0-724c01b46ae9">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A06128-3A00-4687-A178-3FFE6118DB18}">
  <ds:schemaRefs>
    <ds:schemaRef ds:uri="http://schemas.microsoft.com/sharepoint/v3/contenttype/forms"/>
  </ds:schemaRefs>
</ds:datastoreItem>
</file>

<file path=customXml/itemProps2.xml><?xml version="1.0" encoding="utf-8"?>
<ds:datastoreItem xmlns:ds="http://schemas.openxmlformats.org/officeDocument/2006/customXml" ds:itemID="{70944CBD-5A59-419A-8561-7F16EFD5DE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9eec1d-e27c-4128-92a4-19001b8afe14"/>
    <ds:schemaRef ds:uri="0408fcbc-2e10-4461-bee0-724c01b46a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33160</TotalTime>
  <Words>498</Words>
  <Application>Microsoft Macintosh PowerPoint</Application>
  <PresentationFormat>Widescreen</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Courier New</vt:lpstr>
      <vt:lpstr>McMaster Brighter World Theme</vt:lpstr>
      <vt:lpstr>最良のエビデンス（いま注目を集めているものに対して）と エキスパートパネルの具体例</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326</cp:revision>
  <cp:lastPrinted>2024-07-01T02:01:52Z</cp:lastPrinted>
  <dcterms:created xsi:type="dcterms:W3CDTF">2017-04-21T15:41:45Z</dcterms:created>
  <dcterms:modified xsi:type="dcterms:W3CDTF">2024-10-03T15:47:12Z</dcterms:modified>
</cp:coreProperties>
</file>