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5"/>
  </p:notesMasterIdLst>
  <p:sldIdLst>
    <p:sldId id="1099" r:id="rId4"/>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11621C-3EA7-C342-A130-13C6D43C8C01}" type="slidenum">
              <a:rPr lang="en-US" smtClean="0"/>
              <a:pPr/>
              <a:t>1</a:t>
            </a:fld>
            <a:endParaRPr lang="en-US" dirty="0"/>
          </a:p>
        </p:txBody>
      </p:sp>
    </p:spTree>
    <p:extLst>
      <p:ext uri="{BB962C8B-B14F-4D97-AF65-F5344CB8AC3E}">
        <p14:creationId xmlns:p14="http://schemas.microsoft.com/office/powerpoint/2010/main" val="15638992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emf"/><Relationship Id="rId7" Type="http://schemas.openxmlformats.org/officeDocument/2006/relationships/image" Target="../media/image12.png"/><Relationship Id="rId12" Type="http://schemas.openxmlformats.org/officeDocument/2006/relationships/image" Target="../media/image17.png"/><Relationship Id="rId17" Type="http://schemas.openxmlformats.org/officeDocument/2006/relationships/image" Target="../media/image22.png"/><Relationship Id="rId2" Type="http://schemas.openxmlformats.org/officeDocument/2006/relationships/notesSlide" Target="../notesSlides/notesSlide1.xml"/><Relationship Id="rId16"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png"/><Relationship Id="rId4" Type="http://schemas.openxmlformats.org/officeDocument/2006/relationships/image" Target="../media/image9.emf"/><Relationship Id="rId9" Type="http://schemas.openxmlformats.org/officeDocument/2006/relationships/image" Target="../media/image14.png"/><Relationship Id="rId1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78182B-E4D2-746D-0C07-83EEC0F7A0BD}"/>
              </a:ext>
            </a:extLst>
          </p:cNvPr>
          <p:cNvSpPr/>
          <p:nvPr/>
        </p:nvSpPr>
        <p:spPr>
          <a:xfrm>
            <a:off x="0" y="6065134"/>
            <a:ext cx="12192000" cy="79286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graphicFrame>
        <p:nvGraphicFramePr>
          <p:cNvPr id="50" name="Table 49">
            <a:extLst>
              <a:ext uri="{FF2B5EF4-FFF2-40B4-BE49-F238E27FC236}">
                <a16:creationId xmlns:a16="http://schemas.microsoft.com/office/drawing/2014/main" id="{2AF9984B-C60B-7298-04FC-C05238D343DD}"/>
              </a:ext>
            </a:extLst>
          </p:cNvPr>
          <p:cNvGraphicFramePr>
            <a:graphicFrameLocks noGrp="1"/>
          </p:cNvGraphicFramePr>
          <p:nvPr>
            <p:extLst>
              <p:ext uri="{D42A27DB-BD31-4B8C-83A1-F6EECF244321}">
                <p14:modId xmlns:p14="http://schemas.microsoft.com/office/powerpoint/2010/main" val="100662766"/>
              </p:ext>
            </p:extLst>
          </p:nvPr>
        </p:nvGraphicFramePr>
        <p:xfrm>
          <a:off x="731058" y="1303799"/>
          <a:ext cx="10484128" cy="5455345"/>
        </p:xfrm>
        <a:graphic>
          <a:graphicData uri="http://schemas.openxmlformats.org/drawingml/2006/table">
            <a:tbl>
              <a:tblPr firstRow="1" firstCol="1" bandRow="1"/>
              <a:tblGrid>
                <a:gridCol w="1588167">
                  <a:extLst>
                    <a:ext uri="{9D8B030D-6E8A-4147-A177-3AD203B41FA5}">
                      <a16:colId xmlns:a16="http://schemas.microsoft.com/office/drawing/2014/main" val="2438151703"/>
                    </a:ext>
                  </a:extLst>
                </a:gridCol>
                <a:gridCol w="932159">
                  <a:extLst>
                    <a:ext uri="{9D8B030D-6E8A-4147-A177-3AD203B41FA5}">
                      <a16:colId xmlns:a16="http://schemas.microsoft.com/office/drawing/2014/main" val="1941796730"/>
                    </a:ext>
                  </a:extLst>
                </a:gridCol>
                <a:gridCol w="337049">
                  <a:extLst>
                    <a:ext uri="{9D8B030D-6E8A-4147-A177-3AD203B41FA5}">
                      <a16:colId xmlns:a16="http://schemas.microsoft.com/office/drawing/2014/main" val="4159614164"/>
                    </a:ext>
                  </a:extLst>
                </a:gridCol>
                <a:gridCol w="1650545">
                  <a:extLst>
                    <a:ext uri="{9D8B030D-6E8A-4147-A177-3AD203B41FA5}">
                      <a16:colId xmlns:a16="http://schemas.microsoft.com/office/drawing/2014/main" val="3417789404"/>
                    </a:ext>
                  </a:extLst>
                </a:gridCol>
                <a:gridCol w="5976208">
                  <a:extLst>
                    <a:ext uri="{9D8B030D-6E8A-4147-A177-3AD203B41FA5}">
                      <a16:colId xmlns:a16="http://schemas.microsoft.com/office/drawing/2014/main" val="4259270599"/>
                    </a:ext>
                  </a:extLst>
                </a:gridCol>
              </a:tblGrid>
              <a:tr h="218695">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254776"/>
                          </a:solidFill>
                          <a:latin typeface="Helvetica" pitchFamily="2" charset="0"/>
                        </a:rPr>
                        <a:t> </a:t>
                      </a:r>
                      <a:r>
                        <a:rPr lang="en-US" altLang="ja-JP" sz="1400" kern="1200" dirty="0">
                          <a:solidFill>
                            <a:schemeClr val="tx1"/>
                          </a:solidFill>
                          <a:effectLst/>
                          <a:latin typeface="+mn-lt"/>
                          <a:ea typeface="+mn-ea"/>
                          <a:cs typeface="+mn-cs"/>
                        </a:rPr>
                        <a:t>視点</a:t>
                      </a:r>
                      <a:endParaRPr lang="en-US" sz="1400" dirty="0">
                        <a:solidFill>
                          <a:srgbClr val="254776"/>
                        </a:solidFill>
                        <a:latin typeface="Helvetica" pitchFamily="2" charset="0"/>
                      </a:endParaRPr>
                    </a:p>
                  </a:txBody>
                  <a:tcPr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500" dirty="0">
                        <a:solidFill>
                          <a:srgbClr val="254776"/>
                        </a:solidFill>
                        <a:latin typeface="Helvetica" pitchFamily="2" charset="0"/>
                      </a:endParaRP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kern="1200" dirty="0">
                          <a:solidFill>
                            <a:schemeClr val="tx1"/>
                          </a:solidFill>
                          <a:effectLst/>
                          <a:latin typeface="+mn-lt"/>
                          <a:ea typeface="+mn-ea"/>
                          <a:cs typeface="+mn-cs"/>
                        </a:rPr>
                        <a:t>エビデンスの形式</a:t>
                      </a:r>
                      <a:endParaRPr lang="en-US" sz="1400" dirty="0">
                        <a:solidFill>
                          <a:srgbClr val="254776"/>
                        </a:solidFill>
                        <a:latin typeface="Helvetica" pitchFamily="2" charset="0"/>
                      </a:endParaRP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tc h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400" kern="1200" dirty="0">
                          <a:solidFill>
                            <a:schemeClr val="tx1"/>
                          </a:solidFill>
                          <a:effectLst/>
                          <a:latin typeface="+mn-lt"/>
                          <a:ea typeface="+mn-ea"/>
                          <a:cs typeface="+mn-cs"/>
                        </a:rPr>
                        <a:t>価値が最大化するステップ</a:t>
                      </a:r>
                      <a:endParaRPr lang="en-US" sz="1400" dirty="0">
                        <a:solidFill>
                          <a:srgbClr val="254776"/>
                        </a:solidFill>
                        <a:latin typeface="Helvetica" pitchFamily="2" charset="0"/>
                      </a:endParaRP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extLst>
                  <a:ext uri="{0D108BD9-81ED-4DB2-BD59-A6C34878D82A}">
                    <a16:rowId xmlns:a16="http://schemas.microsoft.com/office/drawing/2014/main" val="1033804439"/>
                  </a:ext>
                </a:extLst>
              </a:tr>
              <a:tr h="322973">
                <a:tc rowSpan="5">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1200" kern="1200" dirty="0">
                          <a:solidFill>
                            <a:schemeClr val="tx1"/>
                          </a:solidFill>
                          <a:effectLst/>
                          <a:latin typeface="+mn-lt"/>
                          <a:ea typeface="+mn-ea"/>
                          <a:cs typeface="+mn-cs"/>
                        </a:rPr>
                        <a:t>国内のエビデンス</a:t>
                      </a:r>
                      <a:endParaRPr lang="en-CA" sz="1200" b="0" i="0" u="none" strike="noStrike" cap="none" spc="0" baseline="0" dirty="0">
                        <a:solidFill>
                          <a:srgbClr val="254776"/>
                        </a:solidFill>
                        <a:effectLst/>
                        <a:uFillTx/>
                        <a:latin typeface="Helvetica" panose="020B0604020202020204" pitchFamily="34" charset="0"/>
                        <a:ea typeface="+mn-ea"/>
                        <a:cs typeface="Helvetica" panose="020B0604020202020204" pitchFamily="34" charset="0"/>
                        <a:sym typeface="Arial"/>
                      </a:endParaRPr>
                    </a:p>
                  </a:txBody>
                  <a:tcPr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alpha val="50000"/>
                      </a:srgbClr>
                    </a:solidFill>
                  </a:tcPr>
                </a:tc>
                <a:tc rowSpan="5">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CA" sz="1300" b="0" i="0" u="none" strike="noStrike" cap="none" spc="0" baseline="0" dirty="0">
                        <a:solidFill>
                          <a:srgbClr val="254776"/>
                        </a:solidFill>
                        <a:effectLst/>
                        <a:uFillTx/>
                        <a:latin typeface="+mn-lt"/>
                        <a:ea typeface="+mn-ea"/>
                        <a:cs typeface="+mn-cs"/>
                        <a:sym typeface="Arial"/>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alpha val="50000"/>
                      </a:srgbClr>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50800">
                        <a:spcBef>
                          <a:spcPts val="720"/>
                        </a:spcBef>
                        <a:spcAft>
                          <a:spcPts val="0"/>
                        </a:spcAft>
                      </a:pPr>
                      <a:r>
                        <a:rPr lang="ja-JP" sz="1200" spc="-10" dirty="0">
                          <a:solidFill>
                            <a:srgbClr val="254776"/>
                          </a:solidFill>
                          <a:effectLst/>
                          <a:latin typeface="Trebuchet MS" panose="020B0603020202020204" pitchFamily="34" charset="0"/>
                          <a:ea typeface="ＭＳ 明朝" panose="02020609040205080304" pitchFamily="17" charset="-128"/>
                          <a:cs typeface="ＭＳ 明朝" panose="02020609040205080304" pitchFamily="17" charset="-128"/>
                        </a:rPr>
                        <a:t>データ分析</a:t>
                      </a:r>
                      <a:endParaRPr lang="ja-JP" sz="12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4133599"/>
                  </a:ext>
                </a:extLst>
              </a:tr>
              <a:tr h="32297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rgbClr val="254776"/>
                        </a:solidFill>
                        <a:effectLst/>
                        <a:uFillTx/>
                        <a:latin typeface="+mn-lt"/>
                        <a:ea typeface="+mn-ea"/>
                        <a:cs typeface="+mn-cs"/>
                        <a:sym typeface="Arial"/>
                      </a:endParaRPr>
                    </a:p>
                  </a:txBody>
                  <a:tcPr marL="26617" marR="26617" marT="0" marB="0">
                    <a:lnL w="12700" cap="flat" cmpd="sng" algn="ctr">
                      <a:solidFill>
                        <a:srgbClr val="99CC66"/>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alpha val="50196"/>
                      </a:srgbClr>
                    </a:solidFill>
                  </a:tcPr>
                </a:tc>
                <a:tc vMerge="1">
                  <a:txBody>
                    <a:bodyPr/>
                    <a:lstStyle/>
                    <a:p>
                      <a:endParaRPr lang="en-US"/>
                    </a:p>
                  </a:txBody>
                  <a:tcPr/>
                </a:tc>
                <a:tc>
                  <a:txBody>
                    <a:bodyPr/>
                    <a:lstStyle/>
                    <a:p>
                      <a:pPr algn="l"/>
                      <a:endParaRPr lang="en-CA" sz="10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50800">
                        <a:spcBef>
                          <a:spcPts val="720"/>
                        </a:spcBef>
                        <a:spcAft>
                          <a:spcPts val="0"/>
                        </a:spcAft>
                      </a:pPr>
                      <a:r>
                        <a:rPr lang="en-US" sz="1200" spc="-10" dirty="0">
                          <a:solidFill>
                            <a:srgbClr val="254776"/>
                          </a:solidFill>
                          <a:effectLst/>
                          <a:latin typeface="ＭＳ 明朝" panose="02020609040205080304" pitchFamily="17" charset="-128"/>
                          <a:ea typeface="Trebuchet MS" panose="020B0603020202020204" pitchFamily="34" charset="0"/>
                          <a:cs typeface="ＭＳ 明朝" panose="02020609040205080304" pitchFamily="17" charset="-128"/>
                        </a:rPr>
                        <a:t>モデリング</a:t>
                      </a:r>
                      <a:endParaRPr lang="ja-JP" sz="12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10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223415"/>
                  </a:ext>
                </a:extLst>
              </a:tr>
              <a:tr h="32297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rgbClr val="254776"/>
                        </a:solidFill>
                        <a:effectLst/>
                        <a:uFillTx/>
                        <a:latin typeface="+mn-lt"/>
                        <a:ea typeface="+mn-ea"/>
                        <a:cs typeface="+mn-cs"/>
                        <a:sym typeface="Arial"/>
                      </a:endParaRPr>
                    </a:p>
                  </a:txBody>
                  <a:tcPr marL="26617" marR="26617" marT="0" marB="0">
                    <a:lnL w="12700" cap="flat" cmpd="sng" algn="ctr">
                      <a:solidFill>
                        <a:srgbClr val="99CC66"/>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alpha val="50196"/>
                      </a:srgbClr>
                    </a:solidFill>
                  </a:tcPr>
                </a:tc>
                <a:tc vMerge="1">
                  <a:txBody>
                    <a:bodyPr/>
                    <a:lstStyle/>
                    <a:p>
                      <a:endParaRPr lang="en-US"/>
                    </a:p>
                  </a:txBody>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50800">
                        <a:spcBef>
                          <a:spcPts val="720"/>
                        </a:spcBef>
                        <a:spcAft>
                          <a:spcPts val="0"/>
                        </a:spcAft>
                      </a:pPr>
                      <a:r>
                        <a:rPr lang="ja-JP" sz="1200" spc="-10">
                          <a:solidFill>
                            <a:srgbClr val="254776"/>
                          </a:solidFill>
                          <a:effectLst/>
                          <a:latin typeface="Trebuchet MS" panose="020B0603020202020204" pitchFamily="34" charset="0"/>
                          <a:ea typeface="ＭＳ 明朝" panose="02020609040205080304" pitchFamily="17" charset="-128"/>
                          <a:cs typeface="ＭＳ 明朝" panose="02020609040205080304" pitchFamily="17" charset="-128"/>
                        </a:rPr>
                        <a:t>評価</a:t>
                      </a:r>
                      <a:endParaRPr lang="ja-JP" sz="12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5886923"/>
                  </a:ext>
                </a:extLst>
              </a:tr>
              <a:tr h="32297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rgbClr val="254776"/>
                        </a:solidFill>
                        <a:effectLst/>
                        <a:uFillTx/>
                        <a:latin typeface="+mn-lt"/>
                        <a:ea typeface="+mn-ea"/>
                        <a:cs typeface="+mn-cs"/>
                        <a:sym typeface="Arial"/>
                      </a:endParaRPr>
                    </a:p>
                  </a:txBody>
                  <a:tcPr marL="26617" marR="26617" marT="0" marB="0">
                    <a:lnL w="12700" cap="flat" cmpd="sng" algn="ctr">
                      <a:solidFill>
                        <a:srgbClr val="99CC66"/>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alpha val="50196"/>
                      </a:srgbClr>
                    </a:solidFill>
                  </a:tcPr>
                </a:tc>
                <a:tc vMerge="1">
                  <a:txBody>
                    <a:bodyPr/>
                    <a:lstStyle/>
                    <a:p>
                      <a:endParaRPr lang="en-US"/>
                    </a:p>
                  </a:txBody>
                  <a:tcPr/>
                </a:tc>
                <a:tc>
                  <a:txBody>
                    <a:bodyPr/>
                    <a:lstStyle/>
                    <a:p>
                      <a:pPr algn="l"/>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50800">
                        <a:lnSpc>
                          <a:spcPct val="90000"/>
                        </a:lnSpc>
                        <a:spcBef>
                          <a:spcPts val="300"/>
                        </a:spcBef>
                        <a:spcAft>
                          <a:spcPts val="0"/>
                        </a:spcAft>
                      </a:pPr>
                      <a:r>
                        <a:rPr lang="ja-JP" altLang="en-US" sz="1200" spc="-10" dirty="0">
                          <a:solidFill>
                            <a:srgbClr val="254776"/>
                          </a:solidFill>
                          <a:effectLst/>
                          <a:latin typeface="ＭＳ 明朝" panose="02020609040205080304" pitchFamily="17" charset="-128"/>
                          <a:ea typeface="Trebuchet MS" panose="020B0603020202020204" pitchFamily="34" charset="0"/>
                          <a:cs typeface="ＭＳ 明朝" panose="02020609040205080304" pitchFamily="17" charset="-128"/>
                        </a:rPr>
                        <a:t>行動</a:t>
                      </a:r>
                      <a:r>
                        <a:rPr lang="en-US" altLang="ja-JP" sz="1200" spc="-10" dirty="0">
                          <a:solidFill>
                            <a:srgbClr val="254776"/>
                          </a:solidFill>
                          <a:effectLst/>
                          <a:latin typeface="ＭＳ 明朝" panose="02020609040205080304" pitchFamily="17" charset="-128"/>
                          <a:ea typeface="Trebuchet MS" panose="020B0603020202020204" pitchFamily="34" charset="0"/>
                          <a:cs typeface="ＭＳ 明朝" panose="02020609040205080304" pitchFamily="17" charset="-128"/>
                        </a:rPr>
                        <a:t>/</a:t>
                      </a:r>
                      <a:r>
                        <a:rPr lang="ja-JP" altLang="en-US" sz="1200" spc="-10" dirty="0">
                          <a:solidFill>
                            <a:srgbClr val="254776"/>
                          </a:solidFill>
                          <a:effectLst/>
                          <a:latin typeface="ＭＳ 明朝" panose="02020609040205080304" pitchFamily="17" charset="-128"/>
                          <a:ea typeface="Trebuchet MS" panose="020B0603020202020204" pitchFamily="34" charset="0"/>
                          <a:cs typeface="ＭＳ 明朝" panose="02020609040205080304" pitchFamily="17" charset="-128"/>
                        </a:rPr>
                        <a:t>実装研究</a:t>
                      </a:r>
                      <a:endParaRPr lang="ja-JP" sz="12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37998895"/>
                  </a:ext>
                </a:extLst>
              </a:tr>
              <a:tr h="32297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rgbClr val="254776"/>
                        </a:solidFill>
                        <a:effectLst/>
                        <a:uFillTx/>
                        <a:latin typeface="+mn-lt"/>
                        <a:ea typeface="+mn-ea"/>
                        <a:cs typeface="+mn-cs"/>
                        <a:sym typeface="Arial"/>
                      </a:endParaRPr>
                    </a:p>
                  </a:txBody>
                  <a:tcPr marL="26617" marR="26617" marT="0" marB="0">
                    <a:lnL w="12700" cap="flat" cmpd="sng" algn="ctr">
                      <a:solidFill>
                        <a:srgbClr val="99CC66"/>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alpha val="50196"/>
                      </a:srgbClr>
                    </a:solidFill>
                  </a:tcPr>
                </a:tc>
                <a:tc vMerge="1">
                  <a:txBody>
                    <a:bodyPr/>
                    <a:lstStyle/>
                    <a:p>
                      <a:endParaRPr lang="en-US"/>
                    </a:p>
                  </a:txBody>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50800">
                        <a:spcBef>
                          <a:spcPts val="720"/>
                        </a:spcBef>
                        <a:spcAft>
                          <a:spcPts val="0"/>
                        </a:spcAft>
                      </a:pPr>
                      <a:r>
                        <a:rPr lang="ja-JP" sz="1200" dirty="0">
                          <a:solidFill>
                            <a:srgbClr val="254776"/>
                          </a:solidFill>
                          <a:effectLst/>
                          <a:latin typeface="Trebuchet MS" panose="020B0603020202020204" pitchFamily="34" charset="0"/>
                          <a:ea typeface="ＭＳ 明朝" panose="02020609040205080304" pitchFamily="17" charset="-128"/>
                          <a:cs typeface="ＭＳ 明朝" panose="02020609040205080304" pitchFamily="17" charset="-128"/>
                        </a:rPr>
                        <a:t>質的な洞察</a:t>
                      </a:r>
                      <a:endParaRPr lang="ja-JP" sz="12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8804998"/>
                  </a:ext>
                </a:extLst>
              </a:tr>
              <a:tr h="0">
                <a:tc>
                  <a:txBody>
                    <a:bodyPr/>
                    <a:lstStyle/>
                    <a:p>
                      <a:pPr algn="ctr"/>
                      <a:endParaRPr lang="en-CA" sz="700" b="0" dirty="0">
                        <a:solidFill>
                          <a:srgbClr val="254776"/>
                        </a:solidFill>
                        <a:effectLst/>
                        <a:latin typeface="+mj-lt"/>
                        <a:ea typeface="Times New Roman" panose="02020603050405020304" pitchFamily="18"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CA" sz="7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7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7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4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5070553"/>
                  </a:ext>
                </a:extLst>
              </a:tr>
              <a:tr h="218695">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254776"/>
                          </a:solidFill>
                          <a:latin typeface="Helvetica" pitchFamily="2" charset="0"/>
                        </a:rPr>
                        <a:t> </a:t>
                      </a:r>
                      <a:r>
                        <a:rPr lang="en-US" altLang="ja-JP" sz="1400" kern="1200" dirty="0">
                          <a:solidFill>
                            <a:schemeClr val="tx1"/>
                          </a:solidFill>
                          <a:effectLst/>
                          <a:latin typeface="+mn-lt"/>
                          <a:ea typeface="+mn-ea"/>
                          <a:cs typeface="+mn-cs"/>
                        </a:rPr>
                        <a:t>視点</a:t>
                      </a:r>
                      <a:endParaRPr lang="en-US" sz="1400" dirty="0">
                        <a:solidFill>
                          <a:srgbClr val="254776"/>
                        </a:solidFill>
                        <a:latin typeface="Helvetica" pitchFamily="2" charset="0"/>
                      </a:endParaRPr>
                    </a:p>
                  </a:txBody>
                  <a:tcPr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500" dirty="0">
                        <a:solidFill>
                          <a:srgbClr val="254776"/>
                        </a:solidFill>
                        <a:latin typeface="Helvetica" pitchFamily="2" charset="0"/>
                      </a:endParaRP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CC76A6"/>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C76A6"/>
                      </a:solidFill>
                      <a:prstDash val="solid"/>
                      <a:round/>
                      <a:headEnd type="none" w="med" len="med"/>
                      <a:tailEnd type="none" w="med" len="med"/>
                    </a:lnB>
                    <a:lnTlToBr w="12700" cmpd="sng">
                      <a:noFill/>
                      <a:prstDash val="solid"/>
                    </a:lnTlToBr>
                    <a:lnBlToTr w="12700" cmpd="sng">
                      <a:noFill/>
                      <a:prstDash val="solid"/>
                    </a:lnBlToTr>
                    <a:solidFill>
                      <a:srgbClr val="E5BAD1"/>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kern="1200" dirty="0">
                          <a:solidFill>
                            <a:schemeClr val="tx1"/>
                          </a:solidFill>
                          <a:effectLst/>
                          <a:latin typeface="+mn-lt"/>
                          <a:ea typeface="+mn-ea"/>
                          <a:cs typeface="+mn-cs"/>
                        </a:rPr>
                        <a:t>エビデンスの形式</a:t>
                      </a:r>
                      <a:endParaRPr lang="en-US" altLang="ja-JP" sz="1100" dirty="0">
                        <a:solidFill>
                          <a:srgbClr val="254776"/>
                        </a:solidFill>
                        <a:latin typeface="Helvetica" pitchFamily="2" charset="0"/>
                      </a:endParaRP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tc hMerge="1">
                  <a:txBody>
                    <a:bodyPr/>
                    <a:lstStyle/>
                    <a:p>
                      <a:endParaRPr lang="en-US"/>
                    </a:p>
                  </a:txBody>
                  <a:tcPr/>
                </a:tc>
                <a:tc hMerge="1">
                  <a:txBody>
                    <a:bodyPr/>
                    <a:lstStyle/>
                    <a:p>
                      <a:endParaRPr lang="en-US"/>
                    </a:p>
                  </a:txBody>
                  <a:tcPr>
                    <a:lnL w="12700" cap="flat" cmpd="sng" algn="ctr">
                      <a:solidFill>
                        <a:srgbClr val="C3C7CD"/>
                      </a:solidFill>
                      <a:prstDash val="solid"/>
                      <a:round/>
                      <a:headEnd type="none" w="med" len="med"/>
                      <a:tailEnd type="none" w="med" len="med"/>
                    </a:lnL>
                    <a:lnT w="12700" cap="flat" cmpd="sng" algn="ctr">
                      <a:solidFill>
                        <a:srgbClr val="C3C7CD"/>
                      </a:solidFill>
                      <a:prstDash val="solid"/>
                      <a:round/>
                      <a:headEnd type="none" w="med" len="med"/>
                      <a:tailEnd type="none" w="med" len="med"/>
                    </a:lnT>
                  </a:tcPr>
                </a:tc>
                <a:extLst>
                  <a:ext uri="{0D108BD9-81ED-4DB2-BD59-A6C34878D82A}">
                    <a16:rowId xmlns:a16="http://schemas.microsoft.com/office/drawing/2014/main" val="697868899"/>
                  </a:ext>
                </a:extLst>
              </a:tr>
              <a:tr h="1319459">
                <a:tc>
                  <a:txBody>
                    <a:bodyPr/>
                    <a:lstStyle/>
                    <a:p>
                      <a:pPr algn="r">
                        <a:tabLst>
                          <a:tab pos="87313" algn="l"/>
                        </a:tabLst>
                      </a:pPr>
                      <a:r>
                        <a:rPr lang="ja-JP" altLang="ja-JP" sz="1200" kern="1200" dirty="0">
                          <a:solidFill>
                            <a:schemeClr val="tx1"/>
                          </a:solidFill>
                          <a:effectLst/>
                          <a:latin typeface="+mn-lt"/>
                          <a:ea typeface="+mn-ea"/>
                          <a:cs typeface="+mn-cs"/>
                        </a:rPr>
                        <a:t>グローバルな</a:t>
                      </a:r>
                      <a:endParaRPr lang="en-US" altLang="ja-JP" sz="1200" kern="1200" dirty="0">
                        <a:solidFill>
                          <a:schemeClr val="tx1"/>
                        </a:solidFill>
                        <a:effectLst/>
                        <a:latin typeface="+mn-lt"/>
                        <a:ea typeface="+mn-ea"/>
                        <a:cs typeface="+mn-cs"/>
                      </a:endParaRPr>
                    </a:p>
                    <a:p>
                      <a:pPr algn="r">
                        <a:tabLst>
                          <a:tab pos="87313" algn="l"/>
                        </a:tabLst>
                      </a:pPr>
                      <a:r>
                        <a:rPr lang="ja-JP" altLang="ja-JP" sz="1200" kern="1200" dirty="0">
                          <a:solidFill>
                            <a:schemeClr val="tx1"/>
                          </a:solidFill>
                          <a:effectLst/>
                          <a:latin typeface="+mn-lt"/>
                          <a:ea typeface="+mn-ea"/>
                          <a:cs typeface="+mn-cs"/>
                        </a:rPr>
                        <a:t>エビデンス</a:t>
                      </a:r>
                      <a:endParaRPr lang="en-CA" sz="1200" dirty="0">
                        <a:solidFill>
                          <a:srgbClr val="254776"/>
                        </a:solidFill>
                        <a:effectLst/>
                        <a:latin typeface="Helvetica" pitchFamily="2" charset="0"/>
                        <a:ea typeface="Times New Roman" panose="02020603050405020304" pitchFamily="18" charset="0"/>
                        <a:cs typeface="Times New Roman" panose="02020603050405020304" pitchFamily="18" charset="0"/>
                      </a:endParaRPr>
                    </a:p>
                  </a:txBody>
                  <a:tcPr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alpha val="50000"/>
                      </a:srgbClr>
                    </a:solidFill>
                  </a:tcPr>
                </a:tc>
                <a:tc>
                  <a:txBody>
                    <a:bodyPr/>
                    <a:lstStyle/>
                    <a:p>
                      <a:pPr algn="r"/>
                      <a:endParaRPr lang="en-CA" sz="1300" dirty="0">
                        <a:solidFill>
                          <a:srgbClr val="254776"/>
                        </a:solidFill>
                        <a:effectLst/>
                        <a:latin typeface="Helvetica" pitchFamily="2" charset="0"/>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alpha val="50000"/>
                      </a:srgbClr>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dirty="0">
                        <a:solidFill>
                          <a:srgbClr val="254776"/>
                        </a:solidFill>
                        <a:latin typeface="Helvetica" pitchFamily="2"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altLang="ja-JP" sz="1200" kern="1200" dirty="0">
                          <a:solidFill>
                            <a:schemeClr val="tx1"/>
                          </a:solidFill>
                          <a:effectLst/>
                          <a:latin typeface="+mn-lt"/>
                          <a:ea typeface="+mn-ea"/>
                          <a:cs typeface="+mn-cs"/>
                        </a:rPr>
                        <a:t>エビデンス統合</a:t>
                      </a:r>
                      <a:endParaRPr lang="en-CA" sz="1200" dirty="0">
                        <a:solidFill>
                          <a:srgbClr val="254776"/>
                        </a:solidFill>
                        <a:latin typeface="Helvetica" pitchFamily="2" charset="0"/>
                      </a:endParaRPr>
                    </a:p>
                  </a:txBody>
                  <a:tcPr marL="26617" marR="2661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altLang="ja-JP" sz="1100" kern="1200" dirty="0">
                          <a:solidFill>
                            <a:schemeClr val="tx1"/>
                          </a:solidFill>
                          <a:effectLst/>
                          <a:latin typeface="+mn-lt"/>
                          <a:ea typeface="+mn-ea"/>
                          <a:cs typeface="+mn-cs"/>
                        </a:rPr>
                        <a:t>エビデンス統合:</a:t>
                      </a:r>
                      <a:endParaRPr lang="ja-JP" altLang="ja-JP"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ja-JP" altLang="ja-JP" sz="1100" kern="1200" dirty="0">
                          <a:solidFill>
                            <a:schemeClr val="tx1"/>
                          </a:solidFill>
                          <a:effectLst/>
                          <a:latin typeface="+mn-lt"/>
                          <a:ea typeface="+mn-ea"/>
                          <a:cs typeface="+mn-cs"/>
                        </a:rPr>
                        <a:t>特定の質問に対処するエビデンスをシステマティックかつ透明性を持って特定、選択、評価、統合する。</a:t>
                      </a:r>
                    </a:p>
                    <a:p>
                      <a:pPr marL="171450" lvl="0" indent="-171450">
                        <a:buFont typeface="Arial" panose="020B0604020202020204" pitchFamily="34" charset="0"/>
                        <a:buChar char="•"/>
                      </a:pPr>
                      <a:r>
                        <a:rPr lang="ja-JP" altLang="ja-JP" sz="1100" kern="1200" dirty="0">
                          <a:solidFill>
                            <a:schemeClr val="tx1"/>
                          </a:solidFill>
                          <a:effectLst/>
                          <a:latin typeface="+mn-lt"/>
                          <a:ea typeface="+mn-ea"/>
                          <a:cs typeface="+mn-cs"/>
                        </a:rPr>
                        <a:t>明示的な質の評価を含み</a:t>
                      </a:r>
                      <a:r>
                        <a:rPr lang="en-US" altLang="ja-JP" sz="1100" kern="1200" dirty="0">
                          <a:solidFill>
                            <a:schemeClr val="tx1"/>
                          </a:solidFill>
                          <a:effectLst/>
                          <a:latin typeface="+mn-lt"/>
                          <a:ea typeface="+mn-ea"/>
                          <a:cs typeface="+mn-cs"/>
                        </a:rPr>
                        <a:t>(</a:t>
                      </a:r>
                      <a:r>
                        <a:rPr lang="ja-JP" altLang="ja-JP" sz="1100" kern="1200" dirty="0">
                          <a:solidFill>
                            <a:schemeClr val="tx1"/>
                          </a:solidFill>
                          <a:effectLst/>
                          <a:latin typeface="+mn-lt"/>
                          <a:ea typeface="+mn-ea"/>
                          <a:cs typeface="+mn-cs"/>
                        </a:rPr>
                        <a:t>ジャーナルのピアレビューを質と同義として受け入れない</a:t>
                      </a:r>
                      <a:r>
                        <a:rPr lang="en-US" altLang="ja-JP" sz="1100" kern="1200" dirty="0">
                          <a:solidFill>
                            <a:schemeClr val="tx1"/>
                          </a:solidFill>
                          <a:effectLst/>
                          <a:latin typeface="+mn-lt"/>
                          <a:ea typeface="+mn-ea"/>
                          <a:cs typeface="+mn-cs"/>
                        </a:rPr>
                        <a:t>)</a:t>
                      </a:r>
                      <a:r>
                        <a:rPr lang="ja-JP" altLang="ja-JP" sz="1100" kern="1200" dirty="0">
                          <a:solidFill>
                            <a:schemeClr val="tx1"/>
                          </a:solidFill>
                          <a:effectLst/>
                          <a:latin typeface="+mn-lt"/>
                          <a:ea typeface="+mn-ea"/>
                          <a:cs typeface="+mn-cs"/>
                        </a:rPr>
                        <a:t>、それ自体が質の評価を受ける</a:t>
                      </a:r>
                      <a:r>
                        <a:rPr lang="en-US" altLang="ja-JP" sz="1100" kern="1200" dirty="0">
                          <a:solidFill>
                            <a:schemeClr val="tx1"/>
                          </a:solidFill>
                          <a:effectLst/>
                          <a:latin typeface="+mn-lt"/>
                          <a:ea typeface="+mn-ea"/>
                          <a:cs typeface="+mn-cs"/>
                        </a:rPr>
                        <a:t>(</a:t>
                      </a:r>
                      <a:r>
                        <a:rPr lang="ja-JP" altLang="ja-JP" sz="1100" kern="1200" dirty="0">
                          <a:solidFill>
                            <a:schemeClr val="tx1"/>
                          </a:solidFill>
                          <a:effectLst/>
                          <a:latin typeface="+mn-lt"/>
                          <a:ea typeface="+mn-ea"/>
                          <a:cs typeface="+mn-cs"/>
                        </a:rPr>
                        <a:t>質の評点は、ソーシャル・システム・エビデンス</a:t>
                      </a:r>
                      <a:r>
                        <a:rPr lang="en-US" altLang="ja-JP" sz="1100" kern="1200" dirty="0">
                          <a:solidFill>
                            <a:schemeClr val="tx1"/>
                          </a:solidFill>
                          <a:effectLst/>
                          <a:latin typeface="+mn-lt"/>
                          <a:ea typeface="+mn-ea"/>
                          <a:cs typeface="+mn-cs"/>
                        </a:rPr>
                        <a:t>(Social Systems Evidence)</a:t>
                      </a:r>
                      <a:r>
                        <a:rPr lang="ja-JP" altLang="ja-JP" sz="1100" kern="1200" dirty="0">
                          <a:solidFill>
                            <a:schemeClr val="tx1"/>
                          </a:solidFill>
                          <a:effectLst/>
                          <a:latin typeface="+mn-lt"/>
                          <a:ea typeface="+mn-ea"/>
                          <a:cs typeface="+mn-cs"/>
                        </a:rPr>
                        <a:t>等の多くのエビデンス統合データベースに含まれる</a:t>
                      </a:r>
                      <a:r>
                        <a:rPr lang="en-US" altLang="ja-JP" sz="1100" kern="1200" dirty="0">
                          <a:solidFill>
                            <a:schemeClr val="tx1"/>
                          </a:solidFill>
                          <a:effectLst/>
                          <a:latin typeface="+mn-lt"/>
                          <a:ea typeface="+mn-ea"/>
                          <a:cs typeface="+mn-cs"/>
                        </a:rPr>
                        <a:t>)</a:t>
                      </a:r>
                      <a:r>
                        <a:rPr lang="ja-JP" altLang="ja-JP" sz="1100" kern="1200" dirty="0">
                          <a:solidFill>
                            <a:schemeClr val="tx1"/>
                          </a:solidFill>
                          <a:effectLst/>
                          <a:latin typeface="+mn-lt"/>
                          <a:ea typeface="+mn-ea"/>
                          <a:cs typeface="+mn-cs"/>
                        </a:rPr>
                        <a:t>。</a:t>
                      </a:r>
                    </a:p>
                    <a:p>
                      <a:pPr marL="171450" lvl="0" indent="-171450">
                        <a:buFont typeface="Arial" panose="020B0604020202020204" pitchFamily="34" charset="0"/>
                        <a:buChar char="•"/>
                      </a:pPr>
                      <a:r>
                        <a:rPr lang="ja-JP" altLang="ja-JP" sz="1100" kern="1200" dirty="0">
                          <a:solidFill>
                            <a:schemeClr val="tx1"/>
                          </a:solidFill>
                          <a:effectLst/>
                          <a:latin typeface="+mn-lt"/>
                          <a:ea typeface="+mn-ea"/>
                          <a:cs typeface="+mn-cs"/>
                        </a:rPr>
                        <a:t>あらゆる質問への対処が可能であり、あらゆるタイプのエビデンスを統合できる。</a:t>
                      </a:r>
                    </a:p>
                    <a:p>
                      <a:pPr marL="171450" indent="-171450">
                        <a:buFont typeface="Arial" panose="020B0604020202020204" pitchFamily="34" charset="0"/>
                        <a:buChar char="•"/>
                      </a:pPr>
                      <a:r>
                        <a:rPr lang="ja-JP" altLang="ja-JP" sz="1100" kern="1200" dirty="0">
                          <a:solidFill>
                            <a:schemeClr val="tx1"/>
                          </a:solidFill>
                          <a:effectLst/>
                          <a:latin typeface="+mn-lt"/>
                          <a:ea typeface="+mn-ea"/>
                          <a:cs typeface="+mn-cs"/>
                        </a:rPr>
                        <a:t>特定の研究成果に関する確実性を説明することもできる。</a:t>
                      </a:r>
                      <a:endParaRPr lang="en-CA" sz="1100" dirty="0">
                        <a:solidFill>
                          <a:srgbClr val="254776"/>
                        </a:solidFill>
                        <a:latin typeface="Helvetica" pitchFamily="2" charset="0"/>
                      </a:endParaRPr>
                    </a:p>
                  </a:txBody>
                  <a:tcPr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24411749"/>
                  </a:ext>
                </a:extLst>
              </a:tr>
              <a:tr h="144408">
                <a:tc>
                  <a:txBody>
                    <a:bodyPr/>
                    <a:lstStyle/>
                    <a:p>
                      <a:pPr algn="ctr"/>
                      <a:endParaRPr lang="en-CA" sz="700" b="0" dirty="0">
                        <a:solidFill>
                          <a:srgbClr val="254776"/>
                        </a:solidFill>
                        <a:effectLst/>
                        <a:latin typeface="+mj-lt"/>
                        <a:ea typeface="Times New Roman" panose="02020603050405020304" pitchFamily="18"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CA" sz="7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7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7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7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89588197"/>
                  </a:ext>
                </a:extLst>
              </a:tr>
              <a:tr h="228255">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254776"/>
                          </a:solidFill>
                          <a:latin typeface="Helvetica" pitchFamily="2" charset="0"/>
                        </a:rPr>
                        <a:t> </a:t>
                      </a:r>
                      <a:r>
                        <a:rPr lang="en-US" altLang="ja-JP" sz="1400" kern="1200" dirty="0">
                          <a:solidFill>
                            <a:schemeClr val="tx1"/>
                          </a:solidFill>
                          <a:effectLst/>
                          <a:latin typeface="+mn-lt"/>
                          <a:ea typeface="+mn-ea"/>
                          <a:cs typeface="+mn-cs"/>
                        </a:rPr>
                        <a:t>視点</a:t>
                      </a:r>
                      <a:endParaRPr lang="en-US" sz="1400" dirty="0">
                        <a:solidFill>
                          <a:srgbClr val="254776"/>
                        </a:solidFill>
                        <a:latin typeface="Helvetica" pitchFamily="2" charset="0"/>
                      </a:endParaRPr>
                    </a:p>
                  </a:txBody>
                  <a:tcPr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500" dirty="0">
                        <a:solidFill>
                          <a:srgbClr val="254776"/>
                        </a:solidFill>
                        <a:latin typeface="Helvetica" pitchFamily="2" charset="0"/>
                      </a:endParaRP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40B5D3"/>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40B5D3"/>
                      </a:solidFill>
                      <a:prstDash val="solid"/>
                      <a:round/>
                      <a:headEnd type="none" w="med" len="med"/>
                      <a:tailEnd type="none" w="med" len="med"/>
                    </a:lnB>
                    <a:lnTlToBr w="12700" cmpd="sng">
                      <a:noFill/>
                      <a:prstDash val="solid"/>
                    </a:lnTlToBr>
                    <a:lnBlToTr w="12700" cmpd="sng">
                      <a:noFill/>
                      <a:prstDash val="solid"/>
                    </a:lnBlToTr>
                    <a:solidFill>
                      <a:srgbClr val="8DD2E5">
                        <a:alpha val="80000"/>
                      </a:srgbClr>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kern="1200" dirty="0">
                          <a:solidFill>
                            <a:schemeClr val="tx1"/>
                          </a:solidFill>
                          <a:effectLst/>
                          <a:latin typeface="+mn-lt"/>
                          <a:ea typeface="+mn-ea"/>
                          <a:cs typeface="+mn-cs"/>
                        </a:rPr>
                        <a:t>エビデンスの形式</a:t>
                      </a:r>
                      <a:endParaRPr lang="en-US" altLang="ja-JP" sz="1100" dirty="0">
                        <a:solidFill>
                          <a:srgbClr val="254776"/>
                        </a:solidFill>
                        <a:latin typeface="Helvetica" pitchFamily="2" charset="0"/>
                      </a:endParaRP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tc hMerge="1">
                  <a:txBody>
                    <a:bodyPr/>
                    <a:lstStyle/>
                    <a:p>
                      <a:endParaRPr lang="en-US"/>
                    </a:p>
                  </a:txBody>
                  <a:tcPr/>
                </a:tc>
                <a:tc hMerge="1">
                  <a:txBody>
                    <a:bodyPr/>
                    <a:lstStyle/>
                    <a:p>
                      <a:endParaRPr lang="en-US"/>
                    </a:p>
                  </a:txBody>
                  <a:tcPr>
                    <a:lnL w="12700" cap="flat" cmpd="sng" algn="ctr">
                      <a:solidFill>
                        <a:srgbClr val="C3C7CD"/>
                      </a:solidFill>
                      <a:prstDash val="solid"/>
                      <a:round/>
                      <a:headEnd type="none" w="med" len="med"/>
                      <a:tailEnd type="none" w="med" len="med"/>
                    </a:lnL>
                    <a:lnT w="12700" cap="flat" cmpd="sng" algn="ctr">
                      <a:solidFill>
                        <a:srgbClr val="C3C7CD"/>
                      </a:solidFill>
                      <a:prstDash val="solid"/>
                      <a:round/>
                      <a:headEnd type="none" w="med" len="med"/>
                      <a:tailEnd type="none" w="med" len="med"/>
                    </a:lnT>
                  </a:tcPr>
                </a:tc>
                <a:extLst>
                  <a:ext uri="{0D108BD9-81ED-4DB2-BD59-A6C34878D82A}">
                    <a16:rowId xmlns:a16="http://schemas.microsoft.com/office/drawing/2014/main" val="2307101436"/>
                  </a:ext>
                </a:extLst>
              </a:tr>
              <a:tr h="487680">
                <a:tc rowSpan="2">
                  <a:txBody>
                    <a:bodyPr/>
                    <a:lstStyle/>
                    <a:p>
                      <a:pPr marL="0" indent="0" algn="l"/>
                      <a:endParaRPr lang="en-CA" sz="400" dirty="0">
                        <a:solidFill>
                          <a:srgbClr val="254776"/>
                        </a:solidFill>
                        <a:effectLst/>
                        <a:latin typeface="Helvetica" pitchFamily="2" charset="0"/>
                        <a:ea typeface="Times New Roman" panose="02020603050405020304" pitchFamily="18" charset="0"/>
                        <a:cs typeface="Times New Roman" panose="02020603050405020304" pitchFamily="18" charset="0"/>
                      </a:endParaRPr>
                    </a:p>
                    <a:p>
                      <a:pPr marL="0" indent="0" algn="r"/>
                      <a:r>
                        <a:rPr lang="ja-JP" altLang="ja-JP" sz="1200" kern="1200" dirty="0">
                          <a:solidFill>
                            <a:schemeClr val="tx1"/>
                          </a:solidFill>
                          <a:effectLst/>
                          <a:latin typeface="+mn-lt"/>
                          <a:ea typeface="+mn-ea"/>
                          <a:cs typeface="+mn-cs"/>
                        </a:rPr>
                        <a:t>国内推奨または</a:t>
                      </a:r>
                      <a:endParaRPr lang="en-US" altLang="ja-JP" sz="1200" kern="1200" dirty="0">
                        <a:solidFill>
                          <a:schemeClr val="tx1"/>
                        </a:solidFill>
                        <a:effectLst/>
                        <a:latin typeface="+mn-lt"/>
                        <a:ea typeface="+mn-ea"/>
                        <a:cs typeface="+mn-cs"/>
                      </a:endParaRPr>
                    </a:p>
                    <a:p>
                      <a:pPr marL="0" indent="0" algn="r"/>
                      <a:r>
                        <a:rPr lang="ja-JP" altLang="ja-JP" sz="1200" kern="1200" dirty="0">
                          <a:solidFill>
                            <a:schemeClr val="tx1"/>
                          </a:solidFill>
                          <a:effectLst/>
                          <a:latin typeface="+mn-lt"/>
                          <a:ea typeface="+mn-ea"/>
                          <a:cs typeface="+mn-cs"/>
                        </a:rPr>
                        <a:t>エビデンス支援</a:t>
                      </a:r>
                      <a:endParaRPr lang="en-US" altLang="ja-JP" sz="1200" kern="1200" dirty="0">
                        <a:solidFill>
                          <a:schemeClr val="tx1"/>
                        </a:solidFill>
                        <a:effectLst/>
                        <a:latin typeface="+mn-lt"/>
                        <a:ea typeface="+mn-ea"/>
                        <a:cs typeface="+mn-cs"/>
                      </a:endParaRPr>
                    </a:p>
                    <a:p>
                      <a:pPr marL="0" indent="0" algn="r"/>
                      <a:r>
                        <a:rPr lang="ja-JP" altLang="ja-JP" sz="1100" kern="1200" dirty="0">
                          <a:solidFill>
                            <a:schemeClr val="tx1"/>
                          </a:solidFill>
                          <a:effectLst/>
                          <a:latin typeface="+mn-lt"/>
                          <a:ea typeface="+mn-ea"/>
                          <a:cs typeface="+mn-cs"/>
                        </a:rPr>
                        <a:t>国内およびグローバルなエビデンスからの</a:t>
                      </a:r>
                      <a:endParaRPr lang="en-US" altLang="ja-JP" sz="1100" kern="1200" dirty="0">
                        <a:solidFill>
                          <a:schemeClr val="tx1"/>
                        </a:solidFill>
                        <a:effectLst/>
                        <a:latin typeface="+mn-lt"/>
                        <a:ea typeface="+mn-ea"/>
                        <a:cs typeface="+mn-cs"/>
                      </a:endParaRPr>
                    </a:p>
                    <a:p>
                      <a:pPr marL="0" indent="0" algn="r"/>
                      <a:r>
                        <a:rPr lang="ja-JP" altLang="ja-JP" sz="1100" kern="1200" dirty="0">
                          <a:solidFill>
                            <a:schemeClr val="tx1"/>
                          </a:solidFill>
                          <a:effectLst/>
                          <a:latin typeface="+mn-lt"/>
                          <a:ea typeface="+mn-ea"/>
                          <a:cs typeface="+mn-cs"/>
                        </a:rPr>
                        <a:t>情報提供</a:t>
                      </a:r>
                      <a:endParaRPr lang="en-CA" sz="1100" dirty="0">
                        <a:solidFill>
                          <a:srgbClr val="254776"/>
                        </a:solidFill>
                        <a:effectLst/>
                        <a:latin typeface="Helvetica" pitchFamily="2" charset="0"/>
                        <a:ea typeface="Times New Roman" panose="02020603050405020304" pitchFamily="18" charset="0"/>
                        <a:cs typeface="Times New Roman" panose="02020603050405020304" pitchFamily="18" charset="0"/>
                      </a:endParaRPr>
                    </a:p>
                    <a:p>
                      <a:pPr marL="0" indent="0" algn="l"/>
                      <a:r>
                        <a:rPr lang="en-CA" sz="500" dirty="0">
                          <a:solidFill>
                            <a:srgbClr val="254776"/>
                          </a:solidFill>
                          <a:effectLst/>
                          <a:latin typeface="Helvetica" pitchFamily="2" charset="0"/>
                          <a:ea typeface="Times New Roman" panose="02020603050405020304" pitchFamily="18" charset="0"/>
                          <a:cs typeface="Times New Roman" panose="02020603050405020304" pitchFamily="18" charset="0"/>
                        </a:rPr>
                        <a:t> </a:t>
                      </a:r>
                    </a:p>
                  </a:txBody>
                  <a:tcPr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alpha val="50000"/>
                      </a:srgbClr>
                    </a:solidFill>
                  </a:tcPr>
                </a:tc>
                <a:tc rowSpan="2">
                  <a:txBody>
                    <a:bodyPr/>
                    <a:lstStyle/>
                    <a:p>
                      <a:pPr algn="r"/>
                      <a:endParaRPr lang="en-CA" sz="1300" dirty="0">
                        <a:solidFill>
                          <a:srgbClr val="254776"/>
                        </a:solidFill>
                        <a:effectLst/>
                        <a:latin typeface="Helvetica" pitchFamily="2" charset="0"/>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alpha val="50000"/>
                      </a:srgbClr>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dirty="0">
                        <a:solidFill>
                          <a:srgbClr val="254776"/>
                        </a:solidFill>
                        <a:latin typeface="Helvetica" pitchFamily="2"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l" defTabSz="457189" rtl="0" eaLnBrk="1" fontAlgn="auto" latinLnBrk="0" hangingPunct="1">
                        <a:lnSpc>
                          <a:spcPts val="1120"/>
                        </a:lnSpc>
                        <a:spcBef>
                          <a:spcPts val="0"/>
                        </a:spcBef>
                        <a:spcAft>
                          <a:spcPts val="0"/>
                        </a:spcAft>
                        <a:buClrTx/>
                        <a:buSzTx/>
                        <a:buFontTx/>
                        <a:buNone/>
                        <a:tabLst/>
                        <a:defRPr/>
                      </a:pPr>
                      <a:r>
                        <a:rPr lang="en-US" altLang="ja-JP" sz="1200" kern="1200" dirty="0">
                          <a:solidFill>
                            <a:schemeClr val="tx1"/>
                          </a:solidFill>
                          <a:effectLst/>
                          <a:latin typeface="+mn-lt"/>
                          <a:ea typeface="+mn-ea"/>
                          <a:cs typeface="+mn-cs"/>
                        </a:rPr>
                        <a:t>技術評価/費用効果分析</a:t>
                      </a:r>
                      <a:endParaRPr lang="en-CA" sz="1200" dirty="0">
                        <a:solidFill>
                          <a:srgbClr val="254776"/>
                        </a:solidFill>
                        <a:latin typeface="Helvetica" pitchFamily="2" charset="0"/>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lnL w="12700" cap="flat" cmpd="sng" algn="ctr">
                      <a:solidFill>
                        <a:srgbClr val="C3C7CD"/>
                      </a:solidFill>
                      <a:prstDash val="solid"/>
                      <a:round/>
                      <a:headEnd type="none" w="med" len="med"/>
                      <a:tailEnd type="none" w="med" len="med"/>
                    </a:lnL>
                  </a:tcPr>
                </a:tc>
                <a:extLst>
                  <a:ext uri="{0D108BD9-81ED-4DB2-BD59-A6C34878D82A}">
                    <a16:rowId xmlns:a16="http://schemas.microsoft.com/office/drawing/2014/main" val="1443558113"/>
                  </a:ext>
                </a:extLst>
              </a:tr>
              <a:tr h="487680">
                <a:tc vMerge="1">
                  <a:txBody>
                    <a:bodyPr/>
                    <a:lstStyle/>
                    <a:p>
                      <a:pPr algn="ctr"/>
                      <a:endParaRPr lang="en-CA" sz="1400" dirty="0">
                        <a:solidFill>
                          <a:srgbClr val="254776"/>
                        </a:solidFill>
                        <a:effectLst/>
                        <a:latin typeface="Helvetica" pitchFamily="2" charset="0"/>
                        <a:ea typeface="Times New Roman" panose="02020603050405020304" pitchFamily="18" charset="0"/>
                        <a:cs typeface="Times New Roman" panose="02020603050405020304" pitchFamily="18" charset="0"/>
                      </a:endParaRPr>
                    </a:p>
                  </a:txBody>
                  <a:tcPr marL="26617" marR="26617" marT="0" marB="0">
                    <a:lnL w="12700" cap="flat" cmpd="sng" algn="ctr">
                      <a:solidFill>
                        <a:srgbClr val="40B5D3"/>
                      </a:solidFill>
                      <a:prstDash val="solid"/>
                      <a:round/>
                      <a:headEnd type="none" w="med" len="med"/>
                      <a:tailEnd type="none" w="med" len="med"/>
                    </a:lnL>
                    <a:lnR w="12700" cap="flat" cmpd="sng" algn="ctr">
                      <a:solidFill>
                        <a:srgbClr val="40B5D3"/>
                      </a:solidFill>
                      <a:prstDash val="solid"/>
                      <a:round/>
                      <a:headEnd type="none" w="med" len="med"/>
                      <a:tailEnd type="none" w="med" len="med"/>
                    </a:lnR>
                    <a:lnT w="12700" cap="flat" cmpd="sng" algn="ctr">
                      <a:solidFill>
                        <a:srgbClr val="40B5D3"/>
                      </a:solidFill>
                      <a:prstDash val="solid"/>
                      <a:round/>
                      <a:headEnd type="none" w="med" len="med"/>
                      <a:tailEnd type="none" w="med" len="med"/>
                    </a:lnT>
                    <a:lnB w="12700" cap="flat" cmpd="sng" algn="ctr">
                      <a:solidFill>
                        <a:srgbClr val="40B5D3"/>
                      </a:solidFill>
                      <a:prstDash val="solid"/>
                      <a:round/>
                      <a:headEnd type="none" w="med" len="med"/>
                      <a:tailEnd type="none" w="med" len="med"/>
                    </a:lnB>
                    <a:lnTlToBr w="12700" cmpd="sng">
                      <a:noFill/>
                      <a:prstDash val="solid"/>
                    </a:lnTlToBr>
                    <a:lnBlToTr w="12700" cmpd="sng">
                      <a:noFill/>
                      <a:prstDash val="solid"/>
                    </a:lnBlToTr>
                    <a:solidFill>
                      <a:srgbClr val="D9F0F6">
                        <a:alpha val="45098"/>
                      </a:srgbClr>
                    </a:solidFill>
                  </a:tcPr>
                </a:tc>
                <a:tc vMerge="1">
                  <a:txBody>
                    <a:bodyPr/>
                    <a:lstStyle/>
                    <a:p>
                      <a:endParaRPr lang="en-US"/>
                    </a:p>
                  </a:txBody>
                  <a:tcPr/>
                </a:tc>
                <a:tc>
                  <a:txBody>
                    <a:bodyPr/>
                    <a:lstStyle/>
                    <a:p>
                      <a:pPr algn="l"/>
                      <a:endParaRPr lang="en-CA" sz="10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a:r>
                        <a:rPr lang="ja-JP" altLang="ja-JP" sz="1200" kern="1200" dirty="0">
                          <a:solidFill>
                            <a:schemeClr val="tx1"/>
                          </a:solidFill>
                          <a:effectLst/>
                          <a:latin typeface="+mn-lt"/>
                          <a:ea typeface="+mn-ea"/>
                          <a:cs typeface="+mn-cs"/>
                        </a:rPr>
                        <a:t>ガイドライン</a:t>
                      </a:r>
                      <a:endParaRPr lang="en-CA" sz="12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dirty="0"/>
                    </a:p>
                  </a:txBody>
                  <a:tcPr>
                    <a:lnL w="12700" cap="flat" cmpd="sng" algn="ctr">
                      <a:solidFill>
                        <a:srgbClr val="C3C7CD"/>
                      </a:solidFill>
                      <a:prstDash val="solid"/>
                      <a:round/>
                      <a:headEnd type="none" w="med" len="med"/>
                      <a:tailEnd type="none" w="med" len="med"/>
                    </a:lnL>
                  </a:tcPr>
                </a:tc>
                <a:extLst>
                  <a:ext uri="{0D108BD9-81ED-4DB2-BD59-A6C34878D82A}">
                    <a16:rowId xmlns:a16="http://schemas.microsoft.com/office/drawing/2014/main" val="3841412472"/>
                  </a:ext>
                </a:extLst>
              </a:tr>
            </a:tbl>
          </a:graphicData>
        </a:graphic>
      </p:graphicFrame>
      <p:pic>
        <p:nvPicPr>
          <p:cNvPr id="51" name="Picture 50">
            <a:extLst>
              <a:ext uri="{FF2B5EF4-FFF2-40B4-BE49-F238E27FC236}">
                <a16:creationId xmlns:a16="http://schemas.microsoft.com/office/drawing/2014/main" id="{F00751DC-1877-2F93-BCB3-8C472C5B1F33}"/>
              </a:ext>
            </a:extLst>
          </p:cNvPr>
          <p:cNvPicPr>
            <a:picLocks noChangeAspect="1"/>
          </p:cNvPicPr>
          <p:nvPr/>
        </p:nvPicPr>
        <p:blipFill>
          <a:blip r:embed="rId3"/>
          <a:srcRect/>
          <a:stretch/>
        </p:blipFill>
        <p:spPr>
          <a:xfrm>
            <a:off x="2339846" y="2043249"/>
            <a:ext cx="731352" cy="731352"/>
          </a:xfrm>
          <a:prstGeom prst="rect">
            <a:avLst/>
          </a:prstGeom>
        </p:spPr>
      </p:pic>
      <p:pic>
        <p:nvPicPr>
          <p:cNvPr id="52" name="Picture 51">
            <a:extLst>
              <a:ext uri="{FF2B5EF4-FFF2-40B4-BE49-F238E27FC236}">
                <a16:creationId xmlns:a16="http://schemas.microsoft.com/office/drawing/2014/main" id="{1F3047B6-475D-D919-CEF8-9CDB04489B2E}"/>
              </a:ext>
            </a:extLst>
          </p:cNvPr>
          <p:cNvPicPr>
            <a:picLocks noChangeAspect="1"/>
          </p:cNvPicPr>
          <p:nvPr/>
        </p:nvPicPr>
        <p:blipFill>
          <a:blip r:embed="rId4"/>
          <a:srcRect/>
          <a:stretch/>
        </p:blipFill>
        <p:spPr>
          <a:xfrm>
            <a:off x="2339846" y="4001509"/>
            <a:ext cx="731352" cy="731352"/>
          </a:xfrm>
          <a:prstGeom prst="rect">
            <a:avLst/>
          </a:prstGeom>
        </p:spPr>
      </p:pic>
      <p:pic>
        <p:nvPicPr>
          <p:cNvPr id="53" name="Picture 52">
            <a:extLst>
              <a:ext uri="{FF2B5EF4-FFF2-40B4-BE49-F238E27FC236}">
                <a16:creationId xmlns:a16="http://schemas.microsoft.com/office/drawing/2014/main" id="{27BD9792-09DC-F18B-98B7-8398DB5E3A6D}"/>
              </a:ext>
            </a:extLst>
          </p:cNvPr>
          <p:cNvPicPr>
            <a:picLocks noChangeAspect="1"/>
          </p:cNvPicPr>
          <p:nvPr/>
        </p:nvPicPr>
        <p:blipFill>
          <a:blip r:embed="rId5"/>
          <a:srcRect/>
          <a:stretch/>
        </p:blipFill>
        <p:spPr>
          <a:xfrm>
            <a:off x="2339846" y="5783955"/>
            <a:ext cx="731352" cy="731352"/>
          </a:xfrm>
          <a:prstGeom prst="rect">
            <a:avLst/>
          </a:prstGeom>
        </p:spPr>
      </p:pic>
      <p:pic>
        <p:nvPicPr>
          <p:cNvPr id="54" name="Picture 53">
            <a:extLst>
              <a:ext uri="{FF2B5EF4-FFF2-40B4-BE49-F238E27FC236}">
                <a16:creationId xmlns:a16="http://schemas.microsoft.com/office/drawing/2014/main" id="{59D2CCB4-8507-843F-F09B-3F81002DD66A}"/>
              </a:ext>
            </a:extLst>
          </p:cNvPr>
          <p:cNvPicPr>
            <a:picLocks noChangeAspect="1"/>
          </p:cNvPicPr>
          <p:nvPr/>
        </p:nvPicPr>
        <p:blipFill>
          <a:blip r:embed="rId6"/>
          <a:srcRect/>
          <a:stretch/>
        </p:blipFill>
        <p:spPr>
          <a:xfrm>
            <a:off x="3249415" y="5749011"/>
            <a:ext cx="303988" cy="303988"/>
          </a:xfrm>
          <a:prstGeom prst="rect">
            <a:avLst/>
          </a:prstGeom>
        </p:spPr>
      </p:pic>
      <p:pic>
        <p:nvPicPr>
          <p:cNvPr id="55" name="Picture 54">
            <a:extLst>
              <a:ext uri="{FF2B5EF4-FFF2-40B4-BE49-F238E27FC236}">
                <a16:creationId xmlns:a16="http://schemas.microsoft.com/office/drawing/2014/main" id="{0A51B1ED-2B71-BADE-26F8-623051DCB2E5}"/>
              </a:ext>
            </a:extLst>
          </p:cNvPr>
          <p:cNvPicPr>
            <a:picLocks noChangeAspect="1"/>
          </p:cNvPicPr>
          <p:nvPr/>
        </p:nvPicPr>
        <p:blipFill>
          <a:blip r:embed="rId7"/>
          <a:srcRect/>
          <a:stretch/>
        </p:blipFill>
        <p:spPr>
          <a:xfrm>
            <a:off x="3249415" y="6314005"/>
            <a:ext cx="299148" cy="299148"/>
          </a:xfrm>
          <a:prstGeom prst="rect">
            <a:avLst/>
          </a:prstGeom>
        </p:spPr>
      </p:pic>
      <p:pic>
        <p:nvPicPr>
          <p:cNvPr id="56" name="Picture 55">
            <a:extLst>
              <a:ext uri="{FF2B5EF4-FFF2-40B4-BE49-F238E27FC236}">
                <a16:creationId xmlns:a16="http://schemas.microsoft.com/office/drawing/2014/main" id="{B7AFF1B2-24FB-462D-E098-CBEDDD7A059E}"/>
              </a:ext>
            </a:extLst>
          </p:cNvPr>
          <p:cNvPicPr>
            <a:picLocks noChangeAspect="1"/>
          </p:cNvPicPr>
          <p:nvPr/>
        </p:nvPicPr>
        <p:blipFill>
          <a:blip r:embed="rId8"/>
          <a:srcRect/>
          <a:stretch/>
        </p:blipFill>
        <p:spPr>
          <a:xfrm>
            <a:off x="3249415" y="4250659"/>
            <a:ext cx="303988" cy="303988"/>
          </a:xfrm>
          <a:prstGeom prst="rect">
            <a:avLst/>
          </a:prstGeom>
        </p:spPr>
      </p:pic>
      <p:pic>
        <p:nvPicPr>
          <p:cNvPr id="57" name="Picture 56">
            <a:extLst>
              <a:ext uri="{FF2B5EF4-FFF2-40B4-BE49-F238E27FC236}">
                <a16:creationId xmlns:a16="http://schemas.microsoft.com/office/drawing/2014/main" id="{93DB4FFD-5C91-82B7-3229-338C8A0832E0}"/>
              </a:ext>
            </a:extLst>
          </p:cNvPr>
          <p:cNvPicPr>
            <a:picLocks noChangeAspect="1"/>
          </p:cNvPicPr>
          <p:nvPr/>
        </p:nvPicPr>
        <p:blipFill>
          <a:blip r:embed="rId9"/>
          <a:srcRect/>
          <a:stretch/>
        </p:blipFill>
        <p:spPr>
          <a:xfrm>
            <a:off x="3249415" y="2579265"/>
            <a:ext cx="299148" cy="299148"/>
          </a:xfrm>
          <a:prstGeom prst="rect">
            <a:avLst/>
          </a:prstGeom>
        </p:spPr>
      </p:pic>
      <p:pic>
        <p:nvPicPr>
          <p:cNvPr id="58" name="Picture 57">
            <a:extLst>
              <a:ext uri="{FF2B5EF4-FFF2-40B4-BE49-F238E27FC236}">
                <a16:creationId xmlns:a16="http://schemas.microsoft.com/office/drawing/2014/main" id="{63D15423-3046-42F4-B335-02E50BC0ABE9}"/>
              </a:ext>
            </a:extLst>
          </p:cNvPr>
          <p:cNvPicPr>
            <a:picLocks noChangeAspect="1"/>
          </p:cNvPicPr>
          <p:nvPr/>
        </p:nvPicPr>
        <p:blipFill>
          <a:blip r:embed="rId10"/>
          <a:srcRect/>
          <a:stretch/>
        </p:blipFill>
        <p:spPr>
          <a:xfrm>
            <a:off x="3249415" y="1599750"/>
            <a:ext cx="299148" cy="299148"/>
          </a:xfrm>
          <a:prstGeom prst="rect">
            <a:avLst/>
          </a:prstGeom>
        </p:spPr>
      </p:pic>
      <p:pic>
        <p:nvPicPr>
          <p:cNvPr id="59" name="Picture 58">
            <a:extLst>
              <a:ext uri="{FF2B5EF4-FFF2-40B4-BE49-F238E27FC236}">
                <a16:creationId xmlns:a16="http://schemas.microsoft.com/office/drawing/2014/main" id="{D5FDC7BF-1FBD-7A4C-90F5-AF579A32B041}"/>
              </a:ext>
            </a:extLst>
          </p:cNvPr>
          <p:cNvPicPr>
            <a:picLocks noChangeAspect="1"/>
          </p:cNvPicPr>
          <p:nvPr/>
        </p:nvPicPr>
        <p:blipFill>
          <a:blip r:embed="rId11"/>
          <a:srcRect/>
          <a:stretch/>
        </p:blipFill>
        <p:spPr>
          <a:xfrm>
            <a:off x="3249415" y="2248228"/>
            <a:ext cx="299148" cy="299148"/>
          </a:xfrm>
          <a:prstGeom prst="rect">
            <a:avLst/>
          </a:prstGeom>
        </p:spPr>
      </p:pic>
      <p:pic>
        <p:nvPicPr>
          <p:cNvPr id="60" name="Picture 59">
            <a:extLst>
              <a:ext uri="{FF2B5EF4-FFF2-40B4-BE49-F238E27FC236}">
                <a16:creationId xmlns:a16="http://schemas.microsoft.com/office/drawing/2014/main" id="{3431EB32-9BEA-5605-8BB4-83932FB5510E}"/>
              </a:ext>
            </a:extLst>
          </p:cNvPr>
          <p:cNvPicPr>
            <a:picLocks noChangeAspect="1"/>
          </p:cNvPicPr>
          <p:nvPr/>
        </p:nvPicPr>
        <p:blipFill>
          <a:blip r:embed="rId12"/>
          <a:srcRect/>
          <a:stretch/>
        </p:blipFill>
        <p:spPr>
          <a:xfrm>
            <a:off x="3249415" y="1920836"/>
            <a:ext cx="299148" cy="299148"/>
          </a:xfrm>
          <a:prstGeom prst="rect">
            <a:avLst/>
          </a:prstGeom>
        </p:spPr>
      </p:pic>
      <p:pic>
        <p:nvPicPr>
          <p:cNvPr id="61" name="Picture 60">
            <a:extLst>
              <a:ext uri="{FF2B5EF4-FFF2-40B4-BE49-F238E27FC236}">
                <a16:creationId xmlns:a16="http://schemas.microsoft.com/office/drawing/2014/main" id="{B20D173A-9D6A-96ED-966B-9A3C0013B1EE}"/>
              </a:ext>
            </a:extLst>
          </p:cNvPr>
          <p:cNvPicPr>
            <a:picLocks noChangeAspect="1"/>
          </p:cNvPicPr>
          <p:nvPr/>
        </p:nvPicPr>
        <p:blipFill>
          <a:blip r:embed="rId13"/>
          <a:srcRect/>
          <a:stretch/>
        </p:blipFill>
        <p:spPr>
          <a:xfrm>
            <a:off x="3249415" y="2901561"/>
            <a:ext cx="299148" cy="299148"/>
          </a:xfrm>
          <a:prstGeom prst="rect">
            <a:avLst/>
          </a:prstGeom>
        </p:spPr>
      </p:pic>
      <p:graphicFrame>
        <p:nvGraphicFramePr>
          <p:cNvPr id="62" name="Table 6">
            <a:extLst>
              <a:ext uri="{FF2B5EF4-FFF2-40B4-BE49-F238E27FC236}">
                <a16:creationId xmlns:a16="http://schemas.microsoft.com/office/drawing/2014/main" id="{42B76343-1FFE-F4BD-99F9-9D39CB9649A1}"/>
              </a:ext>
            </a:extLst>
          </p:cNvPr>
          <p:cNvGraphicFramePr>
            <a:graphicFrameLocks noGrp="1"/>
          </p:cNvGraphicFramePr>
          <p:nvPr>
            <p:extLst>
              <p:ext uri="{D42A27DB-BD31-4B8C-83A1-F6EECF244321}">
                <p14:modId xmlns:p14="http://schemas.microsoft.com/office/powerpoint/2010/main" val="3495227803"/>
              </p:ext>
            </p:extLst>
          </p:nvPr>
        </p:nvGraphicFramePr>
        <p:xfrm>
          <a:off x="5226745" y="1611781"/>
          <a:ext cx="5959948" cy="1596700"/>
        </p:xfrm>
        <a:graphic>
          <a:graphicData uri="http://schemas.openxmlformats.org/drawingml/2006/table">
            <a:tbl>
              <a:tblPr firstRow="1" bandRow="1">
                <a:tableStyleId>{5940675A-B579-460E-94D1-54222C63F5DA}</a:tableStyleId>
              </a:tblPr>
              <a:tblGrid>
                <a:gridCol w="1489987">
                  <a:extLst>
                    <a:ext uri="{9D8B030D-6E8A-4147-A177-3AD203B41FA5}">
                      <a16:colId xmlns:a16="http://schemas.microsoft.com/office/drawing/2014/main" val="2992671412"/>
                    </a:ext>
                  </a:extLst>
                </a:gridCol>
                <a:gridCol w="1489987">
                  <a:extLst>
                    <a:ext uri="{9D8B030D-6E8A-4147-A177-3AD203B41FA5}">
                      <a16:colId xmlns:a16="http://schemas.microsoft.com/office/drawing/2014/main" val="597148921"/>
                    </a:ext>
                  </a:extLst>
                </a:gridCol>
                <a:gridCol w="1489987">
                  <a:extLst>
                    <a:ext uri="{9D8B030D-6E8A-4147-A177-3AD203B41FA5}">
                      <a16:colId xmlns:a16="http://schemas.microsoft.com/office/drawing/2014/main" val="1162182459"/>
                    </a:ext>
                  </a:extLst>
                </a:gridCol>
                <a:gridCol w="1489987">
                  <a:extLst>
                    <a:ext uri="{9D8B030D-6E8A-4147-A177-3AD203B41FA5}">
                      <a16:colId xmlns:a16="http://schemas.microsoft.com/office/drawing/2014/main" val="3570964566"/>
                    </a:ext>
                  </a:extLst>
                </a:gridCol>
              </a:tblGrid>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9413739"/>
                  </a:ext>
                </a:extLst>
              </a:tr>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7635577"/>
                  </a:ext>
                </a:extLst>
              </a:tr>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6252501"/>
                  </a:ext>
                </a:extLst>
              </a:tr>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2388347"/>
                  </a:ext>
                </a:extLst>
              </a:tr>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6386504"/>
                  </a:ext>
                </a:extLst>
              </a:tr>
            </a:tbl>
          </a:graphicData>
        </a:graphic>
      </p:graphicFrame>
      <p:sp>
        <p:nvSpPr>
          <p:cNvPr id="2" name="Oval 1">
            <a:extLst>
              <a:ext uri="{FF2B5EF4-FFF2-40B4-BE49-F238E27FC236}">
                <a16:creationId xmlns:a16="http://schemas.microsoft.com/office/drawing/2014/main" id="{8D731A71-05CB-35C1-6E7F-770847159E60}"/>
              </a:ext>
            </a:extLst>
          </p:cNvPr>
          <p:cNvSpPr/>
          <p:nvPr/>
        </p:nvSpPr>
        <p:spPr>
          <a:xfrm>
            <a:off x="2337224" y="2040319"/>
            <a:ext cx="721895" cy="724766"/>
          </a:xfrm>
          <a:prstGeom prst="ellipse">
            <a:avLst/>
          </a:prstGeom>
          <a:noFill/>
          <a:ln w="66675">
            <a:solidFill>
              <a:srgbClr val="99C2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5553EC6E-44F1-8407-3212-D4BFF0148ED7}"/>
              </a:ext>
            </a:extLst>
          </p:cNvPr>
          <p:cNvSpPr/>
          <p:nvPr/>
        </p:nvSpPr>
        <p:spPr>
          <a:xfrm>
            <a:off x="2348624" y="5787248"/>
            <a:ext cx="721895" cy="724766"/>
          </a:xfrm>
          <a:prstGeom prst="ellipse">
            <a:avLst/>
          </a:prstGeom>
          <a:noFill/>
          <a:ln w="66675">
            <a:solidFill>
              <a:srgbClr val="4195C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D97E2D8B-7EDD-FEBE-0744-7792538C59FB}"/>
              </a:ext>
            </a:extLst>
          </p:cNvPr>
          <p:cNvSpPr/>
          <p:nvPr/>
        </p:nvSpPr>
        <p:spPr>
          <a:xfrm>
            <a:off x="2349303" y="4004802"/>
            <a:ext cx="721895" cy="724766"/>
          </a:xfrm>
          <a:prstGeom prst="ellipse">
            <a:avLst/>
          </a:prstGeom>
          <a:noFill/>
          <a:ln w="66675">
            <a:solidFill>
              <a:srgbClr val="0E539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6B67C4D8-1AF7-8A90-56A7-5C8C31E2F9A3}"/>
              </a:ext>
            </a:extLst>
          </p:cNvPr>
          <p:cNvPicPr>
            <a:picLocks noChangeAspect="1"/>
          </p:cNvPicPr>
          <p:nvPr/>
        </p:nvPicPr>
        <p:blipFill>
          <a:blip r:embed="rId14"/>
          <a:srcRect/>
          <a:stretch/>
        </p:blipFill>
        <p:spPr>
          <a:xfrm>
            <a:off x="5830778" y="1599750"/>
            <a:ext cx="284688" cy="301434"/>
          </a:xfrm>
          <a:prstGeom prst="rect">
            <a:avLst/>
          </a:prstGeom>
        </p:spPr>
      </p:pic>
      <p:pic>
        <p:nvPicPr>
          <p:cNvPr id="6" name="Picture 5">
            <a:extLst>
              <a:ext uri="{FF2B5EF4-FFF2-40B4-BE49-F238E27FC236}">
                <a16:creationId xmlns:a16="http://schemas.microsoft.com/office/drawing/2014/main" id="{33B4859D-1637-5F63-4D35-CBCC3AAFAA91}"/>
              </a:ext>
            </a:extLst>
          </p:cNvPr>
          <p:cNvPicPr>
            <a:picLocks noChangeAspect="1"/>
          </p:cNvPicPr>
          <p:nvPr/>
        </p:nvPicPr>
        <p:blipFill>
          <a:blip r:embed="rId14"/>
          <a:srcRect/>
          <a:stretch/>
        </p:blipFill>
        <p:spPr>
          <a:xfrm>
            <a:off x="5830778" y="1919693"/>
            <a:ext cx="284688" cy="301434"/>
          </a:xfrm>
          <a:prstGeom prst="rect">
            <a:avLst/>
          </a:prstGeom>
        </p:spPr>
      </p:pic>
      <p:pic>
        <p:nvPicPr>
          <p:cNvPr id="10" name="Picture 9">
            <a:extLst>
              <a:ext uri="{FF2B5EF4-FFF2-40B4-BE49-F238E27FC236}">
                <a16:creationId xmlns:a16="http://schemas.microsoft.com/office/drawing/2014/main" id="{4B03DD4B-E37D-6BEC-897B-5A3278E6B9CD}"/>
              </a:ext>
            </a:extLst>
          </p:cNvPr>
          <p:cNvPicPr>
            <a:picLocks noChangeAspect="1"/>
          </p:cNvPicPr>
          <p:nvPr/>
        </p:nvPicPr>
        <p:blipFill>
          <a:blip r:embed="rId14"/>
          <a:srcRect/>
          <a:stretch/>
        </p:blipFill>
        <p:spPr>
          <a:xfrm>
            <a:off x="5830778" y="2890384"/>
            <a:ext cx="284688" cy="301434"/>
          </a:xfrm>
          <a:prstGeom prst="rect">
            <a:avLst/>
          </a:prstGeom>
        </p:spPr>
      </p:pic>
      <p:pic>
        <p:nvPicPr>
          <p:cNvPr id="13" name="Picture 12">
            <a:extLst>
              <a:ext uri="{FF2B5EF4-FFF2-40B4-BE49-F238E27FC236}">
                <a16:creationId xmlns:a16="http://schemas.microsoft.com/office/drawing/2014/main" id="{76665BEF-A36A-62E3-4FE8-13C1A15F2B25}"/>
              </a:ext>
            </a:extLst>
          </p:cNvPr>
          <p:cNvPicPr>
            <a:picLocks noChangeAspect="1"/>
          </p:cNvPicPr>
          <p:nvPr/>
        </p:nvPicPr>
        <p:blipFill>
          <a:blip r:embed="rId15"/>
          <a:srcRect/>
          <a:stretch/>
        </p:blipFill>
        <p:spPr>
          <a:xfrm>
            <a:off x="7328677" y="2245942"/>
            <a:ext cx="284687" cy="301434"/>
          </a:xfrm>
          <a:prstGeom prst="rect">
            <a:avLst/>
          </a:prstGeom>
        </p:spPr>
      </p:pic>
      <p:pic>
        <p:nvPicPr>
          <p:cNvPr id="14" name="Picture 13">
            <a:extLst>
              <a:ext uri="{FF2B5EF4-FFF2-40B4-BE49-F238E27FC236}">
                <a16:creationId xmlns:a16="http://schemas.microsoft.com/office/drawing/2014/main" id="{43D3AEC1-8AB6-A3D6-3371-5ED624B5FC4D}"/>
              </a:ext>
            </a:extLst>
          </p:cNvPr>
          <p:cNvPicPr>
            <a:picLocks noChangeAspect="1"/>
          </p:cNvPicPr>
          <p:nvPr/>
        </p:nvPicPr>
        <p:blipFill>
          <a:blip r:embed="rId15"/>
          <a:srcRect/>
          <a:stretch/>
        </p:blipFill>
        <p:spPr>
          <a:xfrm>
            <a:off x="7328677" y="1919693"/>
            <a:ext cx="284687" cy="301434"/>
          </a:xfrm>
          <a:prstGeom prst="rect">
            <a:avLst/>
          </a:prstGeom>
        </p:spPr>
      </p:pic>
      <p:pic>
        <p:nvPicPr>
          <p:cNvPr id="15" name="Picture 14">
            <a:extLst>
              <a:ext uri="{FF2B5EF4-FFF2-40B4-BE49-F238E27FC236}">
                <a16:creationId xmlns:a16="http://schemas.microsoft.com/office/drawing/2014/main" id="{A55BCB3E-2D71-CCBE-ACA4-40F15DF47E72}"/>
              </a:ext>
            </a:extLst>
          </p:cNvPr>
          <p:cNvPicPr>
            <a:picLocks noChangeAspect="1"/>
          </p:cNvPicPr>
          <p:nvPr/>
        </p:nvPicPr>
        <p:blipFill>
          <a:blip r:embed="rId15"/>
          <a:srcRect/>
          <a:stretch/>
        </p:blipFill>
        <p:spPr>
          <a:xfrm>
            <a:off x="7328677" y="2890384"/>
            <a:ext cx="284687" cy="301434"/>
          </a:xfrm>
          <a:prstGeom prst="rect">
            <a:avLst/>
          </a:prstGeom>
        </p:spPr>
      </p:pic>
      <p:pic>
        <p:nvPicPr>
          <p:cNvPr id="16" name="Picture 15">
            <a:extLst>
              <a:ext uri="{FF2B5EF4-FFF2-40B4-BE49-F238E27FC236}">
                <a16:creationId xmlns:a16="http://schemas.microsoft.com/office/drawing/2014/main" id="{C491FFC3-5FAD-AD2D-5697-E5AFE5425912}"/>
              </a:ext>
            </a:extLst>
          </p:cNvPr>
          <p:cNvPicPr>
            <a:picLocks noChangeAspect="1"/>
          </p:cNvPicPr>
          <p:nvPr/>
        </p:nvPicPr>
        <p:blipFill>
          <a:blip r:embed="rId16"/>
          <a:srcRect/>
          <a:stretch/>
        </p:blipFill>
        <p:spPr>
          <a:xfrm>
            <a:off x="8806673" y="2890384"/>
            <a:ext cx="284687" cy="301433"/>
          </a:xfrm>
          <a:prstGeom prst="rect">
            <a:avLst/>
          </a:prstGeom>
        </p:spPr>
      </p:pic>
      <p:pic>
        <p:nvPicPr>
          <p:cNvPr id="18" name="Picture 17">
            <a:extLst>
              <a:ext uri="{FF2B5EF4-FFF2-40B4-BE49-F238E27FC236}">
                <a16:creationId xmlns:a16="http://schemas.microsoft.com/office/drawing/2014/main" id="{FC00E5BA-FF71-DE79-C941-61E44EAD8433}"/>
              </a:ext>
            </a:extLst>
          </p:cNvPr>
          <p:cNvPicPr>
            <a:picLocks noChangeAspect="1"/>
          </p:cNvPicPr>
          <p:nvPr/>
        </p:nvPicPr>
        <p:blipFill>
          <a:blip r:embed="rId16"/>
          <a:srcRect/>
          <a:stretch/>
        </p:blipFill>
        <p:spPr>
          <a:xfrm>
            <a:off x="8806673" y="2565907"/>
            <a:ext cx="284687" cy="301433"/>
          </a:xfrm>
          <a:prstGeom prst="rect">
            <a:avLst/>
          </a:prstGeom>
        </p:spPr>
      </p:pic>
      <p:pic>
        <p:nvPicPr>
          <p:cNvPr id="20" name="Picture 19">
            <a:extLst>
              <a:ext uri="{FF2B5EF4-FFF2-40B4-BE49-F238E27FC236}">
                <a16:creationId xmlns:a16="http://schemas.microsoft.com/office/drawing/2014/main" id="{EC625048-D7D9-4710-9C5C-A6BE90A275AA}"/>
              </a:ext>
            </a:extLst>
          </p:cNvPr>
          <p:cNvPicPr>
            <a:picLocks noChangeAspect="1"/>
          </p:cNvPicPr>
          <p:nvPr/>
        </p:nvPicPr>
        <p:blipFill>
          <a:blip r:embed="rId17"/>
          <a:srcRect/>
          <a:stretch/>
        </p:blipFill>
        <p:spPr>
          <a:xfrm>
            <a:off x="10298494" y="2245942"/>
            <a:ext cx="284686" cy="301433"/>
          </a:xfrm>
          <a:prstGeom prst="rect">
            <a:avLst/>
          </a:prstGeom>
        </p:spPr>
      </p:pic>
      <p:pic>
        <p:nvPicPr>
          <p:cNvPr id="22" name="Picture 21">
            <a:extLst>
              <a:ext uri="{FF2B5EF4-FFF2-40B4-BE49-F238E27FC236}">
                <a16:creationId xmlns:a16="http://schemas.microsoft.com/office/drawing/2014/main" id="{8C1EB28F-6315-017A-23F7-EA1997981E75}"/>
              </a:ext>
            </a:extLst>
          </p:cNvPr>
          <p:cNvPicPr>
            <a:picLocks noChangeAspect="1"/>
          </p:cNvPicPr>
          <p:nvPr/>
        </p:nvPicPr>
        <p:blipFill>
          <a:blip r:embed="rId17"/>
          <a:srcRect/>
          <a:stretch/>
        </p:blipFill>
        <p:spPr>
          <a:xfrm>
            <a:off x="10298494" y="1599750"/>
            <a:ext cx="284686" cy="301433"/>
          </a:xfrm>
          <a:prstGeom prst="rect">
            <a:avLst/>
          </a:prstGeom>
        </p:spPr>
      </p:pic>
      <p:pic>
        <p:nvPicPr>
          <p:cNvPr id="28" name="Picture 27">
            <a:extLst>
              <a:ext uri="{FF2B5EF4-FFF2-40B4-BE49-F238E27FC236}">
                <a16:creationId xmlns:a16="http://schemas.microsoft.com/office/drawing/2014/main" id="{B6E1FE6B-3FF2-0CBF-83F2-D71A60736C03}"/>
              </a:ext>
            </a:extLst>
          </p:cNvPr>
          <p:cNvPicPr>
            <a:picLocks noChangeAspect="1"/>
          </p:cNvPicPr>
          <p:nvPr/>
        </p:nvPicPr>
        <p:blipFill>
          <a:blip r:embed="rId17"/>
          <a:srcRect/>
          <a:stretch/>
        </p:blipFill>
        <p:spPr>
          <a:xfrm>
            <a:off x="10304571" y="2890384"/>
            <a:ext cx="284686" cy="301433"/>
          </a:xfrm>
          <a:prstGeom prst="rect">
            <a:avLst/>
          </a:prstGeom>
        </p:spPr>
      </p:pic>
      <p:sp>
        <p:nvSpPr>
          <p:cNvPr id="8" name="TextBox 7">
            <a:extLst>
              <a:ext uri="{FF2B5EF4-FFF2-40B4-BE49-F238E27FC236}">
                <a16:creationId xmlns:a16="http://schemas.microsoft.com/office/drawing/2014/main" id="{7C25FD89-A41B-38F3-74E8-A40A70FE9A94}"/>
              </a:ext>
            </a:extLst>
          </p:cNvPr>
          <p:cNvSpPr txBox="1"/>
          <p:nvPr/>
        </p:nvSpPr>
        <p:spPr>
          <a:xfrm>
            <a:off x="345431" y="455285"/>
            <a:ext cx="8785185" cy="738664"/>
          </a:xfrm>
          <a:prstGeom prst="rect">
            <a:avLst/>
          </a:prstGeom>
          <a:noFill/>
        </p:spPr>
        <p:txBody>
          <a:bodyPr wrap="square">
            <a:spAutoFit/>
          </a:bodyPr>
          <a:lstStyle/>
          <a:p>
            <a:br>
              <a:rPr lang="en-US" sz="1400" dirty="0">
                <a:solidFill>
                  <a:srgbClr val="0F447C"/>
                </a:solidFill>
                <a:latin typeface="Arial" panose="020B0604020202020204" pitchFamily="34" charset="0"/>
                <a:cs typeface="Arial" panose="020B0604020202020204" pitchFamily="34" charset="0"/>
              </a:rPr>
            </a:br>
            <a:r>
              <a:rPr lang="en-US" sz="1400" dirty="0">
                <a:solidFill>
                  <a:srgbClr val="0F447C"/>
                </a:solidFill>
                <a:latin typeface="Arial" panose="020B0604020202020204" pitchFamily="34" charset="0"/>
                <a:cs typeface="Arial" panose="020B0604020202020204" pitchFamily="34" charset="0"/>
              </a:rPr>
              <a:t>2) </a:t>
            </a:r>
            <a:r>
              <a:rPr lang="ja-JP" altLang="en-US" sz="1400" dirty="0">
                <a:solidFill>
                  <a:srgbClr val="0F447C"/>
                </a:solidFill>
                <a:latin typeface="Arial" panose="020B0604020202020204" pitchFamily="34" charset="0"/>
                <a:cs typeface="Arial" panose="020B0604020202020204" pitchFamily="34" charset="0"/>
              </a:rPr>
              <a:t>国内のエビデンス（自国で習得したこと）とグローバルなエビデンス</a:t>
            </a:r>
            <a:br>
              <a:rPr lang="en-US" altLang="ja-JP" sz="1400" dirty="0">
                <a:solidFill>
                  <a:srgbClr val="0F447C"/>
                </a:solidFill>
                <a:latin typeface="Arial" panose="020B0604020202020204" pitchFamily="34" charset="0"/>
                <a:cs typeface="Arial" panose="020B0604020202020204" pitchFamily="34" charset="0"/>
              </a:rPr>
            </a:br>
            <a:r>
              <a:rPr lang="ja-JP" altLang="en-US" sz="1400" dirty="0">
                <a:solidFill>
                  <a:srgbClr val="0F447C"/>
                </a:solidFill>
                <a:latin typeface="Arial" panose="020B0604020202020204" pitchFamily="34" charset="0"/>
                <a:cs typeface="Arial" panose="020B0604020202020204" pitchFamily="34" charset="0"/>
              </a:rPr>
              <a:t>　（グループおよびコンテクストによる違いも含め、世界中から習得したこと）を</a:t>
            </a:r>
            <a:r>
              <a:rPr lang="ja-JP" altLang="en-US" sz="1400" b="1" dirty="0">
                <a:solidFill>
                  <a:srgbClr val="0F447C"/>
                </a:solidFill>
                <a:latin typeface="Arial" panose="020B0604020202020204" pitchFamily="34" charset="0"/>
                <a:cs typeface="Arial" panose="020B0604020202020204" pitchFamily="34" charset="0"/>
              </a:rPr>
              <a:t>組み合わせる</a:t>
            </a:r>
            <a:endParaRPr lang="en-US" sz="1000" b="1" dirty="0">
              <a:solidFill>
                <a:srgbClr val="FF0000"/>
              </a:solidFill>
            </a:endParaRPr>
          </a:p>
        </p:txBody>
      </p:sp>
      <p:sp>
        <p:nvSpPr>
          <p:cNvPr id="9" name="TextBox 8">
            <a:extLst>
              <a:ext uri="{FF2B5EF4-FFF2-40B4-BE49-F238E27FC236}">
                <a16:creationId xmlns:a16="http://schemas.microsoft.com/office/drawing/2014/main" id="{0A833D69-F08F-58AE-359F-A880B4316B44}"/>
              </a:ext>
            </a:extLst>
          </p:cNvPr>
          <p:cNvSpPr txBox="1"/>
          <p:nvPr/>
        </p:nvSpPr>
        <p:spPr>
          <a:xfrm>
            <a:off x="345431" y="431226"/>
            <a:ext cx="8785185" cy="461665"/>
          </a:xfrm>
          <a:prstGeom prst="rect">
            <a:avLst/>
          </a:prstGeom>
          <a:noFill/>
        </p:spPr>
        <p:txBody>
          <a:bodyPr wrap="square">
            <a:spAutoFit/>
          </a:bodyPr>
          <a:lstStyle/>
          <a:p>
            <a:r>
              <a:rPr lang="en-US" sz="1400" dirty="0">
                <a:solidFill>
                  <a:srgbClr val="0F447C"/>
                </a:solidFill>
                <a:latin typeface="Arial" panose="020B0604020202020204" pitchFamily="34" charset="0"/>
                <a:cs typeface="Arial" panose="020B0604020202020204" pitchFamily="34" charset="0"/>
              </a:rPr>
              <a:t>1) </a:t>
            </a:r>
            <a:r>
              <a:rPr lang="ja-JP" altLang="en-US" sz="1400" dirty="0">
                <a:solidFill>
                  <a:srgbClr val="0F447C"/>
                </a:solidFill>
                <a:latin typeface="Arial" panose="020B0604020202020204" pitchFamily="34" charset="0"/>
                <a:cs typeface="Arial" panose="020B0604020202020204" pitchFamily="34" charset="0"/>
              </a:rPr>
              <a:t>国内のエビデンスの形式を意思決定プロセスの適切なステップに</a:t>
            </a:r>
            <a:r>
              <a:rPr lang="ja-JP" altLang="en-US" sz="1400" b="1" dirty="0">
                <a:solidFill>
                  <a:srgbClr val="0F447C"/>
                </a:solidFill>
                <a:latin typeface="Arial" panose="020B0604020202020204" pitchFamily="34" charset="0"/>
                <a:cs typeface="Arial" panose="020B0604020202020204" pitchFamily="34" charset="0"/>
              </a:rPr>
              <a:t>適合させる</a:t>
            </a:r>
            <a:br>
              <a:rPr lang="ja-JP" altLang="en-US" sz="1400" dirty="0">
                <a:solidFill>
                  <a:srgbClr val="0F447C"/>
                </a:solidFill>
                <a:latin typeface="Arial" panose="020B0604020202020204" pitchFamily="34" charset="0"/>
                <a:cs typeface="Arial" panose="020B0604020202020204" pitchFamily="34" charset="0"/>
              </a:rPr>
            </a:br>
            <a:endParaRPr lang="en-US" sz="1000" dirty="0">
              <a:solidFill>
                <a:srgbClr val="FF0000"/>
              </a:solidFill>
            </a:endParaRPr>
          </a:p>
        </p:txBody>
      </p:sp>
      <p:sp>
        <p:nvSpPr>
          <p:cNvPr id="11" name="Title 14">
            <a:extLst>
              <a:ext uri="{FF2B5EF4-FFF2-40B4-BE49-F238E27FC236}">
                <a16:creationId xmlns:a16="http://schemas.microsoft.com/office/drawing/2014/main" id="{F870382D-E09D-1558-C1F1-5897AE97B655}"/>
              </a:ext>
            </a:extLst>
          </p:cNvPr>
          <p:cNvSpPr txBox="1">
            <a:spLocks/>
          </p:cNvSpPr>
          <p:nvPr/>
        </p:nvSpPr>
        <p:spPr>
          <a:xfrm>
            <a:off x="268312" y="99473"/>
            <a:ext cx="9112998" cy="349606"/>
          </a:xfrm>
          <a:prstGeom prst="rect">
            <a:avLst/>
          </a:prstGeom>
        </p:spPr>
        <p:txBody>
          <a:bodyPr vert="horz" lIns="91440" tIns="45720" rIns="91440" bIns="45720" rtlCol="0" anchor="ctr">
            <a:no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kumimoji="0" lang="ja-JP" altLang="en-US"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エビデンスの形式を適切に組み合わせて回答する</a:t>
            </a:r>
            <a:endParaRPr lang="en-US" kern="0" dirty="0">
              <a:solidFill>
                <a:srgbClr val="234776"/>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2020822359"/>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A06128-3A00-4687-A178-3FFE6118DB18}">
  <ds:schemaRefs>
    <ds:schemaRef ds:uri="http://schemas.microsoft.com/sharepoint/v3/contenttype/forms"/>
  </ds:schemaRefs>
</ds:datastoreItem>
</file>

<file path=customXml/itemProps2.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33160</TotalTime>
  <Words>478</Words>
  <Application>Microsoft Macintosh PowerPoint</Application>
  <PresentationFormat>Widescreen</PresentationFormat>
  <Paragraphs>33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ＭＳ 明朝</vt:lpstr>
      <vt:lpstr>Arial</vt:lpstr>
      <vt:lpstr>Courier New</vt:lpstr>
      <vt:lpstr>Helvetica</vt:lpstr>
      <vt:lpstr>Trebuchet MS</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2024-10-03T15:46:23Z</dcterms:modified>
</cp:coreProperties>
</file>