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
  </p:notesMasterIdLst>
  <p:sldIdLst>
    <p:sldId id="1095" r:id="rId2"/>
    <p:sldId id="1096" r:id="rId3"/>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82566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01170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165A485-638C-FCBD-C3F2-3349EFB4D8F0}"/>
              </a:ext>
            </a:extLst>
          </p:cNvPr>
          <p:cNvPicPr>
            <a:picLocks noChangeAspect="1"/>
          </p:cNvPicPr>
          <p:nvPr/>
        </p:nvPicPr>
        <p:blipFill>
          <a:blip r:embed="rId3"/>
          <a:srcRect/>
          <a:stretch/>
        </p:blipFill>
        <p:spPr>
          <a:xfrm>
            <a:off x="318654" y="1833210"/>
            <a:ext cx="9292485" cy="1932625"/>
          </a:xfrm>
          <a:prstGeom prst="rect">
            <a:avLst/>
          </a:prstGeom>
        </p:spPr>
      </p:pic>
      <p:pic>
        <p:nvPicPr>
          <p:cNvPr id="9" name="Picture 8">
            <a:extLst>
              <a:ext uri="{FF2B5EF4-FFF2-40B4-BE49-F238E27FC236}">
                <a16:creationId xmlns:a16="http://schemas.microsoft.com/office/drawing/2014/main" id="{2144524B-F99E-C979-7127-BBBD61153614}"/>
              </a:ext>
            </a:extLst>
          </p:cNvPr>
          <p:cNvPicPr>
            <a:picLocks noChangeAspect="1"/>
          </p:cNvPicPr>
          <p:nvPr/>
        </p:nvPicPr>
        <p:blipFill>
          <a:blip r:embed="rId4"/>
          <a:srcRect/>
          <a:stretch/>
        </p:blipFill>
        <p:spPr>
          <a:xfrm>
            <a:off x="318654" y="3836808"/>
            <a:ext cx="9132982" cy="2257200"/>
          </a:xfrm>
          <a:prstGeom prst="rect">
            <a:avLst/>
          </a:prstGeom>
        </p:spPr>
      </p:pic>
      <p:sp>
        <p:nvSpPr>
          <p:cNvPr id="6" name="TextBox 5">
            <a:extLst>
              <a:ext uri="{FF2B5EF4-FFF2-40B4-BE49-F238E27FC236}">
                <a16:creationId xmlns:a16="http://schemas.microsoft.com/office/drawing/2014/main" id="{CC7CB5D3-6B0E-397C-7ED4-062B0FDB7E7B}"/>
              </a:ext>
            </a:extLst>
          </p:cNvPr>
          <p:cNvSpPr txBox="1"/>
          <p:nvPr/>
        </p:nvSpPr>
        <p:spPr>
          <a:xfrm>
            <a:off x="116856" y="1375347"/>
            <a:ext cx="11955695" cy="323165"/>
          </a:xfrm>
          <a:prstGeom prst="rect">
            <a:avLst/>
          </a:prstGeom>
          <a:noFill/>
        </p:spPr>
        <p:txBody>
          <a:bodyPr wrap="square">
            <a:spAutoFit/>
          </a:bodyPr>
          <a:lstStyle/>
          <a:p>
            <a:pPr marL="177800" lvl="0" algn="ctr">
              <a:defRPr/>
            </a:pPr>
            <a:r>
              <a:rPr lang="fr-CA" sz="1500" dirty="0">
                <a:solidFill>
                  <a:srgbClr val="254776"/>
                </a:solidFill>
                <a:latin typeface="Arial" panose="020B0604020202020204" pitchFamily="34" charset="0"/>
                <a:cs typeface="Arial" panose="020B0604020202020204" pitchFamily="34" charset="0"/>
              </a:rPr>
              <a:t>20 des 24 recommandations de la Commission sur les données probantes peuvent être regroupées en trois priorités de mise en œuvre</a:t>
            </a:r>
          </a:p>
        </p:txBody>
      </p:sp>
      <p:sp>
        <p:nvSpPr>
          <p:cNvPr id="7" name="TextBox 6">
            <a:extLst>
              <a:ext uri="{FF2B5EF4-FFF2-40B4-BE49-F238E27FC236}">
                <a16:creationId xmlns:a16="http://schemas.microsoft.com/office/drawing/2014/main" id="{058C07AB-497F-1D55-0534-2FF39E01F443}"/>
              </a:ext>
            </a:extLst>
          </p:cNvPr>
          <p:cNvSpPr txBox="1"/>
          <p:nvPr/>
        </p:nvSpPr>
        <p:spPr>
          <a:xfrm>
            <a:off x="629152" y="2293289"/>
            <a:ext cx="1732416" cy="938719"/>
          </a:xfrm>
          <a:prstGeom prst="rect">
            <a:avLst/>
          </a:prstGeom>
          <a:noFill/>
        </p:spPr>
        <p:txBody>
          <a:bodyPr wrap="square">
            <a:spAutoFit/>
          </a:bodyPr>
          <a:lstStyle/>
          <a:p>
            <a:pPr algn="ctr"/>
            <a:r>
              <a:rPr lang="fr-CA" sz="1100" b="1" dirty="0">
                <a:solidFill>
                  <a:srgbClr val="254776"/>
                </a:solidFill>
                <a:effectLst/>
                <a:latin typeface="+mj-lt"/>
              </a:rPr>
              <a:t>Formaliser</a:t>
            </a:r>
          </a:p>
          <a:p>
            <a:pPr algn="ctr"/>
            <a:r>
              <a:rPr lang="fr-CA" sz="1100" b="1" dirty="0">
                <a:solidFill>
                  <a:srgbClr val="254776"/>
                </a:solidFill>
                <a:effectLst/>
                <a:latin typeface="+mj-lt"/>
              </a:rPr>
              <a:t>et renforcer les</a:t>
            </a:r>
          </a:p>
          <a:p>
            <a:pPr algn="ctr"/>
            <a:r>
              <a:rPr lang="fr-CA" sz="1100" b="1" dirty="0">
                <a:solidFill>
                  <a:srgbClr val="254776"/>
                </a:solidFill>
                <a:effectLst/>
                <a:latin typeface="+mj-lt"/>
              </a:rPr>
              <a:t>systèmes nationaux d'appui </a:t>
            </a:r>
            <a:r>
              <a:rPr lang="fr-CA" sz="1100" b="1" dirty="0">
                <a:solidFill>
                  <a:srgbClr val="254776"/>
                </a:solidFill>
                <a:latin typeface="+mj-lt"/>
              </a:rPr>
              <a:t>aux données probantes</a:t>
            </a:r>
            <a:endParaRPr lang="fr-CA" sz="1100" b="1" dirty="0">
              <a:solidFill>
                <a:srgbClr val="254776"/>
              </a:solidFill>
              <a:effectLst/>
              <a:latin typeface="+mj-lt"/>
            </a:endParaRPr>
          </a:p>
        </p:txBody>
      </p:sp>
      <p:grpSp>
        <p:nvGrpSpPr>
          <p:cNvPr id="18" name="Group 17">
            <a:extLst>
              <a:ext uri="{FF2B5EF4-FFF2-40B4-BE49-F238E27FC236}">
                <a16:creationId xmlns:a16="http://schemas.microsoft.com/office/drawing/2014/main" id="{5AEAED4A-BA44-8CD5-63B5-7662CA470C00}"/>
              </a:ext>
            </a:extLst>
          </p:cNvPr>
          <p:cNvGrpSpPr/>
          <p:nvPr/>
        </p:nvGrpSpPr>
        <p:grpSpPr>
          <a:xfrm>
            <a:off x="1146809" y="4345466"/>
            <a:ext cx="676846" cy="1264628"/>
            <a:chOff x="1146809" y="4370866"/>
            <a:chExt cx="676846" cy="1264628"/>
          </a:xfrm>
        </p:grpSpPr>
        <p:sp>
          <p:nvSpPr>
            <p:cNvPr id="17" name="Rectangle 16">
              <a:extLst>
                <a:ext uri="{FF2B5EF4-FFF2-40B4-BE49-F238E27FC236}">
                  <a16:creationId xmlns:a16="http://schemas.microsoft.com/office/drawing/2014/main" id="{33F6789C-3EB8-9706-6773-7FDF4E8909C3}"/>
                </a:ext>
              </a:extLst>
            </p:cNvPr>
            <p:cNvSpPr/>
            <p:nvPr/>
          </p:nvSpPr>
          <p:spPr>
            <a:xfrm>
              <a:off x="1167064" y="5190137"/>
              <a:ext cx="656591" cy="445357"/>
            </a:xfrm>
            <a:prstGeom prst="rect">
              <a:avLst/>
            </a:prstGeom>
            <a:solidFill>
              <a:srgbClr val="F2F3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D63FE40-C9E2-BC8E-B125-84D0EE79B170}"/>
                </a:ext>
              </a:extLst>
            </p:cNvPr>
            <p:cNvSpPr/>
            <p:nvPr/>
          </p:nvSpPr>
          <p:spPr>
            <a:xfrm>
              <a:off x="1146809" y="4370866"/>
              <a:ext cx="656591" cy="445357"/>
            </a:xfrm>
            <a:prstGeom prst="rect">
              <a:avLst/>
            </a:prstGeom>
            <a:solidFill>
              <a:srgbClr val="F2F3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12" name="TextBox 11">
            <a:extLst>
              <a:ext uri="{FF2B5EF4-FFF2-40B4-BE49-F238E27FC236}">
                <a16:creationId xmlns:a16="http://schemas.microsoft.com/office/drawing/2014/main" id="{B983F9D5-5BFA-ABBC-DF56-51EEBA9B0EBC}"/>
              </a:ext>
            </a:extLst>
          </p:cNvPr>
          <p:cNvSpPr txBox="1"/>
          <p:nvPr/>
        </p:nvSpPr>
        <p:spPr>
          <a:xfrm>
            <a:off x="850900" y="4453845"/>
            <a:ext cx="1629409" cy="1107996"/>
          </a:xfrm>
          <a:prstGeom prst="rect">
            <a:avLst/>
          </a:prstGeom>
          <a:noFill/>
        </p:spPr>
        <p:txBody>
          <a:bodyPr wrap="square">
            <a:spAutoFit/>
          </a:bodyPr>
          <a:lstStyle/>
          <a:p>
            <a:pPr algn="ctr"/>
            <a:r>
              <a:rPr lang="fr-CA" sz="1100" b="1" dirty="0">
                <a:solidFill>
                  <a:srgbClr val="254776"/>
                </a:solidFill>
                <a:latin typeface="+mj-lt"/>
              </a:rPr>
              <a:t>P</a:t>
            </a:r>
            <a:r>
              <a:rPr lang="fr-CA" sz="1100" b="1" dirty="0">
                <a:solidFill>
                  <a:srgbClr val="254776"/>
                </a:solidFill>
                <a:effectLst/>
                <a:latin typeface="+mj-lt"/>
              </a:rPr>
              <a:t>riorité précédente </a:t>
            </a:r>
          </a:p>
          <a:p>
            <a:pPr algn="ctr"/>
            <a:r>
              <a:rPr lang="fr-CA" sz="1100" b="1" dirty="0">
                <a:solidFill>
                  <a:srgbClr val="254776"/>
                </a:solidFill>
                <a:effectLst/>
                <a:latin typeface="+mj-lt"/>
              </a:rPr>
              <a:t>en plus de celle d’améliorer et tirer parti de l’architecture mondiale de données probantes</a:t>
            </a:r>
          </a:p>
        </p:txBody>
      </p:sp>
      <p:sp>
        <p:nvSpPr>
          <p:cNvPr id="2" name="Title 14">
            <a:extLst>
              <a:ext uri="{FF2B5EF4-FFF2-40B4-BE49-F238E27FC236}">
                <a16:creationId xmlns:a16="http://schemas.microsoft.com/office/drawing/2014/main" id="{B221BDC8-ED30-CA7C-FB16-4E3663470ABF}"/>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Annexe 2</a:t>
            </a:r>
            <a:endParaRPr lang="en-CA" kern="0" dirty="0">
              <a:solidFill>
                <a:srgbClr val="FF0000"/>
              </a:solidFill>
              <a:latin typeface="Arial"/>
              <a:cs typeface="Arial" panose="020B0604020202020204" pitchFamily="34" charset="0"/>
              <a:sym typeface="Arial"/>
            </a:endParaRPr>
          </a:p>
        </p:txBody>
      </p:sp>
      <p:sp>
        <p:nvSpPr>
          <p:cNvPr id="14" name="Rectangle 13">
            <a:extLst>
              <a:ext uri="{FF2B5EF4-FFF2-40B4-BE49-F238E27FC236}">
                <a16:creationId xmlns:a16="http://schemas.microsoft.com/office/drawing/2014/main" id="{8010C278-DD1C-D209-BA0E-F71198FBC898}"/>
              </a:ext>
            </a:extLst>
          </p:cNvPr>
          <p:cNvSpPr/>
          <p:nvPr/>
        </p:nvSpPr>
        <p:spPr>
          <a:xfrm rot="16200000">
            <a:off x="5168165" y="1406671"/>
            <a:ext cx="4463047" cy="5316121"/>
          </a:xfrm>
          <a:prstGeom prst="rect">
            <a:avLst/>
          </a:prstGeom>
          <a:gradFill>
            <a:gsLst>
              <a:gs pos="0">
                <a:schemeClr val="accent1">
                  <a:tint val="100000"/>
                  <a:shade val="100000"/>
                  <a:satMod val="130000"/>
                </a:schemeClr>
              </a:gs>
              <a:gs pos="100000">
                <a:schemeClr val="bg1">
                  <a:alpha val="0"/>
                </a:schemeClr>
              </a:gs>
              <a:gs pos="0">
                <a:schemeClr val="bg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1EF1915-2FBE-772D-C0CE-982677E20346}"/>
              </a:ext>
            </a:extLst>
          </p:cNvPr>
          <p:cNvSpPr txBox="1"/>
          <p:nvPr/>
        </p:nvSpPr>
        <p:spPr>
          <a:xfrm>
            <a:off x="2233773" y="1848583"/>
            <a:ext cx="9838778" cy="2000548"/>
          </a:xfrm>
          <a:prstGeom prst="rect">
            <a:avLst/>
          </a:prstGeom>
          <a:noFill/>
        </p:spPr>
        <p:txBody>
          <a:bodyPr wrap="square">
            <a:spAutoFit/>
          </a:bodyPr>
          <a:lstStyle/>
          <a:p>
            <a:pPr marL="177800">
              <a:defRPr/>
            </a:pPr>
            <a:r>
              <a:rPr lang="fr-CA" sz="1200" b="1" dirty="0">
                <a:solidFill>
                  <a:srgbClr val="254776"/>
                </a:solidFill>
                <a:latin typeface="Arial" panose="020B0604020202020204" pitchFamily="34" charset="0"/>
                <a:cs typeface="Arial" panose="020B0604020202020204" pitchFamily="34" charset="0"/>
              </a:rPr>
              <a:t>Décideurs gouvernementaux </a:t>
            </a:r>
            <a:r>
              <a:rPr lang="fr-CA" sz="1200" dirty="0">
                <a:solidFill>
                  <a:srgbClr val="254776"/>
                </a:solidFill>
                <a:latin typeface="Arial" panose="020B0604020202020204" pitchFamily="34" charset="0"/>
                <a:cs typeface="Arial" panose="020B0604020202020204" pitchFamily="34" charset="0"/>
              </a:rPr>
              <a:t>- Quatre recommandations en appelaient à des systèmes nationaux d’appui aux données probantes [5], du personnel d’appui aux données probantes et des partenariats [6], des conseillers scientifiques [7] et des organismes consultatifs [8] </a:t>
            </a:r>
          </a:p>
          <a:p>
            <a:pPr marL="177800">
              <a:defRPr/>
            </a:pPr>
            <a:endParaRPr lang="fr-CA" sz="600" dirty="0">
              <a:solidFill>
                <a:srgbClr val="254776"/>
              </a:solidFill>
              <a:latin typeface="Arial" panose="020B0604020202020204" pitchFamily="34" charset="0"/>
              <a:cs typeface="Arial" panose="020B0604020202020204" pitchFamily="34" charset="0"/>
            </a:endParaRPr>
          </a:p>
          <a:p>
            <a:pPr marL="177800">
              <a:defRPr/>
            </a:pPr>
            <a:r>
              <a:rPr lang="fr-CA" sz="1200" b="1" dirty="0">
                <a:solidFill>
                  <a:srgbClr val="254776"/>
                </a:solidFill>
                <a:latin typeface="Arial" panose="020B0604020202020204" pitchFamily="34" charset="0"/>
                <a:cs typeface="Arial" panose="020B0604020202020204" pitchFamily="34" charset="0"/>
              </a:rPr>
              <a:t>Leaders organisationnels, professionnels et citoyens </a:t>
            </a:r>
            <a:r>
              <a:rPr lang="fr-CA" sz="1200" dirty="0">
                <a:solidFill>
                  <a:srgbClr val="254776"/>
                </a:solidFill>
                <a:latin typeface="Arial" panose="020B0604020202020204" pitchFamily="34" charset="0"/>
                <a:cs typeface="Arial" panose="020B0604020202020204" pitchFamily="34" charset="0"/>
              </a:rPr>
              <a:t>- Une recommandation en appelait à chaque association organisationnelle, organisme professionnel et groupe de la société civile axés sur l’impact à contribuer de manière significative à son système national d’appui aux données probantes [12] </a:t>
            </a:r>
          </a:p>
          <a:p>
            <a:pPr marL="177800">
              <a:defRPr/>
            </a:pPr>
            <a:endParaRPr lang="fr-CA" sz="600" dirty="0">
              <a:solidFill>
                <a:srgbClr val="254776"/>
              </a:solidFill>
              <a:latin typeface="Arial" panose="020B0604020202020204" pitchFamily="34" charset="0"/>
              <a:cs typeface="Arial" panose="020B0604020202020204" pitchFamily="34" charset="0"/>
            </a:endParaRPr>
          </a:p>
          <a:p>
            <a:pPr marL="177800">
              <a:defRPr/>
            </a:pPr>
            <a:r>
              <a:rPr lang="fr-CA" sz="1200" b="1" dirty="0">
                <a:solidFill>
                  <a:srgbClr val="254776"/>
                </a:solidFill>
                <a:latin typeface="Arial" panose="020B0604020202020204" pitchFamily="34" charset="0"/>
                <a:cs typeface="Arial" panose="020B0604020202020204" pitchFamily="34" charset="0"/>
              </a:rPr>
              <a:t>Intermédiaires de données probantes </a:t>
            </a:r>
            <a:r>
              <a:rPr lang="fr-CA" sz="1200" dirty="0">
                <a:solidFill>
                  <a:srgbClr val="254776"/>
                </a:solidFill>
                <a:latin typeface="Arial" panose="020B0604020202020204" pitchFamily="34" charset="0"/>
                <a:cs typeface="Arial" panose="020B0604020202020204" pitchFamily="34" charset="0"/>
              </a:rPr>
              <a:t>- Une recommandation en appelait à des intermédiaires de données probantes dédiés pour soutenir les décideurs avec les meilleures données probantes et les producteurs de données probantes avec des idées et des opportunités pour avoir un impact [14], et une autre recommandation appelait à être plus réactif afin de faire les liens entre les questions auxquelles nous faisons face et les meilleures données probantes disponibles [16] </a:t>
            </a:r>
          </a:p>
        </p:txBody>
      </p:sp>
      <p:sp>
        <p:nvSpPr>
          <p:cNvPr id="4" name="TextBox 3">
            <a:extLst>
              <a:ext uri="{FF2B5EF4-FFF2-40B4-BE49-F238E27FC236}">
                <a16:creationId xmlns:a16="http://schemas.microsoft.com/office/drawing/2014/main" id="{E3F2A319-2BF1-43DC-63C1-475E89F32CE6}"/>
              </a:ext>
            </a:extLst>
          </p:cNvPr>
          <p:cNvSpPr txBox="1"/>
          <p:nvPr/>
        </p:nvSpPr>
        <p:spPr>
          <a:xfrm>
            <a:off x="2233773" y="3984252"/>
            <a:ext cx="9838778" cy="2000548"/>
          </a:xfrm>
          <a:prstGeom prst="rect">
            <a:avLst/>
          </a:prstGeom>
          <a:noFill/>
        </p:spPr>
        <p:txBody>
          <a:bodyPr wrap="square">
            <a:spAutoFit/>
          </a:bodyPr>
          <a:lstStyle/>
          <a:p>
            <a:pPr marL="177800">
              <a:defRPr/>
            </a:pPr>
            <a:r>
              <a:rPr lang="fr-CA" sz="1200" b="1" dirty="0">
                <a:solidFill>
                  <a:srgbClr val="254776"/>
                </a:solidFill>
                <a:latin typeface="Arial" panose="020B0604020202020204" pitchFamily="34" charset="0"/>
                <a:cs typeface="Arial" panose="020B0604020202020204" pitchFamily="34" charset="0"/>
              </a:rPr>
              <a:t>Décideurs gouvernementaux </a:t>
            </a:r>
            <a:r>
              <a:rPr lang="fr-CA" sz="1200" dirty="0">
                <a:solidFill>
                  <a:srgbClr val="254776"/>
                </a:solidFill>
                <a:latin typeface="Arial" panose="020B0604020202020204" pitchFamily="34" charset="0"/>
                <a:cs typeface="Arial" panose="020B0604020202020204" pitchFamily="34" charset="0"/>
              </a:rPr>
              <a:t>- Une recommandation en appelait à la constitution d’un stock de données probantes plus diversifié [9] </a:t>
            </a:r>
          </a:p>
          <a:p>
            <a:pPr marL="177800">
              <a:defRPr/>
            </a:pPr>
            <a:endParaRPr lang="fr-CA" sz="600" dirty="0">
              <a:solidFill>
                <a:srgbClr val="254776"/>
              </a:solidFill>
              <a:latin typeface="Arial" panose="020B0604020202020204" pitchFamily="34" charset="0"/>
              <a:cs typeface="Arial" panose="020B0604020202020204" pitchFamily="34" charset="0"/>
            </a:endParaRPr>
          </a:p>
          <a:p>
            <a:pPr marL="177800">
              <a:defRPr/>
            </a:pPr>
            <a:r>
              <a:rPr lang="fr-CA" sz="1200" b="1" dirty="0">
                <a:solidFill>
                  <a:srgbClr val="254776"/>
                </a:solidFill>
                <a:latin typeface="Arial" panose="020B0604020202020204" pitchFamily="34" charset="0"/>
                <a:cs typeface="Arial" panose="020B0604020202020204" pitchFamily="34" charset="0"/>
              </a:rPr>
              <a:t>Producteurs de données probantes axées sur l'impact </a:t>
            </a:r>
            <a:r>
              <a:rPr lang="fr-CA" sz="1200" dirty="0">
                <a:solidFill>
                  <a:srgbClr val="254776"/>
                </a:solidFill>
                <a:latin typeface="Arial" panose="020B0604020202020204" pitchFamily="34" charset="0"/>
                <a:cs typeface="Arial" panose="020B0604020202020204" pitchFamily="34" charset="0"/>
              </a:rPr>
              <a:t>– Cinq recommandations en appelaient à : 1) combler les lacunes et adhérer aux normes [17] ; 2) répondre, référer ou travailler avec d’autres [18] ; 3) apprendre des groupes de données probantes dans d’autres secteurs [19]; 4) être prêt à pivoter pour faire face aux urgences mondiales [20] ; et 5) rendre les données probantes plus compréhensibles [21] ; et une sixième recommandation appelait les établissements universitaires à inciter les membres du corps professoral à contribuer à leurs systèmes nationaux d’appui aux données probantes et aux biens publics mondiaux liés aux données probantes [22] </a:t>
            </a:r>
          </a:p>
          <a:p>
            <a:pPr marL="177800">
              <a:defRPr/>
            </a:pPr>
            <a:endParaRPr lang="fr-CA" sz="600" dirty="0">
              <a:solidFill>
                <a:srgbClr val="254776"/>
              </a:solidFill>
              <a:latin typeface="Arial" panose="020B0604020202020204" pitchFamily="34" charset="0"/>
              <a:cs typeface="Arial" panose="020B0604020202020204" pitchFamily="34" charset="0"/>
            </a:endParaRPr>
          </a:p>
          <a:p>
            <a:pPr marL="177800">
              <a:defRPr/>
            </a:pPr>
            <a:r>
              <a:rPr lang="fr-CA" sz="1200" b="1" dirty="0">
                <a:solidFill>
                  <a:srgbClr val="254776"/>
                </a:solidFill>
                <a:latin typeface="Arial" panose="020B0604020202020204" pitchFamily="34" charset="0"/>
                <a:cs typeface="Arial" panose="020B0604020202020204" pitchFamily="34" charset="0"/>
              </a:rPr>
              <a:t>Bailleurs de fonds </a:t>
            </a:r>
            <a:r>
              <a:rPr lang="fr-CA" sz="1200" dirty="0">
                <a:solidFill>
                  <a:srgbClr val="254776"/>
                </a:solidFill>
                <a:latin typeface="Arial" panose="020B0604020202020204" pitchFamily="34" charset="0"/>
                <a:cs typeface="Arial" panose="020B0604020202020204" pitchFamily="34" charset="0"/>
              </a:rPr>
              <a:t>– Une recommandation appelait à dépenser « plus intelligemment », et idéalement plus, sur le soutien aux données probantes, en particulier sur les systèmes nationaux d’appui aux données probantes et d’allouer certains fonds aux biens publics mondiaux liés aux données probantes [24]</a:t>
            </a:r>
          </a:p>
        </p:txBody>
      </p:sp>
    </p:spTree>
    <p:extLst>
      <p:ext uri="{BB962C8B-B14F-4D97-AF65-F5344CB8AC3E}">
        <p14:creationId xmlns:p14="http://schemas.microsoft.com/office/powerpoint/2010/main" val="3907343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165A485-638C-FCBD-C3F2-3349EFB4D8F0}"/>
              </a:ext>
            </a:extLst>
          </p:cNvPr>
          <p:cNvPicPr>
            <a:picLocks noChangeAspect="1"/>
          </p:cNvPicPr>
          <p:nvPr/>
        </p:nvPicPr>
        <p:blipFill>
          <a:blip r:embed="rId3"/>
          <a:srcRect/>
          <a:stretch/>
        </p:blipFill>
        <p:spPr>
          <a:xfrm>
            <a:off x="447741" y="1306924"/>
            <a:ext cx="9083886" cy="1918390"/>
          </a:xfrm>
          <a:prstGeom prst="rect">
            <a:avLst/>
          </a:prstGeom>
        </p:spPr>
      </p:pic>
      <p:pic>
        <p:nvPicPr>
          <p:cNvPr id="9" name="Picture 8">
            <a:extLst>
              <a:ext uri="{FF2B5EF4-FFF2-40B4-BE49-F238E27FC236}">
                <a16:creationId xmlns:a16="http://schemas.microsoft.com/office/drawing/2014/main" id="{2144524B-F99E-C979-7127-BBBD61153614}"/>
              </a:ext>
            </a:extLst>
          </p:cNvPr>
          <p:cNvPicPr>
            <a:picLocks noChangeAspect="1"/>
          </p:cNvPicPr>
          <p:nvPr/>
        </p:nvPicPr>
        <p:blipFill>
          <a:blip r:embed="rId4"/>
          <a:srcRect/>
          <a:stretch/>
        </p:blipFill>
        <p:spPr>
          <a:xfrm>
            <a:off x="477082" y="3300688"/>
            <a:ext cx="9054548" cy="1920926"/>
          </a:xfrm>
          <a:prstGeom prst="rect">
            <a:avLst/>
          </a:prstGeom>
        </p:spPr>
      </p:pic>
      <p:sp>
        <p:nvSpPr>
          <p:cNvPr id="5" name="Rectangle 4">
            <a:extLst>
              <a:ext uri="{FF2B5EF4-FFF2-40B4-BE49-F238E27FC236}">
                <a16:creationId xmlns:a16="http://schemas.microsoft.com/office/drawing/2014/main" id="{2971DF9C-77E2-0A30-C433-0D3B0FD44A82}"/>
              </a:ext>
            </a:extLst>
          </p:cNvPr>
          <p:cNvSpPr/>
          <p:nvPr/>
        </p:nvSpPr>
        <p:spPr>
          <a:xfrm rot="16200000">
            <a:off x="5650382" y="612376"/>
            <a:ext cx="4024068" cy="5316121"/>
          </a:xfrm>
          <a:prstGeom prst="rect">
            <a:avLst/>
          </a:prstGeom>
          <a:gradFill>
            <a:gsLst>
              <a:gs pos="0">
                <a:schemeClr val="accent1">
                  <a:tint val="100000"/>
                  <a:shade val="100000"/>
                  <a:satMod val="130000"/>
                </a:schemeClr>
              </a:gs>
              <a:gs pos="100000">
                <a:schemeClr val="bg1">
                  <a:alpha val="0"/>
                </a:schemeClr>
              </a:gs>
              <a:gs pos="0">
                <a:schemeClr val="bg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sp>
        <p:nvSpPr>
          <p:cNvPr id="11" name="TextBox 10">
            <a:extLst>
              <a:ext uri="{FF2B5EF4-FFF2-40B4-BE49-F238E27FC236}">
                <a16:creationId xmlns:a16="http://schemas.microsoft.com/office/drawing/2014/main" id="{01EF1915-2FBE-772D-C0CE-982677E20346}"/>
              </a:ext>
            </a:extLst>
          </p:cNvPr>
          <p:cNvSpPr txBox="1"/>
          <p:nvPr/>
        </p:nvSpPr>
        <p:spPr>
          <a:xfrm>
            <a:off x="2233773" y="1445631"/>
            <a:ext cx="9324055" cy="1461939"/>
          </a:xfrm>
          <a:prstGeom prst="rect">
            <a:avLst/>
          </a:prstGeom>
          <a:noFill/>
        </p:spPr>
        <p:txBody>
          <a:bodyPr wrap="square">
            <a:spAutoFit/>
          </a:bodyPr>
          <a:lstStyle/>
          <a:p>
            <a:pPr marL="177800">
              <a:defRPr/>
            </a:pPr>
            <a:endParaRPr lang="fr-CA" sz="500" b="1" dirty="0">
              <a:solidFill>
                <a:srgbClr val="254776"/>
              </a:solidFill>
              <a:latin typeface="Arial" panose="020B0604020202020204" pitchFamily="34" charset="0"/>
              <a:cs typeface="Arial" panose="020B0604020202020204" pitchFamily="34" charset="0"/>
            </a:endParaRPr>
          </a:p>
          <a:p>
            <a:pPr marL="177800">
              <a:defRPr/>
            </a:pPr>
            <a:r>
              <a:rPr lang="fr-CA" sz="1200" b="1" dirty="0">
                <a:solidFill>
                  <a:srgbClr val="254776"/>
                </a:solidFill>
                <a:latin typeface="Arial" panose="020B0604020202020204" pitchFamily="34" charset="0"/>
                <a:cs typeface="Arial" panose="020B0604020202020204" pitchFamily="34" charset="0"/>
              </a:rPr>
              <a:t>Décideurs gouvernementaux </a:t>
            </a:r>
            <a:r>
              <a:rPr lang="fr-CA" sz="1200" dirty="0">
                <a:solidFill>
                  <a:srgbClr val="254776"/>
                </a:solidFill>
                <a:latin typeface="Arial" panose="020B0604020202020204" pitchFamily="34" charset="0"/>
                <a:cs typeface="Arial" panose="020B0604020202020204" pitchFamily="34" charset="0"/>
              </a:rPr>
              <a:t>- Une recommandation appelait à encourager la science ouverte en tant que catalyseur clé pour l'utilisation des données probantes dans la prise de décision [10] et une autre pour garantir que les systèmes réglementaires et les programmes de validation en cours pour l'intelligence artificielle (IA) optimisent les avantages de l'IA pour les systèmes d'appui aux données probantes et minimisent ses inconvénients [11]</a:t>
            </a:r>
          </a:p>
          <a:p>
            <a:pPr marL="177800">
              <a:defRPr/>
            </a:pPr>
            <a:endParaRPr lang="fr-CA" sz="1200" dirty="0">
              <a:solidFill>
                <a:srgbClr val="254776"/>
              </a:solidFill>
              <a:latin typeface="Arial" panose="020B0604020202020204" pitchFamily="34" charset="0"/>
              <a:cs typeface="Arial" panose="020B0604020202020204" pitchFamily="34" charset="0"/>
            </a:endParaRPr>
          </a:p>
          <a:p>
            <a:pPr marL="177800">
              <a:defRPr/>
            </a:pPr>
            <a:r>
              <a:rPr lang="fr-CA" sz="1200" b="1" dirty="0">
                <a:solidFill>
                  <a:srgbClr val="254776"/>
                </a:solidFill>
                <a:latin typeface="Arial" panose="020B0604020202020204" pitchFamily="34" charset="0"/>
                <a:cs typeface="Arial" panose="020B0604020202020204" pitchFamily="34" charset="0"/>
              </a:rPr>
              <a:t>Producteurs de données probantes axées sur l'impact </a:t>
            </a:r>
            <a:r>
              <a:rPr lang="fr-CA" sz="1200" dirty="0">
                <a:solidFill>
                  <a:srgbClr val="254776"/>
                </a:solidFill>
                <a:latin typeface="Arial" panose="020B0604020202020204" pitchFamily="34" charset="0"/>
                <a:cs typeface="Arial" panose="020B0604020202020204" pitchFamily="34" charset="0"/>
              </a:rPr>
              <a:t>- Une recommandation appelaient les journaux scientifiques à améliorer la manière dont ils soutiennent l'utilisation des meilleures données probantes [23]</a:t>
            </a:r>
            <a:endParaRPr kumimoji="0" lang="fr-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92C26060-575D-5DCA-CD95-1FC2CF3AA500}"/>
              </a:ext>
            </a:extLst>
          </p:cNvPr>
          <p:cNvSpPr txBox="1"/>
          <p:nvPr/>
        </p:nvSpPr>
        <p:spPr>
          <a:xfrm>
            <a:off x="1484784" y="5244370"/>
            <a:ext cx="10230134" cy="1015663"/>
          </a:xfrm>
          <a:prstGeom prst="rect">
            <a:avLst/>
          </a:prstGeom>
          <a:noFill/>
        </p:spPr>
        <p:txBody>
          <a:bodyPr wrap="square">
            <a:spAutoFit/>
          </a:bodyPr>
          <a:lstStyle/>
          <a:p>
            <a:pPr marL="177800">
              <a:defRPr/>
            </a:pPr>
            <a:r>
              <a:rPr kumimoji="0" lang="fr-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Quatre recommandations supplémentaires feront l'objet d'une attention future, notamment :</a:t>
            </a:r>
          </a:p>
          <a:p>
            <a:pPr marL="447675" lvl="1" indent="-271463">
              <a:buFont typeface="Arial" panose="020B0604020202020204" pitchFamily="34" charset="0"/>
              <a:buChar char="•"/>
              <a:defRPr/>
            </a:pPr>
            <a:r>
              <a:rPr kumimoji="0" lang="fr-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deux recommandations ciblant tous ceux qui peuvent agir, l'une étant un appel à l’action [1] et la seconde une nouvelle norme proposée pour répondre - demander des données probantes - chaque fois qu'une allégation est faite (par exemple, telle intervention fonctionne) [2]</a:t>
            </a:r>
          </a:p>
          <a:p>
            <a:pPr marL="447675" lvl="1" indent="-271463">
              <a:buFont typeface="Arial" panose="020B0604020202020204" pitchFamily="34" charset="0"/>
              <a:buChar char="•"/>
              <a:defRPr/>
            </a:pPr>
            <a:r>
              <a:rPr kumimoji="0" lang="fr-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deux recommandations ciblant les organisations multilatérales, l'une appelant à une résolution par les organisations multilatérales [3] et la seconde à la production d’un rapport phare [4].</a:t>
            </a:r>
          </a:p>
        </p:txBody>
      </p:sp>
      <p:sp>
        <p:nvSpPr>
          <p:cNvPr id="7" name="TextBox 6">
            <a:extLst>
              <a:ext uri="{FF2B5EF4-FFF2-40B4-BE49-F238E27FC236}">
                <a16:creationId xmlns:a16="http://schemas.microsoft.com/office/drawing/2014/main" id="{3081D8F5-DCDE-A87F-31A7-25EDD5B0688C}"/>
              </a:ext>
            </a:extLst>
          </p:cNvPr>
          <p:cNvSpPr txBox="1"/>
          <p:nvPr/>
        </p:nvSpPr>
        <p:spPr>
          <a:xfrm>
            <a:off x="830786" y="1713359"/>
            <a:ext cx="1384196" cy="1107996"/>
          </a:xfrm>
          <a:prstGeom prst="rect">
            <a:avLst/>
          </a:prstGeom>
          <a:noFill/>
        </p:spPr>
        <p:txBody>
          <a:bodyPr wrap="square">
            <a:spAutoFit/>
          </a:bodyPr>
          <a:lstStyle/>
          <a:p>
            <a:pPr algn="ctr"/>
            <a:r>
              <a:rPr lang="fr-CA" sz="1100" b="1" dirty="0">
                <a:solidFill>
                  <a:srgbClr val="254776"/>
                </a:solidFill>
                <a:effectLst/>
                <a:latin typeface="+mj-lt"/>
              </a:rPr>
              <a:t>Améliorer</a:t>
            </a:r>
          </a:p>
          <a:p>
            <a:pPr algn="ctr"/>
            <a:r>
              <a:rPr lang="fr-CA" sz="1100" b="1" dirty="0">
                <a:solidFill>
                  <a:srgbClr val="254776"/>
                </a:solidFill>
                <a:effectLst/>
                <a:latin typeface="+mj-lt"/>
              </a:rPr>
              <a:t>et tirer parti de l’architecture mondiale de données probantes</a:t>
            </a:r>
          </a:p>
        </p:txBody>
      </p:sp>
      <p:sp>
        <p:nvSpPr>
          <p:cNvPr id="12" name="TextBox 11">
            <a:extLst>
              <a:ext uri="{FF2B5EF4-FFF2-40B4-BE49-F238E27FC236}">
                <a16:creationId xmlns:a16="http://schemas.microsoft.com/office/drawing/2014/main" id="{338C5A11-C12D-F778-1D40-398E4900DBB8}"/>
              </a:ext>
            </a:extLst>
          </p:cNvPr>
          <p:cNvSpPr txBox="1"/>
          <p:nvPr/>
        </p:nvSpPr>
        <p:spPr>
          <a:xfrm>
            <a:off x="841419" y="3755625"/>
            <a:ext cx="1384196" cy="938719"/>
          </a:xfrm>
          <a:prstGeom prst="rect">
            <a:avLst/>
          </a:prstGeom>
          <a:noFill/>
        </p:spPr>
        <p:txBody>
          <a:bodyPr wrap="square">
            <a:spAutoFit/>
          </a:bodyPr>
          <a:lstStyle/>
          <a:p>
            <a:pPr algn="ctr"/>
            <a:r>
              <a:rPr lang="fr-CA" sz="1100" b="1" dirty="0">
                <a:solidFill>
                  <a:srgbClr val="254776"/>
                </a:solidFill>
                <a:effectLst/>
                <a:latin typeface="Arial" panose="020B0604020202020204" pitchFamily="34" charset="0"/>
                <a:cs typeface="Arial" panose="020B0604020202020204" pitchFamily="34" charset="0"/>
              </a:rPr>
              <a:t>Placer les données probantes</a:t>
            </a:r>
          </a:p>
          <a:p>
            <a:pPr algn="ctr"/>
            <a:r>
              <a:rPr lang="fr-CA" sz="1100" b="1" dirty="0">
                <a:solidFill>
                  <a:srgbClr val="254776"/>
                </a:solidFill>
                <a:effectLst/>
                <a:latin typeface="Arial" panose="020B0604020202020204" pitchFamily="34" charset="0"/>
                <a:cs typeface="Arial" panose="020B0604020202020204" pitchFamily="34" charset="0"/>
              </a:rPr>
              <a:t>au cœur de la </a:t>
            </a:r>
          </a:p>
          <a:p>
            <a:pPr algn="ctr"/>
            <a:r>
              <a:rPr lang="fr-CA" sz="1100" b="1" dirty="0">
                <a:solidFill>
                  <a:srgbClr val="254776"/>
                </a:solidFill>
                <a:effectLst/>
                <a:latin typeface="Arial" panose="020B0604020202020204" pitchFamily="34" charset="0"/>
                <a:cs typeface="Arial" panose="020B0604020202020204" pitchFamily="34" charset="0"/>
              </a:rPr>
              <a:t>vie quotidienne</a:t>
            </a:r>
          </a:p>
        </p:txBody>
      </p:sp>
      <p:sp>
        <p:nvSpPr>
          <p:cNvPr id="2" name="Title 14">
            <a:extLst>
              <a:ext uri="{FF2B5EF4-FFF2-40B4-BE49-F238E27FC236}">
                <a16:creationId xmlns:a16="http://schemas.microsoft.com/office/drawing/2014/main" id="{051D6788-1E80-3E05-15AF-0DAA1155E616}"/>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Annexe 2 </a:t>
            </a:r>
            <a:r>
              <a:rPr lang="en-CA" sz="1800" kern="0" dirty="0">
                <a:solidFill>
                  <a:srgbClr val="234776"/>
                </a:solidFill>
                <a:latin typeface="Arial"/>
                <a:cs typeface="Arial" panose="020B0604020202020204" pitchFamily="34" charset="0"/>
                <a:sym typeface="Arial"/>
              </a:rPr>
              <a:t>(suite)</a:t>
            </a:r>
            <a:endParaRPr lang="en-CA" sz="800" kern="0" dirty="0">
              <a:solidFill>
                <a:srgbClr val="FF0000"/>
              </a:solidFill>
              <a:latin typeface="Arial"/>
              <a:cs typeface="Arial" panose="020B0604020202020204" pitchFamily="34" charset="0"/>
              <a:sym typeface="Arial"/>
            </a:endParaRPr>
          </a:p>
        </p:txBody>
      </p:sp>
      <p:sp>
        <p:nvSpPr>
          <p:cNvPr id="6" name="TextBox 5">
            <a:extLst>
              <a:ext uri="{FF2B5EF4-FFF2-40B4-BE49-F238E27FC236}">
                <a16:creationId xmlns:a16="http://schemas.microsoft.com/office/drawing/2014/main" id="{660F2127-2189-5525-9716-3661381BF8A9}"/>
              </a:ext>
            </a:extLst>
          </p:cNvPr>
          <p:cNvSpPr txBox="1"/>
          <p:nvPr/>
        </p:nvSpPr>
        <p:spPr>
          <a:xfrm>
            <a:off x="2233773" y="3451282"/>
            <a:ext cx="9324055" cy="1569660"/>
          </a:xfrm>
          <a:prstGeom prst="rect">
            <a:avLst/>
          </a:prstGeom>
          <a:noFill/>
        </p:spPr>
        <p:txBody>
          <a:bodyPr wrap="square">
            <a:spAutoFit/>
          </a:bodyPr>
          <a:lstStyle/>
          <a:p>
            <a:pPr marL="177800">
              <a:defRPr/>
            </a:pPr>
            <a:r>
              <a:rPr lang="fr-CA" sz="1200" b="1" dirty="0">
                <a:solidFill>
                  <a:srgbClr val="254776"/>
                </a:solidFill>
                <a:latin typeface="Arial" panose="020B0604020202020204" pitchFamily="34" charset="0"/>
                <a:cs typeface="Arial" panose="020B0604020202020204" pitchFamily="34" charset="0"/>
              </a:rPr>
              <a:t>Leaders organisationnels, professionnels et citoyens </a:t>
            </a:r>
            <a:r>
              <a:rPr lang="fr-CA" sz="1200" dirty="0">
                <a:solidFill>
                  <a:srgbClr val="254776"/>
                </a:solidFill>
                <a:latin typeface="Arial" panose="020B0604020202020204" pitchFamily="34" charset="0"/>
                <a:cs typeface="Arial" panose="020B0604020202020204" pitchFamily="34" charset="0"/>
              </a:rPr>
              <a:t>- Une recommandation appelait les citoyens à réfléchir aux nombreuses façons dont ils peuvent utiliser les meilleures données probantes dans la vie quotidienne et à envisager de soutenir les politiciens (et autres) qui permettent cela [13]</a:t>
            </a:r>
          </a:p>
          <a:p>
            <a:pPr marL="177800">
              <a:defRPr/>
            </a:pPr>
            <a:endParaRPr lang="fr-CA" sz="1200" dirty="0">
              <a:solidFill>
                <a:srgbClr val="254776"/>
              </a:solidFill>
              <a:latin typeface="Arial" panose="020B0604020202020204" pitchFamily="34" charset="0"/>
              <a:cs typeface="Arial" panose="020B0604020202020204" pitchFamily="34" charset="0"/>
            </a:endParaRPr>
          </a:p>
          <a:p>
            <a:pPr marL="177800">
              <a:defRPr/>
            </a:pPr>
            <a:r>
              <a:rPr lang="fr-CA" sz="1200" b="1" dirty="0">
                <a:solidFill>
                  <a:srgbClr val="254776"/>
                </a:solidFill>
                <a:latin typeface="Arial" panose="020B0604020202020204" pitchFamily="34" charset="0"/>
                <a:cs typeface="Arial" panose="020B0604020202020204" pitchFamily="34" charset="0"/>
              </a:rPr>
              <a:t>Intermédiaires de données probantes </a:t>
            </a:r>
            <a:r>
              <a:rPr lang="fr-CA" sz="1200" dirty="0">
                <a:solidFill>
                  <a:srgbClr val="254776"/>
                </a:solidFill>
                <a:latin typeface="Arial" panose="020B0604020202020204" pitchFamily="34" charset="0"/>
                <a:cs typeface="Arial" panose="020B0604020202020204" pitchFamily="34" charset="0"/>
              </a:rPr>
              <a:t>- Une recommandation appelait les plateformes d'information et de médias sociaux à établir des relations avec des intermédiaires de données probantes qui peuvent aider à tirer parti des meilleures sources de données probantes, et avec des producteurs de données probantes qui peuvent aider à communiquer efficacement les données probantes, ainsi qu'à s'assurer que leurs algorithmes présentent les meilleures données probantes et combattent la mésinformation [15]</a:t>
            </a:r>
            <a:endParaRPr kumimoji="0" lang="fr-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725649"/>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40435</TotalTime>
  <Words>733</Words>
  <Application>Microsoft Macintosh PowerPoint</Application>
  <PresentationFormat>Widescreen</PresentationFormat>
  <Paragraphs>33</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Courier New</vt:lpstr>
      <vt:lpstr>McMaster Brighter World Theme</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353</cp:revision>
  <cp:lastPrinted>2017-06-06T20:04:49Z</cp:lastPrinted>
  <dcterms:created xsi:type="dcterms:W3CDTF">2017-04-21T15:41:45Z</dcterms:created>
  <dcterms:modified xsi:type="dcterms:W3CDTF">2023-02-16T18:54:59Z</dcterms:modified>
</cp:coreProperties>
</file>