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83"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D5F3BA-9EB6-8660-864E-1FB72D3FB691}"/>
              </a:ext>
            </a:extLst>
          </p:cNvPr>
          <p:cNvSpPr/>
          <p:nvPr/>
        </p:nvSpPr>
        <p:spPr>
          <a:xfrm>
            <a:off x="0" y="6003258"/>
            <a:ext cx="12192000" cy="85474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fr-CA"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a:srcRect t="54262"/>
          <a:stretch/>
        </p:blipFill>
        <p:spPr>
          <a:xfrm>
            <a:off x="3445816" y="1900854"/>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06852" y="3418224"/>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304742" y="1540487"/>
            <a:ext cx="3136141" cy="4882425"/>
          </a:xfrm>
        </p:spPr>
        <p:txBody>
          <a:bodyPr>
            <a:normAutofit/>
          </a:bodyPr>
          <a:lstStyle/>
          <a:p>
            <a:pPr marL="0" marR="0" lvl="0" indent="0" algn="l" defTabSz="609585" rtl="0" eaLnBrk="1" fontAlgn="auto" latinLnBrk="0" hangingPunct="1">
              <a:lnSpc>
                <a:spcPct val="100000"/>
              </a:lnSpc>
              <a:spcBef>
                <a:spcPts val="0"/>
              </a:spcBef>
              <a:spcAft>
                <a:spcPts val="0"/>
              </a:spcAft>
              <a:buClrTx/>
              <a:buSzTx/>
              <a:buNone/>
              <a:tabLst/>
              <a:defRPr/>
            </a:pPr>
            <a:r>
              <a:rPr lang="fr-CA" sz="2000" dirty="0">
                <a:solidFill>
                  <a:srgbClr val="254776"/>
                </a:solidFill>
                <a:latin typeface="Arial" panose="020B0604020202020204" pitchFamily="34" charset="0"/>
                <a:cs typeface="Arial" panose="020B0604020202020204" pitchFamily="34" charset="0"/>
              </a:rPr>
              <a:t>Les citoyens prennent de nombreuses décisions pour lesquelles des données probantes pourraient être utiles, telles que :</a:t>
            </a:r>
          </a:p>
          <a:p>
            <a:pPr marL="0" marR="0" lvl="0" indent="0" algn="l" defTabSz="609585" rtl="0" eaLnBrk="1" fontAlgn="auto" latinLnBrk="0" hangingPunct="1">
              <a:lnSpc>
                <a:spcPct val="100000"/>
              </a:lnSpc>
              <a:spcBef>
                <a:spcPts val="0"/>
              </a:spcBef>
              <a:spcAft>
                <a:spcPts val="0"/>
              </a:spcAft>
              <a:buClrTx/>
              <a:buSzTx/>
              <a:buNone/>
              <a:tabLst/>
              <a:defRPr/>
            </a:pPr>
            <a:endParaRPr kumimoji="0" lang="fr-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Gérer ma santé, ma sécurité et mon bien-être (et ceux de ma famille)</a:t>
            </a:r>
            <a:endParaRPr kumimoji="0" lang="fr-CA"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endParaRPr kumimoji="0" lang="fr-CA" sz="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Dépenser mon argent en produits et services</a:t>
            </a:r>
          </a:p>
          <a:p>
            <a:pPr marL="717550" lvl="1" indent="-266700">
              <a:defRPr/>
            </a:pPr>
            <a:endParaRPr lang="fr-CA" sz="800" dirty="0">
              <a:solidFill>
                <a:srgbClr val="254776"/>
              </a:solidFill>
              <a:latin typeface="Arial" panose="020B0604020202020204" pitchFamily="34" charset="0"/>
              <a:cs typeface="Arial" panose="020B0604020202020204" pitchFamily="34" charset="0"/>
            </a:endParaRPr>
          </a:p>
          <a:p>
            <a:pPr marL="717550" lvl="1" indent="-266700">
              <a:defRPr/>
            </a:pPr>
            <a:endParaRPr lang="fr-CA" sz="800" dirty="0">
              <a:solidFill>
                <a:srgbClr val="254776"/>
              </a:solidFill>
              <a:latin typeface="Arial" panose="020B0604020202020204" pitchFamily="34" charset="0"/>
              <a:cs typeface="Arial" panose="020B0604020202020204" pitchFamily="34" charset="0"/>
            </a:endParaRPr>
          </a:p>
          <a:p>
            <a:pPr marL="717550" lvl="1" indent="-266700">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Faire du bénévolat et donner de l'argent</a:t>
            </a:r>
            <a:endParaRPr lang="fr-CA"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34142" y="1136454"/>
            <a:ext cx="3890772" cy="923330"/>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fr-CA" sz="4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endParaRPr kumimoji="0" lang="fr-CA" sz="10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kumimoji="0" lang="fr-CA" sz="280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Trois défis</a:t>
            </a:r>
          </a:p>
          <a:p>
            <a:pPr marL="177800" marR="0" lvl="0" algn="ctr" defTabSz="609585" rtl="0" eaLnBrk="1" fontAlgn="auto" latinLnBrk="0" hangingPunct="1">
              <a:lnSpc>
                <a:spcPct val="100000"/>
              </a:lnSpc>
              <a:spcBef>
                <a:spcPts val="0"/>
              </a:spcBef>
              <a:spcAft>
                <a:spcPts val="0"/>
              </a:spcAft>
              <a:buClrTx/>
              <a:buSzTx/>
              <a:tabLst/>
              <a:defRPr/>
            </a:pPr>
            <a:endParaRPr kumimoji="0" lang="fr-CA" sz="5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defRPr/>
            </a:pPr>
            <a:endParaRPr lang="fr-CA" sz="7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723255" y="3371800"/>
            <a:ext cx="6208558" cy="1492716"/>
          </a:xfrm>
          <a:prstGeom prst="rect">
            <a:avLst/>
          </a:prstGeom>
          <a:noFill/>
          <a:ln>
            <a:noFill/>
          </a:ln>
        </p:spPr>
        <p:txBody>
          <a:bodyPr wrap="square">
            <a:spAutoFit/>
          </a:bodyPr>
          <a:lstStyle/>
          <a:p>
            <a:pPr marL="177800">
              <a:defRPr/>
            </a:pPr>
            <a:r>
              <a:rPr lang="fr-CA" sz="1400" dirty="0">
                <a:solidFill>
                  <a:srgbClr val="254776"/>
                </a:solidFill>
                <a:latin typeface="Arial" panose="020B0604020202020204" pitchFamily="34" charset="0"/>
                <a:cs typeface="Arial" panose="020B0604020202020204" pitchFamily="34" charset="0"/>
              </a:rPr>
              <a:t>Il incombe souvent aux individus de trouver, de comprendre et d’utiliser eux-mêmes des données probantes</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Motivation à rechercher et à donner un sens aux données probantes</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Capacité à utiliser les plateformes numériques telles que les sites Web et les médias sociaux (littératie numérique), à sélectionner les bonnes sources, à placer ce qui est connu dans un contexte plus large (ex.: l'éducation, la santé et l’action climatique), à faire la distinction entre les meilleures données probantes et les autres choses, comprendre ce que cela peut signifier pour eux</a:t>
            </a:r>
          </a:p>
          <a:p>
            <a:pPr marL="287353" lvl="1" indent="-179388">
              <a:buFont typeface="Wingdings" panose="05000000000000000000" pitchFamily="2" charset="2"/>
              <a:buChar char="§"/>
              <a:defRPr/>
            </a:pPr>
            <a:r>
              <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Possibilité de rechercher des données probantes, y compris le temps et l'accès à Internet</a:t>
            </a:r>
          </a:p>
          <a:p>
            <a:pPr marL="107965" lvl="1">
              <a:defRPr/>
            </a:pPr>
            <a:endParaRPr kumimoji="0" lang="fr-CA" sz="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46835" y="4686366"/>
            <a:ext cx="8022080" cy="1908215"/>
          </a:xfrm>
          <a:prstGeom prst="rect">
            <a:avLst/>
          </a:prstGeom>
          <a:solidFill>
            <a:srgbClr val="FFC000">
              <a:alpha val="10000"/>
            </a:srgbClr>
          </a:solidFill>
        </p:spPr>
        <p:txBody>
          <a:bodyPr wrap="square">
            <a:spAutoFit/>
          </a:bodyPr>
          <a:lstStyle/>
          <a:p>
            <a:pPr marL="107965" lvl="1">
              <a:defRPr/>
            </a:pPr>
            <a:endParaRPr kumimoji="0" lang="fr-CA"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Les gouvernements, entreprises et organisations non gouvernementales ne font pas en sorte que les choix quotidiens soient fondés sur des données probantes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Les services sont généralement offerts sans données probantes pour aider à les comparer</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Des produits sont généralement vendus en magasin et en ligne sans données probantes pour étayer leurs affirmations (et ils peuvent être vendus aux côtés de produits éprouvés)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Les informations sont généralement présentées en ligne sur la base du profil et de l'historique de recherche et non sur la base de données probantes (et les lois nous protégeant contre la publicité et la vente de produits pouvant être nocifs ou dangereux, ou contre les fausses déclarations, ne s'appliquent pas encore aux informations générales)</a:t>
            </a:r>
          </a:p>
          <a:p>
            <a:pPr marL="287353" lvl="1" indent="-179388">
              <a:buFont typeface="Wingdings" panose="05000000000000000000" pitchFamily="2" charset="2"/>
              <a:buChar char="§"/>
              <a:defRPr/>
            </a:pPr>
            <a:r>
              <a:rPr lang="fr-CA" sz="1000" dirty="0">
                <a:solidFill>
                  <a:srgbClr val="254776"/>
                </a:solidFill>
                <a:latin typeface="Arial" panose="020B0604020202020204" pitchFamily="34" charset="0"/>
                <a:cs typeface="Arial" panose="020B0604020202020204" pitchFamily="34" charset="0"/>
              </a:rPr>
              <a:t>Des histoires et des visuels convaincants sont souvent créés par des personnes ayant une connaissance limitée des données probantes</a:t>
            </a:r>
            <a:endParaRPr lang="fr-CA" sz="6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566796" y="1605099"/>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31666" y="1886999"/>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dirty="0"/>
          </a:p>
        </p:txBody>
      </p:sp>
      <p:sp>
        <p:nvSpPr>
          <p:cNvPr id="17" name="TextBox 16">
            <a:extLst>
              <a:ext uri="{FF2B5EF4-FFF2-40B4-BE49-F238E27FC236}">
                <a16:creationId xmlns:a16="http://schemas.microsoft.com/office/drawing/2014/main" id="{175DD648-6D70-C9DC-927B-6736462E37BD}"/>
              </a:ext>
            </a:extLst>
          </p:cNvPr>
          <p:cNvSpPr txBox="1"/>
          <p:nvPr/>
        </p:nvSpPr>
        <p:spPr>
          <a:xfrm>
            <a:off x="7792577" y="2150644"/>
            <a:ext cx="4099610" cy="954107"/>
          </a:xfrm>
          <a:prstGeom prst="rect">
            <a:avLst/>
          </a:prstGeom>
          <a:noFill/>
        </p:spPr>
        <p:txBody>
          <a:bodyPr wrap="square">
            <a:spAutoFit/>
          </a:bodyPr>
          <a:lstStyle/>
          <a:p>
            <a:pPr marL="177800" marR="0" lvl="0" algn="l" defTabSz="609585" rtl="0" eaLnBrk="1" fontAlgn="auto" latinLnBrk="0" hangingPunct="1">
              <a:lnSpc>
                <a:spcPct val="100000"/>
              </a:lnSpc>
              <a:spcBef>
                <a:spcPts val="0"/>
              </a:spcBef>
              <a:spcAft>
                <a:spcPts val="0"/>
              </a:spcAft>
              <a:buClrTx/>
              <a:buSzTx/>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Nous vivons à une époque où il y a trop d'information et beaucoup de mésinformation (de fausses informations diffusées, quelle que soit l'intention d'induire en erreur)</a:t>
            </a: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a:stretch>
            <a:fillRect/>
          </a:stretch>
        </p:blipFill>
        <p:spPr>
          <a:xfrm>
            <a:off x="182820" y="5359406"/>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a:stretch>
            <a:fillRect/>
          </a:stretch>
        </p:blipFill>
        <p:spPr>
          <a:xfrm>
            <a:off x="182820" y="4435503"/>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a:stretch>
            <a:fillRect/>
          </a:stretch>
        </p:blipFill>
        <p:spPr>
          <a:xfrm>
            <a:off x="182820" y="3490546"/>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06852" y="1886999"/>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359674" y="4012582"/>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3" name="Title 1">
            <a:extLst>
              <a:ext uri="{FF2B5EF4-FFF2-40B4-BE49-F238E27FC236}">
                <a16:creationId xmlns:a16="http://schemas.microsoft.com/office/drawing/2014/main" id="{7C7D439A-8FC9-22F9-30B8-226D3B0AE5DC}"/>
              </a:ext>
            </a:extLst>
          </p:cNvPr>
          <p:cNvSpPr txBox="1">
            <a:spLocks/>
          </p:cNvSpPr>
          <p:nvPr/>
        </p:nvSpPr>
        <p:spPr>
          <a:xfrm>
            <a:off x="227215" y="97789"/>
            <a:ext cx="7877680"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Contexte</a:t>
            </a:r>
            <a:r>
              <a:rPr lang="en-CA" kern="0" dirty="0">
                <a:solidFill>
                  <a:srgbClr val="234776"/>
                </a:solidFill>
                <a:latin typeface="Arial"/>
                <a:cs typeface="Arial" panose="020B0604020202020204" pitchFamily="34" charset="0"/>
                <a:sym typeface="Arial"/>
              </a:rPr>
              <a:t> et </a:t>
            </a:r>
            <a:r>
              <a:rPr lang="en-CA" kern="0" dirty="0" err="1">
                <a:solidFill>
                  <a:srgbClr val="234776"/>
                </a:solidFill>
                <a:latin typeface="Arial"/>
                <a:cs typeface="Arial" panose="020B0604020202020204" pitchFamily="34" charset="0"/>
                <a:sym typeface="Arial"/>
              </a:rPr>
              <a:t>défis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liés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à</a:t>
            </a:r>
            <a:r>
              <a:rPr lang="en-CA" kern="0" dirty="0">
                <a:solidFill>
                  <a:srgbClr val="234776"/>
                </a:solidFill>
                <a:latin typeface="Arial"/>
                <a:cs typeface="Arial" panose="020B0604020202020204" pitchFamily="34" charset="0"/>
                <a:sym typeface="Arial"/>
              </a:rPr>
              <a:t> placer les </a:t>
            </a:r>
            <a:r>
              <a:rPr lang="en-CA" kern="0" dirty="0" err="1">
                <a:solidFill>
                  <a:srgbClr val="234776"/>
                </a:solidFill>
                <a:latin typeface="Arial"/>
                <a:cs typeface="Arial" panose="020B0604020202020204" pitchFamily="34" charset="0"/>
                <a:sym typeface="Arial"/>
              </a:rPr>
              <a:t>données</a:t>
            </a:r>
            <a:r>
              <a:rPr lang="en-CA" kern="0" dirty="0">
                <a:solidFill>
                  <a:srgbClr val="234776"/>
                </a:solidFill>
                <a:latin typeface="Arial"/>
                <a:cs typeface="Arial" panose="020B0604020202020204" pitchFamily="34" charset="0"/>
                <a:sym typeface="Arial"/>
              </a:rPr>
              <a:t> </a:t>
            </a:r>
            <a:r>
              <a:rPr lang="en-CA" kern="0" dirty="0" err="1">
                <a:solidFill>
                  <a:srgbClr val="234776"/>
                </a:solidFill>
                <a:latin typeface="Arial"/>
                <a:cs typeface="Arial" panose="020B0604020202020204" pitchFamily="34" charset="0"/>
                <a:sym typeface="Arial"/>
              </a:rPr>
              <a:t>probantes</a:t>
            </a:r>
            <a:r>
              <a:rPr lang="en-CA" kern="0" dirty="0">
                <a:solidFill>
                  <a:srgbClr val="234776"/>
                </a:solidFill>
                <a:latin typeface="Arial"/>
                <a:cs typeface="Arial" panose="020B0604020202020204" pitchFamily="34" charset="0"/>
                <a:sym typeface="Arial"/>
              </a:rPr>
              <a:t> au </a:t>
            </a:r>
            <a:r>
              <a:rPr lang="en-CA" kern="0" dirty="0" err="1">
                <a:solidFill>
                  <a:srgbClr val="234776"/>
                </a:solidFill>
                <a:latin typeface="Arial"/>
                <a:cs typeface="Arial" panose="020B0604020202020204" pitchFamily="34" charset="0"/>
                <a:sym typeface="Arial"/>
              </a:rPr>
              <a:t>coeur</a:t>
            </a:r>
            <a:r>
              <a:rPr lang="en-CA" kern="0" dirty="0">
                <a:solidFill>
                  <a:srgbClr val="234776"/>
                </a:solidFill>
                <a:latin typeface="Arial"/>
                <a:cs typeface="Arial" panose="020B0604020202020204" pitchFamily="34" charset="0"/>
                <a:sym typeface="Arial"/>
              </a:rPr>
              <a:t> de la vie </a:t>
            </a:r>
            <a:r>
              <a:rPr lang="en-CA" kern="0" dirty="0" err="1">
                <a:solidFill>
                  <a:srgbClr val="234776"/>
                </a:solidFill>
                <a:latin typeface="Arial"/>
                <a:cs typeface="Arial" panose="020B0604020202020204" pitchFamily="34" charset="0"/>
                <a:sym typeface="Arial"/>
              </a:rPr>
              <a:t>quotidienne</a:t>
            </a:r>
            <a:endParaRPr lang="en-CA" dirty="0">
              <a:solidFill>
                <a:srgbClr val="0F447C"/>
              </a:solidFill>
              <a:latin typeface="Helvetica" pitchFamily="2" charset="0"/>
              <a:cs typeface="Arial" panose="020B0604020202020204" pitchFamily="34" charset="0"/>
            </a:endParaRPr>
          </a:p>
        </p:txBody>
      </p:sp>
    </p:spTree>
    <p:extLst>
      <p:ext uri="{BB962C8B-B14F-4D97-AF65-F5344CB8AC3E}">
        <p14:creationId xmlns:p14="http://schemas.microsoft.com/office/powerpoint/2010/main" val="180555843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349</Words>
  <Application>Microsoft Macintosh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Helvetica</vt:lpstr>
      <vt:lpstr>Wingdings</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2023-02-16T19:01:38Z</dcterms:modified>
</cp:coreProperties>
</file>