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4"/>
  </p:notesMasterIdLst>
  <p:sldIdLst>
    <p:sldId id="1083" r:id="rId2"/>
    <p:sldId id="1081" r:id="rId3"/>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4642E50-E5DE-79BB-8A0F-76F2BC0E1C0D}" name="Hamel, Geneviève" initials="HG" userId="S::genevieve.hamel@mamh.gouv.qc.ca::6eb7419e-cd0d-4f10-b207-08545a96531b" providerId="AD"/>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3F5"/>
    <a:srgbClr val="8DD2E5"/>
    <a:srgbClr val="99CC66"/>
    <a:srgbClr val="CC76A6"/>
    <a:srgbClr val="254776"/>
    <a:srgbClr val="FEB714"/>
    <a:srgbClr val="FFC057"/>
    <a:srgbClr val="6AA855"/>
    <a:srgbClr val="6FC0D3"/>
    <a:srgbClr val="8DC75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79" autoAdjust="0"/>
    <p:restoredTop sz="95707" autoAdjust="0"/>
  </p:normalViewPr>
  <p:slideViewPr>
    <p:cSldViewPr snapToGrid="0" snapToObjects="1">
      <p:cViewPr varScale="1">
        <p:scale>
          <a:sx n="128" d="100"/>
          <a:sy n="128" d="100"/>
        </p:scale>
        <p:origin x="376" y="184"/>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2/16/23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582077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
        <p:nvSpPr>
          <p:cNvPr id="2" name="TextBox 1">
            <a:extLst>
              <a:ext uri="{FF2B5EF4-FFF2-40B4-BE49-F238E27FC236}">
                <a16:creationId xmlns:a16="http://schemas.microsoft.com/office/drawing/2014/main" id="{FC109112-8569-4EDB-48D6-5A631B8A2EBA}"/>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2" name="TextBox 1">
            <a:extLst>
              <a:ext uri="{FF2B5EF4-FFF2-40B4-BE49-F238E27FC236}">
                <a16:creationId xmlns:a16="http://schemas.microsoft.com/office/drawing/2014/main" id="{44F22093-7553-3A57-84DA-8FA6D2CD9FB3}"/>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2" name="TextBox 1">
            <a:extLst>
              <a:ext uri="{FF2B5EF4-FFF2-40B4-BE49-F238E27FC236}">
                <a16:creationId xmlns:a16="http://schemas.microsoft.com/office/drawing/2014/main" id="{ED28A248-BC1A-1293-3716-2765A06F26A9}"/>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D5F3BA-9EB6-8660-864E-1FB72D3FB691}"/>
              </a:ext>
            </a:extLst>
          </p:cNvPr>
          <p:cNvSpPr/>
          <p:nvPr/>
        </p:nvSpPr>
        <p:spPr>
          <a:xfrm>
            <a:off x="0" y="6003258"/>
            <a:ext cx="12192000" cy="85474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fr-CA" sz="24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pic>
        <p:nvPicPr>
          <p:cNvPr id="31" name="Picture 30" descr="Icon&#10;&#10;Description automatically generated">
            <a:extLst>
              <a:ext uri="{FF2B5EF4-FFF2-40B4-BE49-F238E27FC236}">
                <a16:creationId xmlns:a16="http://schemas.microsoft.com/office/drawing/2014/main" id="{5B41298F-9ED5-0AA0-84A4-EDBB70E4176A}"/>
              </a:ext>
            </a:extLst>
          </p:cNvPr>
          <p:cNvPicPr>
            <a:picLocks noChangeAspect="1"/>
          </p:cNvPicPr>
          <p:nvPr/>
        </p:nvPicPr>
        <p:blipFill rotWithShape="1">
          <a:blip r:embed="rId2"/>
          <a:srcRect t="54262"/>
          <a:stretch/>
        </p:blipFill>
        <p:spPr>
          <a:xfrm>
            <a:off x="3445816" y="1900854"/>
            <a:ext cx="4659083" cy="2873553"/>
          </a:xfrm>
          <a:prstGeom prst="rect">
            <a:avLst/>
          </a:prstGeom>
        </p:spPr>
      </p:pic>
      <p:sp>
        <p:nvSpPr>
          <p:cNvPr id="18" name="Rectangle 17">
            <a:extLst>
              <a:ext uri="{FF2B5EF4-FFF2-40B4-BE49-F238E27FC236}">
                <a16:creationId xmlns:a16="http://schemas.microsoft.com/office/drawing/2014/main" id="{B79B6067-6230-8321-9A25-8FCE07E824BA}"/>
              </a:ext>
            </a:extLst>
          </p:cNvPr>
          <p:cNvSpPr/>
          <p:nvPr/>
        </p:nvSpPr>
        <p:spPr>
          <a:xfrm>
            <a:off x="5806852" y="3418224"/>
            <a:ext cx="6162063" cy="1331423"/>
          </a:xfrm>
          <a:prstGeom prst="rect">
            <a:avLst/>
          </a:prstGeom>
          <a:solidFill>
            <a:srgbClr val="FFC000">
              <a:alpha val="2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dirty="0"/>
          </a:p>
        </p:txBody>
      </p:sp>
      <p:sp>
        <p:nvSpPr>
          <p:cNvPr id="12" name="Content Placeholder 1">
            <a:extLst>
              <a:ext uri="{FF2B5EF4-FFF2-40B4-BE49-F238E27FC236}">
                <a16:creationId xmlns:a16="http://schemas.microsoft.com/office/drawing/2014/main" id="{258A8E2F-E81D-911D-964A-3066260B1655}"/>
              </a:ext>
            </a:extLst>
          </p:cNvPr>
          <p:cNvSpPr>
            <a:spLocks noGrp="1"/>
          </p:cNvSpPr>
          <p:nvPr>
            <p:ph sz="half" idx="1"/>
          </p:nvPr>
        </p:nvSpPr>
        <p:spPr>
          <a:xfrm>
            <a:off x="304742" y="1540487"/>
            <a:ext cx="3136141" cy="4882425"/>
          </a:xfrm>
        </p:spPr>
        <p:txBody>
          <a:bodyPr>
            <a:normAutofit/>
          </a:bodyPr>
          <a:lstStyle/>
          <a:p>
            <a:pPr marL="0" marR="0" lvl="0" indent="0" algn="l" defTabSz="609585" rtl="0" eaLnBrk="1" fontAlgn="auto" latinLnBrk="0" hangingPunct="1">
              <a:lnSpc>
                <a:spcPct val="100000"/>
              </a:lnSpc>
              <a:spcBef>
                <a:spcPts val="0"/>
              </a:spcBef>
              <a:spcAft>
                <a:spcPts val="0"/>
              </a:spcAft>
              <a:buClrTx/>
              <a:buSzTx/>
              <a:buNone/>
              <a:tabLst/>
              <a:defRPr/>
            </a:pPr>
            <a:r>
              <a:rPr lang="fr-CA" sz="2000" dirty="0">
                <a:solidFill>
                  <a:srgbClr val="254776"/>
                </a:solidFill>
                <a:latin typeface="Arial" panose="020B0604020202020204" pitchFamily="34" charset="0"/>
                <a:cs typeface="Arial" panose="020B0604020202020204" pitchFamily="34" charset="0"/>
              </a:rPr>
              <a:t>Les citoyens prennent de nombreuses décisions pour lesquelles des données probantes pourraient être utiles, telles que :</a:t>
            </a:r>
          </a:p>
          <a:p>
            <a:pPr marL="0" marR="0" lvl="0" indent="0" algn="l" defTabSz="609585" rtl="0" eaLnBrk="1" fontAlgn="auto" latinLnBrk="0" hangingPunct="1">
              <a:lnSpc>
                <a:spcPct val="100000"/>
              </a:lnSpc>
              <a:spcBef>
                <a:spcPts val="0"/>
              </a:spcBef>
              <a:spcAft>
                <a:spcPts val="0"/>
              </a:spcAft>
              <a:buClrTx/>
              <a:buSzTx/>
              <a:buNone/>
              <a:tabLst/>
              <a:defRPr/>
            </a:pPr>
            <a:endParaRPr kumimoji="0" lang="fr-CA" sz="18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717550" lvl="1" indent="-266700">
              <a:defRPr/>
            </a:pP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Gérer ma santé, ma sécurité et mon bien-être (et ceux de ma famille)</a:t>
            </a:r>
            <a:endParaRPr kumimoji="0" lang="fr-CA" sz="16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717550" lvl="1" indent="-266700">
              <a:defRPr/>
            </a:pPr>
            <a:endParaRPr kumimoji="0" lang="fr-CA" sz="8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717550" lvl="1" indent="-266700">
              <a:defRPr/>
            </a:pP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Dépenser mon argent en produits et services</a:t>
            </a:r>
          </a:p>
          <a:p>
            <a:pPr marL="717550" lvl="1" indent="-266700">
              <a:defRPr/>
            </a:pPr>
            <a:endParaRPr lang="fr-CA" sz="800" dirty="0">
              <a:solidFill>
                <a:srgbClr val="254776"/>
              </a:solidFill>
              <a:latin typeface="Arial" panose="020B0604020202020204" pitchFamily="34" charset="0"/>
              <a:cs typeface="Arial" panose="020B0604020202020204" pitchFamily="34" charset="0"/>
            </a:endParaRPr>
          </a:p>
          <a:p>
            <a:pPr marL="717550" lvl="1" indent="-266700">
              <a:defRPr/>
            </a:pPr>
            <a:endParaRPr lang="fr-CA" sz="800" dirty="0">
              <a:solidFill>
                <a:srgbClr val="254776"/>
              </a:solidFill>
              <a:latin typeface="Arial" panose="020B0604020202020204" pitchFamily="34" charset="0"/>
              <a:cs typeface="Arial" panose="020B0604020202020204" pitchFamily="34" charset="0"/>
            </a:endParaRPr>
          </a:p>
          <a:p>
            <a:pPr marL="717550" lvl="1" indent="-266700">
              <a:defRPr/>
            </a:pP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Faire du bénévolat et donner de l'argent</a:t>
            </a:r>
            <a:endParaRPr lang="fr-CA" dirty="0"/>
          </a:p>
        </p:txBody>
      </p:sp>
      <p:sp>
        <p:nvSpPr>
          <p:cNvPr id="20" name="TextBox 19">
            <a:extLst>
              <a:ext uri="{FF2B5EF4-FFF2-40B4-BE49-F238E27FC236}">
                <a16:creationId xmlns:a16="http://schemas.microsoft.com/office/drawing/2014/main" id="{F39EEA86-FC99-7F84-9FE0-58CBA27634AD}"/>
              </a:ext>
            </a:extLst>
          </p:cNvPr>
          <p:cNvSpPr txBox="1"/>
          <p:nvPr/>
        </p:nvSpPr>
        <p:spPr>
          <a:xfrm>
            <a:off x="7834142" y="1136454"/>
            <a:ext cx="3890772" cy="923330"/>
          </a:xfrm>
          <a:prstGeom prst="rect">
            <a:avLst/>
          </a:prstGeom>
          <a:noFill/>
        </p:spPr>
        <p:txBody>
          <a:bodyPr wrap="square">
            <a:spAutoFit/>
          </a:bodyPr>
          <a:lstStyle/>
          <a:p>
            <a:pPr marL="177800" marR="0" lvl="0" algn="ctr" defTabSz="609585" rtl="0" eaLnBrk="1" fontAlgn="auto" latinLnBrk="0" hangingPunct="1">
              <a:lnSpc>
                <a:spcPct val="100000"/>
              </a:lnSpc>
              <a:spcBef>
                <a:spcPts val="0"/>
              </a:spcBef>
              <a:spcAft>
                <a:spcPts val="0"/>
              </a:spcAft>
              <a:buClrTx/>
              <a:buSzTx/>
              <a:tabLst/>
              <a:defRPr/>
            </a:pPr>
            <a:endParaRPr kumimoji="0" lang="fr-CA" sz="400" b="1"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177800" marR="0" lvl="0" algn="ctr" defTabSz="609585" rtl="0" eaLnBrk="1" fontAlgn="auto" latinLnBrk="0" hangingPunct="1">
              <a:lnSpc>
                <a:spcPct val="100000"/>
              </a:lnSpc>
              <a:spcBef>
                <a:spcPts val="0"/>
              </a:spcBef>
              <a:spcAft>
                <a:spcPts val="0"/>
              </a:spcAft>
              <a:buClrTx/>
              <a:buSzTx/>
              <a:tabLst/>
              <a:defRPr/>
            </a:pPr>
            <a:endParaRPr kumimoji="0" lang="fr-CA" sz="1000" b="1"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177800" marR="0" lvl="0" algn="ctr" defTabSz="609585" rtl="0" eaLnBrk="1" fontAlgn="auto" latinLnBrk="0" hangingPunct="1">
              <a:lnSpc>
                <a:spcPct val="100000"/>
              </a:lnSpc>
              <a:spcBef>
                <a:spcPts val="0"/>
              </a:spcBef>
              <a:spcAft>
                <a:spcPts val="0"/>
              </a:spcAft>
              <a:buClrTx/>
              <a:buSzTx/>
              <a:tabLst/>
              <a:defRPr/>
            </a:pPr>
            <a:r>
              <a:rPr kumimoji="0" lang="fr-CA" sz="280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Trois défis</a:t>
            </a:r>
          </a:p>
          <a:p>
            <a:pPr marL="177800" marR="0" lvl="0" algn="ctr" defTabSz="609585" rtl="0" eaLnBrk="1" fontAlgn="auto" latinLnBrk="0" hangingPunct="1">
              <a:lnSpc>
                <a:spcPct val="100000"/>
              </a:lnSpc>
              <a:spcBef>
                <a:spcPts val="0"/>
              </a:spcBef>
              <a:spcAft>
                <a:spcPts val="0"/>
              </a:spcAft>
              <a:buClrTx/>
              <a:buSzTx/>
              <a:tabLst/>
              <a:defRPr/>
            </a:pPr>
            <a:endParaRPr kumimoji="0" lang="fr-CA" sz="500" b="1"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717550" lvl="2">
              <a:defRPr/>
            </a:pPr>
            <a:endParaRPr lang="fr-CA" sz="700" dirty="0">
              <a:solidFill>
                <a:srgbClr val="254776"/>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F207394A-447E-E67A-B266-09EACA15D361}"/>
              </a:ext>
            </a:extLst>
          </p:cNvPr>
          <p:cNvSpPr txBox="1"/>
          <p:nvPr/>
        </p:nvSpPr>
        <p:spPr>
          <a:xfrm>
            <a:off x="5723255" y="3371800"/>
            <a:ext cx="6208558" cy="1492716"/>
          </a:xfrm>
          <a:prstGeom prst="rect">
            <a:avLst/>
          </a:prstGeom>
          <a:noFill/>
          <a:ln>
            <a:noFill/>
          </a:ln>
        </p:spPr>
        <p:txBody>
          <a:bodyPr wrap="square">
            <a:spAutoFit/>
          </a:bodyPr>
          <a:lstStyle/>
          <a:p>
            <a:pPr marL="177800">
              <a:defRPr/>
            </a:pPr>
            <a:r>
              <a:rPr lang="fr-CA" sz="1400" dirty="0">
                <a:solidFill>
                  <a:srgbClr val="254776"/>
                </a:solidFill>
                <a:latin typeface="Arial" panose="020B0604020202020204" pitchFamily="34" charset="0"/>
                <a:cs typeface="Arial" panose="020B0604020202020204" pitchFamily="34" charset="0"/>
              </a:rPr>
              <a:t>Il incombe souvent aux individus de trouver, de comprendre et d’utiliser eux-mêmes des données probantes</a:t>
            </a:r>
          </a:p>
          <a:p>
            <a:pPr marL="287353" lvl="1" indent="-179388">
              <a:buFont typeface="Wingdings" panose="05000000000000000000" pitchFamily="2" charset="2"/>
              <a:buChar char="§"/>
              <a:defRPr/>
            </a:pPr>
            <a:r>
              <a:rPr kumimoji="0" lang="fr-CA"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Motivation à rechercher et à donner un sens aux données probantes</a:t>
            </a:r>
          </a:p>
          <a:p>
            <a:pPr marL="287353" lvl="1" indent="-179388">
              <a:buFont typeface="Wingdings" panose="05000000000000000000" pitchFamily="2" charset="2"/>
              <a:buChar char="§"/>
              <a:defRPr/>
            </a:pPr>
            <a:r>
              <a:rPr kumimoji="0" lang="fr-CA"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Capacité à utiliser les plateformes numériques telles que les sites Web et les médias sociaux (littératie numérique), à sélectionner les bonnes sources, à placer ce qui est connu dans un contexte plus large (ex.: l'éducation, la santé et l’action climatique), à faire la distinction entre les meilleures données probantes et les autres choses, comprendre ce que cela peut signifier pour eux</a:t>
            </a:r>
          </a:p>
          <a:p>
            <a:pPr marL="287353" lvl="1" indent="-179388">
              <a:buFont typeface="Wingdings" panose="05000000000000000000" pitchFamily="2" charset="2"/>
              <a:buChar char="§"/>
              <a:defRPr/>
            </a:pPr>
            <a:r>
              <a:rPr kumimoji="0" lang="fr-CA"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Possibilité de rechercher des données probantes, y compris le temps et l'accès à Internet</a:t>
            </a:r>
          </a:p>
          <a:p>
            <a:pPr marL="107965" lvl="1">
              <a:defRPr/>
            </a:pPr>
            <a:endParaRPr kumimoji="0" lang="fr-CA" sz="3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p:txBody>
      </p:sp>
      <p:sp>
        <p:nvSpPr>
          <p:cNvPr id="6" name="TextBox 5">
            <a:extLst>
              <a:ext uri="{FF2B5EF4-FFF2-40B4-BE49-F238E27FC236}">
                <a16:creationId xmlns:a16="http://schemas.microsoft.com/office/drawing/2014/main" id="{91C3A6ED-98DE-4C3A-7021-2FC99FB0BBDC}"/>
              </a:ext>
            </a:extLst>
          </p:cNvPr>
          <p:cNvSpPr txBox="1"/>
          <p:nvPr/>
        </p:nvSpPr>
        <p:spPr>
          <a:xfrm>
            <a:off x="3946835" y="4686366"/>
            <a:ext cx="8022080" cy="1908215"/>
          </a:xfrm>
          <a:prstGeom prst="rect">
            <a:avLst/>
          </a:prstGeom>
          <a:solidFill>
            <a:srgbClr val="FFC000">
              <a:alpha val="10000"/>
            </a:srgbClr>
          </a:solidFill>
        </p:spPr>
        <p:txBody>
          <a:bodyPr wrap="square">
            <a:spAutoFit/>
          </a:bodyPr>
          <a:lstStyle/>
          <a:p>
            <a:pPr marL="107965" lvl="1">
              <a:defRPr/>
            </a:pPr>
            <a:endParaRPr kumimoji="0" lang="fr-CA"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107965" lvl="1">
              <a:defRPr/>
            </a:pP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Les gouvernements, entreprises et organisations non gouvernementales ne font pas en sorte que les choix quotidiens soient fondés sur des données probantes</a:t>
            </a:r>
          </a:p>
          <a:p>
            <a:pPr marL="287353" lvl="1" indent="-179388">
              <a:buFont typeface="Wingdings" panose="05000000000000000000" pitchFamily="2" charset="2"/>
              <a:buChar char="§"/>
              <a:defRPr/>
            </a:pPr>
            <a:r>
              <a:rPr lang="fr-CA" sz="1000" dirty="0">
                <a:solidFill>
                  <a:srgbClr val="254776"/>
                </a:solidFill>
                <a:latin typeface="Arial" panose="020B0604020202020204" pitchFamily="34" charset="0"/>
                <a:cs typeface="Arial" panose="020B0604020202020204" pitchFamily="34" charset="0"/>
              </a:rPr>
              <a:t>Les services sont généralement offerts sans données probantes pour aider à les comparer</a:t>
            </a:r>
          </a:p>
          <a:p>
            <a:pPr marL="287353" lvl="1" indent="-179388">
              <a:buFont typeface="Wingdings" panose="05000000000000000000" pitchFamily="2" charset="2"/>
              <a:buChar char="§"/>
              <a:defRPr/>
            </a:pPr>
            <a:r>
              <a:rPr lang="fr-CA" sz="1000" dirty="0">
                <a:solidFill>
                  <a:srgbClr val="254776"/>
                </a:solidFill>
                <a:latin typeface="Arial" panose="020B0604020202020204" pitchFamily="34" charset="0"/>
                <a:cs typeface="Arial" panose="020B0604020202020204" pitchFamily="34" charset="0"/>
              </a:rPr>
              <a:t>Des produits sont généralement vendus en magasin et en ligne sans données probantes pour étayer leurs affirmations (et ils peuvent être vendus aux côtés de produits éprouvés)</a:t>
            </a:r>
          </a:p>
          <a:p>
            <a:pPr marL="287353" lvl="1" indent="-179388">
              <a:buFont typeface="Wingdings" panose="05000000000000000000" pitchFamily="2" charset="2"/>
              <a:buChar char="§"/>
              <a:defRPr/>
            </a:pPr>
            <a:r>
              <a:rPr lang="fr-CA" sz="1000" dirty="0">
                <a:solidFill>
                  <a:srgbClr val="254776"/>
                </a:solidFill>
                <a:latin typeface="Arial" panose="020B0604020202020204" pitchFamily="34" charset="0"/>
                <a:cs typeface="Arial" panose="020B0604020202020204" pitchFamily="34" charset="0"/>
              </a:rPr>
              <a:t>Les informations sont généralement présentées en ligne sur la base du profil et de l'historique de recherche et non sur la base de données probantes (et les lois nous protégeant contre la publicité et la vente de produits pouvant être nocifs ou dangereux, ou contre les fausses déclarations, ne s'appliquent pas encore aux informations générales)</a:t>
            </a:r>
          </a:p>
          <a:p>
            <a:pPr marL="287353" lvl="1" indent="-179388">
              <a:buFont typeface="Wingdings" panose="05000000000000000000" pitchFamily="2" charset="2"/>
              <a:buChar char="§"/>
              <a:defRPr/>
            </a:pPr>
            <a:r>
              <a:rPr lang="fr-CA" sz="1000" dirty="0">
                <a:solidFill>
                  <a:srgbClr val="254776"/>
                </a:solidFill>
                <a:latin typeface="Arial" panose="020B0604020202020204" pitchFamily="34" charset="0"/>
                <a:cs typeface="Arial" panose="020B0604020202020204" pitchFamily="34" charset="0"/>
              </a:rPr>
              <a:t>Des histoires et des visuels convaincants sont souvent créés par des personnes ayant une connaissance limitée des données probantes</a:t>
            </a:r>
            <a:endParaRPr lang="fr-CA" sz="600" dirty="0">
              <a:solidFill>
                <a:srgbClr val="254776"/>
              </a:solidFill>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F1166FF4-E644-1D55-E843-10D1A19806CA}"/>
              </a:ext>
            </a:extLst>
          </p:cNvPr>
          <p:cNvCxnSpPr>
            <a:cxnSpLocks/>
          </p:cNvCxnSpPr>
          <p:nvPr/>
        </p:nvCxnSpPr>
        <p:spPr>
          <a:xfrm>
            <a:off x="3566796" y="1605099"/>
            <a:ext cx="0" cy="5035293"/>
          </a:xfrm>
          <a:prstGeom prst="line">
            <a:avLst/>
          </a:prstGeom>
          <a:ln w="19050">
            <a:solidFill>
              <a:srgbClr val="DADFE2"/>
            </a:solidFill>
          </a:ln>
        </p:spPr>
        <p:style>
          <a:lnRef idx="1">
            <a:schemeClr val="dk1"/>
          </a:lnRef>
          <a:fillRef idx="0">
            <a:schemeClr val="dk1"/>
          </a:fillRef>
          <a:effectRef idx="0">
            <a:schemeClr val="dk1"/>
          </a:effectRef>
          <a:fontRef idx="minor">
            <a:schemeClr val="tx1"/>
          </a:fontRef>
        </p:style>
      </p:cxnSp>
      <p:sp>
        <p:nvSpPr>
          <p:cNvPr id="16" name="Rectangle 15">
            <a:extLst>
              <a:ext uri="{FF2B5EF4-FFF2-40B4-BE49-F238E27FC236}">
                <a16:creationId xmlns:a16="http://schemas.microsoft.com/office/drawing/2014/main" id="{7A1B5F93-5182-6215-BDEB-C85271D79A7A}"/>
              </a:ext>
            </a:extLst>
          </p:cNvPr>
          <p:cNvSpPr/>
          <p:nvPr/>
        </p:nvSpPr>
        <p:spPr>
          <a:xfrm>
            <a:off x="7731666" y="1886999"/>
            <a:ext cx="4221852" cy="1520779"/>
          </a:xfrm>
          <a:prstGeom prst="rect">
            <a:avLst/>
          </a:prstGeom>
          <a:solidFill>
            <a:srgbClr val="FFC000">
              <a:alpha val="5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dirty="0"/>
          </a:p>
        </p:txBody>
      </p:sp>
      <p:sp>
        <p:nvSpPr>
          <p:cNvPr id="17" name="TextBox 16">
            <a:extLst>
              <a:ext uri="{FF2B5EF4-FFF2-40B4-BE49-F238E27FC236}">
                <a16:creationId xmlns:a16="http://schemas.microsoft.com/office/drawing/2014/main" id="{175DD648-6D70-C9DC-927B-6736462E37BD}"/>
              </a:ext>
            </a:extLst>
          </p:cNvPr>
          <p:cNvSpPr txBox="1"/>
          <p:nvPr/>
        </p:nvSpPr>
        <p:spPr>
          <a:xfrm>
            <a:off x="7792577" y="2150644"/>
            <a:ext cx="4099610" cy="954107"/>
          </a:xfrm>
          <a:prstGeom prst="rect">
            <a:avLst/>
          </a:prstGeom>
          <a:noFill/>
        </p:spPr>
        <p:txBody>
          <a:bodyPr wrap="square">
            <a:spAutoFit/>
          </a:bodyPr>
          <a:lstStyle/>
          <a:p>
            <a:pPr marL="177800" marR="0" lvl="0" algn="l" defTabSz="609585" rtl="0" eaLnBrk="1" fontAlgn="auto" latinLnBrk="0" hangingPunct="1">
              <a:lnSpc>
                <a:spcPct val="100000"/>
              </a:lnSpc>
              <a:spcBef>
                <a:spcPts val="0"/>
              </a:spcBef>
              <a:spcAft>
                <a:spcPts val="0"/>
              </a:spcAft>
              <a:buClrTx/>
              <a:buSzTx/>
              <a:tabLst/>
              <a:defRPr/>
            </a:pP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Nous vivons à une époque où il y a trop d'information et beaucoup de mésinformation (de fausses informations diffusées, quelle que soit l'intention d'induire en erreur)</a:t>
            </a:r>
          </a:p>
        </p:txBody>
      </p:sp>
      <p:pic>
        <p:nvPicPr>
          <p:cNvPr id="13" name="Picture 12" descr="Icon&#10;&#10;Description automatically generated">
            <a:extLst>
              <a:ext uri="{FF2B5EF4-FFF2-40B4-BE49-F238E27FC236}">
                <a16:creationId xmlns:a16="http://schemas.microsoft.com/office/drawing/2014/main" id="{63E31D4C-FA4D-75C0-01BB-90F7A7A4BD44}"/>
              </a:ext>
            </a:extLst>
          </p:cNvPr>
          <p:cNvPicPr>
            <a:picLocks noChangeAspect="1"/>
          </p:cNvPicPr>
          <p:nvPr/>
        </p:nvPicPr>
        <p:blipFill>
          <a:blip r:embed="rId3"/>
          <a:stretch>
            <a:fillRect/>
          </a:stretch>
        </p:blipFill>
        <p:spPr>
          <a:xfrm>
            <a:off x="182820" y="5359406"/>
            <a:ext cx="864000" cy="864000"/>
          </a:xfrm>
          <a:prstGeom prst="rect">
            <a:avLst/>
          </a:prstGeom>
        </p:spPr>
      </p:pic>
      <p:pic>
        <p:nvPicPr>
          <p:cNvPr id="19" name="Picture 18" descr="Icon&#10;&#10;Description automatically generated">
            <a:extLst>
              <a:ext uri="{FF2B5EF4-FFF2-40B4-BE49-F238E27FC236}">
                <a16:creationId xmlns:a16="http://schemas.microsoft.com/office/drawing/2014/main" id="{0483562A-37D7-726D-1999-81153F83C67E}"/>
              </a:ext>
            </a:extLst>
          </p:cNvPr>
          <p:cNvPicPr>
            <a:picLocks noChangeAspect="1"/>
          </p:cNvPicPr>
          <p:nvPr/>
        </p:nvPicPr>
        <p:blipFill>
          <a:blip r:embed="rId4"/>
          <a:stretch>
            <a:fillRect/>
          </a:stretch>
        </p:blipFill>
        <p:spPr>
          <a:xfrm>
            <a:off x="182820" y="4435503"/>
            <a:ext cx="864000" cy="864000"/>
          </a:xfrm>
          <a:prstGeom prst="rect">
            <a:avLst/>
          </a:prstGeom>
        </p:spPr>
      </p:pic>
      <p:pic>
        <p:nvPicPr>
          <p:cNvPr id="25" name="Picture 24" descr="Icon&#10;&#10;Description automatically generated">
            <a:extLst>
              <a:ext uri="{FF2B5EF4-FFF2-40B4-BE49-F238E27FC236}">
                <a16:creationId xmlns:a16="http://schemas.microsoft.com/office/drawing/2014/main" id="{83E45715-4760-AFCE-49CA-3B9DB44239DE}"/>
              </a:ext>
            </a:extLst>
          </p:cNvPr>
          <p:cNvPicPr>
            <a:picLocks noChangeAspect="1"/>
          </p:cNvPicPr>
          <p:nvPr/>
        </p:nvPicPr>
        <p:blipFill>
          <a:blip r:embed="rId5"/>
          <a:stretch>
            <a:fillRect/>
          </a:stretch>
        </p:blipFill>
        <p:spPr>
          <a:xfrm>
            <a:off x="182820" y="3490546"/>
            <a:ext cx="864000" cy="864000"/>
          </a:xfrm>
          <a:prstGeom prst="rect">
            <a:avLst/>
          </a:prstGeom>
        </p:spPr>
      </p:pic>
      <p:cxnSp>
        <p:nvCxnSpPr>
          <p:cNvPr id="41" name="Elbow Connector 40">
            <a:extLst>
              <a:ext uri="{FF2B5EF4-FFF2-40B4-BE49-F238E27FC236}">
                <a16:creationId xmlns:a16="http://schemas.microsoft.com/office/drawing/2014/main" id="{DB34BDBA-CFB5-4FAD-00C5-965056FE98A6}"/>
              </a:ext>
            </a:extLst>
          </p:cNvPr>
          <p:cNvCxnSpPr>
            <a:cxnSpLocks/>
          </p:cNvCxnSpPr>
          <p:nvPr/>
        </p:nvCxnSpPr>
        <p:spPr>
          <a:xfrm rot="10800000" flipV="1">
            <a:off x="5806852" y="1886999"/>
            <a:ext cx="6151596" cy="1498622"/>
          </a:xfrm>
          <a:prstGeom prst="bentConnector3">
            <a:avLst>
              <a:gd name="adj1" fmla="val 68468"/>
            </a:avLst>
          </a:prstGeom>
          <a:ln w="50800">
            <a:solidFill>
              <a:srgbClr val="FEB714"/>
            </a:solidFill>
          </a:ln>
          <a:effectLst/>
        </p:spPr>
        <p:style>
          <a:lnRef idx="2">
            <a:schemeClr val="accent1"/>
          </a:lnRef>
          <a:fillRef idx="0">
            <a:schemeClr val="accent1"/>
          </a:fillRef>
          <a:effectRef idx="1">
            <a:schemeClr val="accent1"/>
          </a:effectRef>
          <a:fontRef idx="minor">
            <a:schemeClr val="tx1"/>
          </a:fontRef>
        </p:style>
      </p:cxnSp>
      <p:cxnSp>
        <p:nvCxnSpPr>
          <p:cNvPr id="49" name="Elbow Connector 48">
            <a:extLst>
              <a:ext uri="{FF2B5EF4-FFF2-40B4-BE49-F238E27FC236}">
                <a16:creationId xmlns:a16="http://schemas.microsoft.com/office/drawing/2014/main" id="{A7372D05-0257-1BC6-080B-FF3A0ADAC7BF}"/>
              </a:ext>
            </a:extLst>
          </p:cNvPr>
          <p:cNvCxnSpPr>
            <a:cxnSpLocks/>
          </p:cNvCxnSpPr>
          <p:nvPr/>
        </p:nvCxnSpPr>
        <p:spPr>
          <a:xfrm rot="5400000">
            <a:off x="3359674" y="4012582"/>
            <a:ext cx="3089759" cy="1860017"/>
          </a:xfrm>
          <a:prstGeom prst="bentConnector3">
            <a:avLst>
              <a:gd name="adj1" fmla="val 43722"/>
            </a:avLst>
          </a:prstGeom>
          <a:ln w="50800">
            <a:solidFill>
              <a:srgbClr val="FEB714"/>
            </a:solidFill>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3" name="Title 1">
            <a:extLst>
              <a:ext uri="{FF2B5EF4-FFF2-40B4-BE49-F238E27FC236}">
                <a16:creationId xmlns:a16="http://schemas.microsoft.com/office/drawing/2014/main" id="{7C7D439A-8FC9-22F9-30B8-226D3B0AE5DC}"/>
              </a:ext>
            </a:extLst>
          </p:cNvPr>
          <p:cNvSpPr txBox="1">
            <a:spLocks/>
          </p:cNvSpPr>
          <p:nvPr/>
        </p:nvSpPr>
        <p:spPr>
          <a:xfrm>
            <a:off x="227215" y="97789"/>
            <a:ext cx="7877680" cy="1006368"/>
          </a:xfrm>
          <a:prstGeom prst="rect">
            <a:avLst/>
          </a:prstGeom>
        </p:spPr>
        <p:txBody>
          <a:bodyPr vert="horz" lIns="91440" tIns="45720" rIns="91440" bIns="45720" rtlCol="0" anchor="ctr">
            <a:noAutofit/>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r>
              <a:rPr lang="en-CA" b="1" kern="0" dirty="0">
                <a:solidFill>
                  <a:srgbClr val="234776"/>
                </a:solidFill>
                <a:latin typeface="Arial"/>
                <a:cs typeface="Arial" panose="020B0604020202020204" pitchFamily="34" charset="0"/>
                <a:sym typeface="Arial"/>
              </a:rPr>
              <a:t>3.0</a:t>
            </a:r>
            <a:r>
              <a:rPr lang="en-CA" kern="0" dirty="0">
                <a:solidFill>
                  <a:srgbClr val="234776"/>
                </a:solidFill>
                <a:latin typeface="Arial"/>
                <a:cs typeface="Arial" panose="020B0604020202020204" pitchFamily="34" charset="0"/>
                <a:sym typeface="Arial"/>
              </a:rPr>
              <a:t> </a:t>
            </a:r>
            <a:r>
              <a:rPr lang="en-CA" kern="0" dirty="0" err="1">
                <a:solidFill>
                  <a:srgbClr val="234776"/>
                </a:solidFill>
                <a:latin typeface="Arial"/>
                <a:cs typeface="Arial" panose="020B0604020202020204" pitchFamily="34" charset="0"/>
                <a:sym typeface="Arial"/>
              </a:rPr>
              <a:t>Contexte</a:t>
            </a:r>
            <a:r>
              <a:rPr lang="en-CA" kern="0" dirty="0">
                <a:solidFill>
                  <a:srgbClr val="234776"/>
                </a:solidFill>
                <a:latin typeface="Arial"/>
                <a:cs typeface="Arial" panose="020B0604020202020204" pitchFamily="34" charset="0"/>
                <a:sym typeface="Arial"/>
              </a:rPr>
              <a:t> et </a:t>
            </a:r>
            <a:r>
              <a:rPr lang="en-CA" kern="0" dirty="0" err="1">
                <a:solidFill>
                  <a:srgbClr val="234776"/>
                </a:solidFill>
                <a:latin typeface="Arial"/>
                <a:cs typeface="Arial" panose="020B0604020202020204" pitchFamily="34" charset="0"/>
                <a:sym typeface="Arial"/>
              </a:rPr>
              <a:t>défis</a:t>
            </a:r>
            <a:r>
              <a:rPr lang="en-CA" kern="0" dirty="0">
                <a:solidFill>
                  <a:srgbClr val="234776"/>
                </a:solidFill>
                <a:latin typeface="Arial"/>
                <a:cs typeface="Arial" panose="020B0604020202020204" pitchFamily="34" charset="0"/>
                <a:sym typeface="Arial"/>
              </a:rPr>
              <a:t> </a:t>
            </a:r>
            <a:r>
              <a:rPr lang="en-CA" kern="0" dirty="0" err="1">
                <a:solidFill>
                  <a:srgbClr val="234776"/>
                </a:solidFill>
                <a:latin typeface="Arial"/>
                <a:cs typeface="Arial" panose="020B0604020202020204" pitchFamily="34" charset="0"/>
                <a:sym typeface="Arial"/>
              </a:rPr>
              <a:t>liés</a:t>
            </a:r>
            <a:r>
              <a:rPr lang="en-CA" kern="0" dirty="0">
                <a:solidFill>
                  <a:srgbClr val="234776"/>
                </a:solidFill>
                <a:latin typeface="Arial"/>
                <a:cs typeface="Arial" panose="020B0604020202020204" pitchFamily="34" charset="0"/>
                <a:sym typeface="Arial"/>
              </a:rPr>
              <a:t> </a:t>
            </a:r>
            <a:r>
              <a:rPr lang="en-CA" kern="0" dirty="0" err="1">
                <a:solidFill>
                  <a:srgbClr val="234776"/>
                </a:solidFill>
                <a:latin typeface="Arial"/>
                <a:cs typeface="Arial" panose="020B0604020202020204" pitchFamily="34" charset="0"/>
                <a:sym typeface="Arial"/>
              </a:rPr>
              <a:t>à</a:t>
            </a:r>
            <a:r>
              <a:rPr lang="en-CA" kern="0" dirty="0">
                <a:solidFill>
                  <a:srgbClr val="234776"/>
                </a:solidFill>
                <a:latin typeface="Arial"/>
                <a:cs typeface="Arial" panose="020B0604020202020204" pitchFamily="34" charset="0"/>
                <a:sym typeface="Arial"/>
              </a:rPr>
              <a:t> placer les </a:t>
            </a:r>
            <a:r>
              <a:rPr lang="en-CA" kern="0" dirty="0" err="1">
                <a:solidFill>
                  <a:srgbClr val="234776"/>
                </a:solidFill>
                <a:latin typeface="Arial"/>
                <a:cs typeface="Arial" panose="020B0604020202020204" pitchFamily="34" charset="0"/>
                <a:sym typeface="Arial"/>
              </a:rPr>
              <a:t>données</a:t>
            </a:r>
            <a:r>
              <a:rPr lang="en-CA" kern="0" dirty="0">
                <a:solidFill>
                  <a:srgbClr val="234776"/>
                </a:solidFill>
                <a:latin typeface="Arial"/>
                <a:cs typeface="Arial" panose="020B0604020202020204" pitchFamily="34" charset="0"/>
                <a:sym typeface="Arial"/>
              </a:rPr>
              <a:t> </a:t>
            </a:r>
            <a:r>
              <a:rPr lang="en-CA" kern="0" dirty="0" err="1">
                <a:solidFill>
                  <a:srgbClr val="234776"/>
                </a:solidFill>
                <a:latin typeface="Arial"/>
                <a:cs typeface="Arial" panose="020B0604020202020204" pitchFamily="34" charset="0"/>
                <a:sym typeface="Arial"/>
              </a:rPr>
              <a:t>probantes</a:t>
            </a:r>
            <a:r>
              <a:rPr lang="en-CA" kern="0" dirty="0">
                <a:solidFill>
                  <a:srgbClr val="234776"/>
                </a:solidFill>
                <a:latin typeface="Arial"/>
                <a:cs typeface="Arial" panose="020B0604020202020204" pitchFamily="34" charset="0"/>
                <a:sym typeface="Arial"/>
              </a:rPr>
              <a:t> au </a:t>
            </a:r>
            <a:r>
              <a:rPr lang="en-CA" kern="0" dirty="0" err="1">
                <a:solidFill>
                  <a:srgbClr val="234776"/>
                </a:solidFill>
                <a:latin typeface="Arial"/>
                <a:cs typeface="Arial" panose="020B0604020202020204" pitchFamily="34" charset="0"/>
                <a:sym typeface="Arial"/>
              </a:rPr>
              <a:t>coeur</a:t>
            </a:r>
            <a:r>
              <a:rPr lang="en-CA" kern="0" dirty="0">
                <a:solidFill>
                  <a:srgbClr val="234776"/>
                </a:solidFill>
                <a:latin typeface="Arial"/>
                <a:cs typeface="Arial" panose="020B0604020202020204" pitchFamily="34" charset="0"/>
                <a:sym typeface="Arial"/>
              </a:rPr>
              <a:t> de la vie </a:t>
            </a:r>
            <a:r>
              <a:rPr lang="en-CA" kern="0" dirty="0" err="1">
                <a:solidFill>
                  <a:srgbClr val="234776"/>
                </a:solidFill>
                <a:latin typeface="Arial"/>
                <a:cs typeface="Arial" panose="020B0604020202020204" pitchFamily="34" charset="0"/>
                <a:sym typeface="Arial"/>
              </a:rPr>
              <a:t>quotidienne</a:t>
            </a:r>
            <a:endParaRPr lang="en-CA" dirty="0">
              <a:solidFill>
                <a:srgbClr val="0F447C"/>
              </a:solidFill>
              <a:latin typeface="Helvetica" pitchFamily="2" charset="0"/>
              <a:cs typeface="Arial" panose="020B0604020202020204" pitchFamily="34" charset="0"/>
            </a:endParaRPr>
          </a:p>
        </p:txBody>
      </p:sp>
    </p:spTree>
    <p:extLst>
      <p:ext uri="{BB962C8B-B14F-4D97-AF65-F5344CB8AC3E}">
        <p14:creationId xmlns:p14="http://schemas.microsoft.com/office/powerpoint/2010/main" val="1805558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a:extLst>
              <a:ext uri="{FF2B5EF4-FFF2-40B4-BE49-F238E27FC236}">
                <a16:creationId xmlns:a16="http://schemas.microsoft.com/office/drawing/2014/main" id="{786BFE96-B986-2816-D41F-F037ADF3C384}"/>
              </a:ext>
            </a:extLst>
          </p:cNvPr>
          <p:cNvSpPr/>
          <p:nvPr/>
        </p:nvSpPr>
        <p:spPr>
          <a:xfrm>
            <a:off x="6202248" y="2700124"/>
            <a:ext cx="2743433" cy="1921970"/>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dirty="0"/>
          </a:p>
        </p:txBody>
      </p:sp>
      <p:sp>
        <p:nvSpPr>
          <p:cNvPr id="9" name="Rounded Rectangle 8">
            <a:extLst>
              <a:ext uri="{FF2B5EF4-FFF2-40B4-BE49-F238E27FC236}">
                <a16:creationId xmlns:a16="http://schemas.microsoft.com/office/drawing/2014/main" id="{0AAA9F26-8570-FB92-3198-311440E6BB2F}"/>
              </a:ext>
            </a:extLst>
          </p:cNvPr>
          <p:cNvSpPr/>
          <p:nvPr/>
        </p:nvSpPr>
        <p:spPr>
          <a:xfrm>
            <a:off x="9208647" y="2484223"/>
            <a:ext cx="2894113" cy="3736641"/>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dirty="0"/>
          </a:p>
        </p:txBody>
      </p:sp>
      <p:sp>
        <p:nvSpPr>
          <p:cNvPr id="12" name="Rounded Rectangle 11">
            <a:extLst>
              <a:ext uri="{FF2B5EF4-FFF2-40B4-BE49-F238E27FC236}">
                <a16:creationId xmlns:a16="http://schemas.microsoft.com/office/drawing/2014/main" id="{C55D154D-212E-055D-ACC0-C0FFDE5A1E87}"/>
              </a:ext>
            </a:extLst>
          </p:cNvPr>
          <p:cNvSpPr/>
          <p:nvPr/>
        </p:nvSpPr>
        <p:spPr>
          <a:xfrm>
            <a:off x="51140" y="2663179"/>
            <a:ext cx="2923699" cy="3485570"/>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sz="1600" dirty="0"/>
          </a:p>
        </p:txBody>
      </p:sp>
      <p:sp>
        <p:nvSpPr>
          <p:cNvPr id="17" name="Rounded Rectangle 16">
            <a:extLst>
              <a:ext uri="{FF2B5EF4-FFF2-40B4-BE49-F238E27FC236}">
                <a16:creationId xmlns:a16="http://schemas.microsoft.com/office/drawing/2014/main" id="{26AFBAB8-3FB6-7103-EE48-99D81BF44309}"/>
              </a:ext>
            </a:extLst>
          </p:cNvPr>
          <p:cNvSpPr/>
          <p:nvPr/>
        </p:nvSpPr>
        <p:spPr>
          <a:xfrm>
            <a:off x="3126504" y="2700124"/>
            <a:ext cx="2876043" cy="1923838"/>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dirty="0"/>
          </a:p>
        </p:txBody>
      </p:sp>
      <p:sp>
        <p:nvSpPr>
          <p:cNvPr id="6" name="TextBox 5">
            <a:extLst>
              <a:ext uri="{FF2B5EF4-FFF2-40B4-BE49-F238E27FC236}">
                <a16:creationId xmlns:a16="http://schemas.microsoft.com/office/drawing/2014/main" id="{0BC08973-2B0F-8553-722D-77407DFF6044}"/>
              </a:ext>
            </a:extLst>
          </p:cNvPr>
          <p:cNvSpPr txBox="1"/>
          <p:nvPr/>
        </p:nvSpPr>
        <p:spPr>
          <a:xfrm>
            <a:off x="-76200" y="1846901"/>
            <a:ext cx="3365159" cy="1054135"/>
          </a:xfrm>
          <a:prstGeom prst="rect">
            <a:avLst/>
          </a:prstGeom>
          <a:noFill/>
        </p:spPr>
        <p:txBody>
          <a:bodyPr wrap="square">
            <a:spAutoFit/>
          </a:bodyPr>
          <a:lstStyle/>
          <a:p>
            <a:pPr marL="177800" marR="0" lvl="0" algn="ctr" defTabSz="609585" rtl="0" eaLnBrk="1" fontAlgn="auto" latinLnBrk="0" hangingPunct="1">
              <a:lnSpc>
                <a:spcPts val="1480"/>
              </a:lnSpc>
              <a:spcBef>
                <a:spcPts val="0"/>
              </a:spcBef>
              <a:spcAft>
                <a:spcPts val="0"/>
              </a:spcAft>
              <a:buClrTx/>
              <a:buSzTx/>
              <a:tabLst/>
              <a:defRPr/>
            </a:pPr>
            <a:r>
              <a:rPr kumimoji="0" lang="fr-CA" sz="115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Aider les citoyens à juger ce que les autres prétendent, ou plus généralement à trouver (et recevoir) des données probantes fiables sur un sujet</a:t>
            </a:r>
          </a:p>
          <a:p>
            <a:pPr marL="717550" lvl="2" algn="ctr">
              <a:lnSpc>
                <a:spcPts val="1480"/>
              </a:lnSpc>
              <a:defRPr/>
            </a:pPr>
            <a:endParaRPr lang="fr-CA" sz="1150" dirty="0">
              <a:solidFill>
                <a:srgbClr val="254776"/>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37A8A362-B52B-87A1-ABE7-57F457611954}"/>
              </a:ext>
            </a:extLst>
          </p:cNvPr>
          <p:cNvSpPr txBox="1"/>
          <p:nvPr/>
        </p:nvSpPr>
        <p:spPr>
          <a:xfrm>
            <a:off x="105562" y="2738813"/>
            <a:ext cx="2850623" cy="3485570"/>
          </a:xfrm>
          <a:prstGeom prst="rect">
            <a:avLst/>
          </a:prstGeom>
          <a:noFill/>
        </p:spPr>
        <p:txBody>
          <a:bodyPr wrap="square">
            <a:spAutoFit/>
          </a:bodyPr>
          <a:lstStyle/>
          <a:p>
            <a:pPr marL="171450" indent="-171450">
              <a:buFont typeface="Arial" panose="020B0604020202020204" pitchFamily="34" charset="0"/>
              <a:buChar char="•"/>
              <a:defRPr/>
            </a:pPr>
            <a:r>
              <a:rPr lang="fr-CA" sz="1050" dirty="0">
                <a:solidFill>
                  <a:srgbClr val="254776"/>
                </a:solidFill>
                <a:latin typeface="Arial" panose="020B0604020202020204" pitchFamily="34" charset="0"/>
                <a:cs typeface="Arial" panose="020B0604020202020204" pitchFamily="34" charset="0"/>
              </a:rPr>
              <a:t>Outils et formation pour développer des compétences de pensée critique (ex.: </a:t>
            </a:r>
            <a:r>
              <a:rPr lang="fr-CA" sz="1050" dirty="0" err="1">
                <a:solidFill>
                  <a:srgbClr val="254776"/>
                </a:solidFill>
                <a:latin typeface="Arial" panose="020B0604020202020204" pitchFamily="34" charset="0"/>
                <a:cs typeface="Arial" panose="020B0604020202020204" pitchFamily="34" charset="0"/>
              </a:rPr>
              <a:t>thatsaclaim.org</a:t>
            </a:r>
            <a:r>
              <a:rPr lang="fr-CA" sz="1050" dirty="0">
                <a:solidFill>
                  <a:srgbClr val="254776"/>
                </a:solidFill>
                <a:latin typeface="Arial" panose="020B0604020202020204" pitchFamily="34" charset="0"/>
                <a:cs typeface="Arial" panose="020B0604020202020204" pitchFamily="34" charset="0"/>
              </a:rPr>
              <a:t> et le cadre de savoir-faire en matière de risques de </a:t>
            </a:r>
            <a:r>
              <a:rPr lang="fr-CA" sz="1050" dirty="0" err="1">
                <a:solidFill>
                  <a:srgbClr val="254776"/>
                </a:solidFill>
                <a:latin typeface="Arial" panose="020B0604020202020204" pitchFamily="34" charset="0"/>
                <a:cs typeface="Arial" panose="020B0604020202020204" pitchFamily="34" charset="0"/>
              </a:rPr>
              <a:t>Sense</a:t>
            </a:r>
            <a:r>
              <a:rPr lang="fr-CA" sz="1050" dirty="0">
                <a:solidFill>
                  <a:srgbClr val="254776"/>
                </a:solidFill>
                <a:latin typeface="Arial" panose="020B0604020202020204" pitchFamily="34" charset="0"/>
                <a:cs typeface="Arial" panose="020B0604020202020204" pitchFamily="34" charset="0"/>
              </a:rPr>
              <a:t> About Science), y compris dans les écoles</a:t>
            </a:r>
          </a:p>
          <a:p>
            <a:pPr marL="171450" indent="-171450">
              <a:buFont typeface="Arial" panose="020B0604020202020204" pitchFamily="34" charset="0"/>
              <a:buChar char="•"/>
              <a:defRPr/>
            </a:pPr>
            <a:r>
              <a:rPr lang="fr-CA" sz="1050" dirty="0">
                <a:solidFill>
                  <a:srgbClr val="254776"/>
                </a:solidFill>
                <a:latin typeface="Arial" panose="020B0604020202020204" pitchFamily="34" charset="0"/>
                <a:cs typeface="Arial" panose="020B0604020202020204" pitchFamily="34" charset="0"/>
              </a:rPr>
              <a:t>Résumés en langage simple des meilleures données probantes sur différents sujets (ex.: Campbell et Cochrane) et documents audiovisuels connexes</a:t>
            </a:r>
          </a:p>
          <a:p>
            <a:pPr marL="171450" indent="-171450">
              <a:buFont typeface="Arial" panose="020B0604020202020204" pitchFamily="34" charset="0"/>
              <a:buChar char="•"/>
              <a:defRPr/>
            </a:pPr>
            <a:r>
              <a:rPr lang="fr-CA" sz="1050" dirty="0">
                <a:solidFill>
                  <a:srgbClr val="254776"/>
                </a:solidFill>
                <a:latin typeface="Arial" panose="020B0604020202020204" pitchFamily="34" charset="0"/>
                <a:cs typeface="Arial" panose="020B0604020202020204" pitchFamily="34" charset="0"/>
              </a:rPr>
              <a:t>Stratégies de journalisme et de communication scientifique (ex.: services de vérification des faits, « </a:t>
            </a:r>
            <a:r>
              <a:rPr lang="fr-CA" sz="1050" dirty="0" err="1">
                <a:solidFill>
                  <a:srgbClr val="254776"/>
                </a:solidFill>
                <a:latin typeface="Arial" panose="020B0604020202020204" pitchFamily="34" charset="0"/>
                <a:cs typeface="Arial" panose="020B0604020202020204" pitchFamily="34" charset="0"/>
              </a:rPr>
              <a:t>pre-bunking</a:t>
            </a:r>
            <a:r>
              <a:rPr lang="fr-CA" sz="1050" dirty="0">
                <a:solidFill>
                  <a:srgbClr val="254776"/>
                </a:solidFill>
                <a:latin typeface="Arial" panose="020B0604020202020204" pitchFamily="34" charset="0"/>
                <a:cs typeface="Arial" panose="020B0604020202020204" pitchFamily="34" charset="0"/>
              </a:rPr>
              <a:t> » pour aider les gens à savoir à quoi faire attention avec la désinformation et les théories du complot)</a:t>
            </a:r>
          </a:p>
          <a:p>
            <a:pPr marL="171450" indent="-171450">
              <a:buFont typeface="Arial" panose="020B0604020202020204" pitchFamily="34" charset="0"/>
              <a:buChar char="•"/>
              <a:defRPr/>
            </a:pPr>
            <a:r>
              <a:rPr lang="fr-CA" sz="1050" dirty="0">
                <a:solidFill>
                  <a:srgbClr val="254776"/>
                </a:solidFill>
                <a:latin typeface="Arial" panose="020B0604020202020204" pitchFamily="34" charset="0"/>
                <a:cs typeface="Arial" panose="020B0604020202020204" pitchFamily="34" charset="0"/>
              </a:rPr>
              <a:t>Campagnes pour créer une culture où les données probantes sont comprises, valorisées et utilisées (ex.: semaines des données probantes et hashtag #</a:t>
            </a:r>
            <a:r>
              <a:rPr lang="fr-CA" sz="1050" dirty="0" err="1">
                <a:solidFill>
                  <a:srgbClr val="254776"/>
                </a:solidFill>
                <a:latin typeface="Arial" panose="020B0604020202020204" pitchFamily="34" charset="0"/>
                <a:cs typeface="Arial" panose="020B0604020202020204" pitchFamily="34" charset="0"/>
              </a:rPr>
              <a:t>askforevidence</a:t>
            </a:r>
            <a:r>
              <a:rPr lang="fr-CA" sz="1050" dirty="0">
                <a:solidFill>
                  <a:srgbClr val="254776"/>
                </a:solidFill>
                <a:latin typeface="Arial" panose="020B0604020202020204" pitchFamily="34" charset="0"/>
                <a:cs typeface="Arial" panose="020B0604020202020204" pitchFamily="34" charset="0"/>
              </a:rPr>
              <a:t>)</a:t>
            </a:r>
            <a:endParaRPr kumimoji="0" lang="fr-CA" sz="1050" b="0" i="0" u="none" strike="noStrike" kern="1200" cap="none" spc="0" normalizeH="0" baseline="0" dirty="0">
              <a:ln>
                <a:noFill/>
              </a:ln>
              <a:solidFill>
                <a:srgbClr val="254776"/>
              </a:solidFill>
              <a:effectLst/>
              <a:uLnTx/>
              <a:uFillTx/>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47ED7B4-AF08-1546-4E01-9028A9A76040}"/>
              </a:ext>
            </a:extLst>
          </p:cNvPr>
          <p:cNvSpPr txBox="1"/>
          <p:nvPr/>
        </p:nvSpPr>
        <p:spPr>
          <a:xfrm>
            <a:off x="3121742" y="2713413"/>
            <a:ext cx="2875587" cy="1954381"/>
          </a:xfrm>
          <a:prstGeom prst="rect">
            <a:avLst/>
          </a:prstGeom>
          <a:noFill/>
        </p:spPr>
        <p:txBody>
          <a:bodyPr wrap="square">
            <a:spAutoFit/>
          </a:bodyPr>
          <a:lstStyle/>
          <a:p>
            <a:pPr marL="171450" indent="-171450">
              <a:buFont typeface="Arial" panose="020B0604020202020204" pitchFamily="34" charset="0"/>
              <a:buChar char="•"/>
              <a:defRPr/>
            </a:pPr>
            <a:r>
              <a:rPr lang="fr-CA" sz="1100" dirty="0">
                <a:solidFill>
                  <a:srgbClr val="254776"/>
                </a:solidFill>
                <a:latin typeface="Arial" panose="020B0604020202020204" pitchFamily="34" charset="0"/>
                <a:cs typeface="Arial" panose="020B0604020202020204" pitchFamily="34" charset="0"/>
              </a:rPr>
              <a:t>Des sites en ligne comme </a:t>
            </a:r>
            <a:r>
              <a:rPr lang="fr-CA" sz="1100" dirty="0" err="1">
                <a:solidFill>
                  <a:srgbClr val="254776"/>
                </a:solidFill>
                <a:latin typeface="Arial" panose="020B0604020202020204" pitchFamily="34" charset="0"/>
                <a:cs typeface="Arial" panose="020B0604020202020204" pitchFamily="34" charset="0"/>
              </a:rPr>
              <a:t>Wirecutter</a:t>
            </a:r>
            <a:r>
              <a:rPr lang="fr-CA" sz="1100" dirty="0">
                <a:solidFill>
                  <a:srgbClr val="254776"/>
                </a:solidFill>
                <a:latin typeface="Arial" panose="020B0604020202020204" pitchFamily="34" charset="0"/>
                <a:cs typeface="Arial" panose="020B0604020202020204" pitchFamily="34" charset="0"/>
              </a:rPr>
              <a:t> pour acheter des produits, 80,000 </a:t>
            </a:r>
            <a:r>
              <a:rPr lang="fr-CA" sz="1100" dirty="0" err="1">
                <a:solidFill>
                  <a:srgbClr val="254776"/>
                </a:solidFill>
                <a:latin typeface="Arial" panose="020B0604020202020204" pitchFamily="34" charset="0"/>
                <a:cs typeface="Arial" panose="020B0604020202020204" pitchFamily="34" charset="0"/>
              </a:rPr>
              <a:t>Hours</a:t>
            </a:r>
            <a:r>
              <a:rPr lang="fr-CA" sz="1100" dirty="0">
                <a:solidFill>
                  <a:srgbClr val="254776"/>
                </a:solidFill>
                <a:latin typeface="Arial" panose="020B0604020202020204" pitchFamily="34" charset="0"/>
                <a:cs typeface="Arial" panose="020B0604020202020204" pitchFamily="34" charset="0"/>
              </a:rPr>
              <a:t> pour trouver des carrières à fort impact ou des opportunités de bénévolat à fort impact, et </a:t>
            </a:r>
            <a:r>
              <a:rPr lang="fr-CA" sz="1100" dirty="0" err="1">
                <a:solidFill>
                  <a:srgbClr val="254776"/>
                </a:solidFill>
                <a:latin typeface="Arial" panose="020B0604020202020204" pitchFamily="34" charset="0"/>
                <a:cs typeface="Arial" panose="020B0604020202020204" pitchFamily="34" charset="0"/>
              </a:rPr>
              <a:t>GiveWell</a:t>
            </a:r>
            <a:r>
              <a:rPr lang="fr-CA" sz="1100" dirty="0">
                <a:solidFill>
                  <a:srgbClr val="254776"/>
                </a:solidFill>
                <a:latin typeface="Arial" panose="020B0604020202020204" pitchFamily="34" charset="0"/>
                <a:cs typeface="Arial" panose="020B0604020202020204" pitchFamily="34" charset="0"/>
              </a:rPr>
              <a:t> pour donner aux organismes de bienfaisance qui tirent le meilleur parti de chaque dollar qu'ils reçoivent</a:t>
            </a:r>
          </a:p>
          <a:p>
            <a:pPr marL="171450" indent="-171450">
              <a:buFont typeface="Arial" panose="020B0604020202020204" pitchFamily="34" charset="0"/>
              <a:buChar char="•"/>
              <a:defRPr/>
            </a:pPr>
            <a:r>
              <a:rPr lang="fr-CA" sz="1100" dirty="0">
                <a:solidFill>
                  <a:srgbClr val="254776"/>
                </a:solidFill>
                <a:latin typeface="Arial" panose="020B0604020202020204" pitchFamily="34" charset="0"/>
                <a:cs typeface="Arial" panose="020B0604020202020204" pitchFamily="34" charset="0"/>
              </a:rPr>
              <a:t>Des outils d’aide à la décision qui aident à examiner les options à la lumière de leurs avantages et inconvénients</a:t>
            </a:r>
            <a:endParaRPr kumimoji="0" lang="fr-CA"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p:txBody>
      </p:sp>
      <p:sp>
        <p:nvSpPr>
          <p:cNvPr id="28" name="TextBox 27">
            <a:extLst>
              <a:ext uri="{FF2B5EF4-FFF2-40B4-BE49-F238E27FC236}">
                <a16:creationId xmlns:a16="http://schemas.microsoft.com/office/drawing/2014/main" id="{A478677C-AE84-7B1F-8804-778353CAAA10}"/>
              </a:ext>
            </a:extLst>
          </p:cNvPr>
          <p:cNvSpPr txBox="1"/>
          <p:nvPr/>
        </p:nvSpPr>
        <p:spPr>
          <a:xfrm>
            <a:off x="6201819" y="2700713"/>
            <a:ext cx="2772000" cy="1954381"/>
          </a:xfrm>
          <a:prstGeom prst="rect">
            <a:avLst/>
          </a:prstGeom>
          <a:noFill/>
        </p:spPr>
        <p:txBody>
          <a:bodyPr wrap="square">
            <a:spAutoFit/>
          </a:bodyPr>
          <a:lstStyle/>
          <a:p>
            <a:pPr marL="171450" indent="-171450">
              <a:buFont typeface="Arial" panose="020B0604020202020204" pitchFamily="34" charset="0"/>
              <a:buChar char="•"/>
              <a:defRPr/>
            </a:pPr>
            <a:r>
              <a:rPr kumimoji="0" lang="fr-CA"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Les questions peuvent être soumises aux organisations finançant la recherche via leur site Web</a:t>
            </a:r>
          </a:p>
          <a:p>
            <a:pPr marL="171450" indent="-171450">
              <a:buFont typeface="Arial" panose="020B0604020202020204" pitchFamily="34" charset="0"/>
              <a:buChar char="•"/>
              <a:defRPr/>
            </a:pPr>
            <a:r>
              <a:rPr kumimoji="0" lang="fr-CA"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Processus de priorisation qui engagent les citoyens (ex.: James Lind Alliance)</a:t>
            </a:r>
          </a:p>
          <a:p>
            <a:pPr marL="171450" indent="-171450">
              <a:buFont typeface="Arial" panose="020B0604020202020204" pitchFamily="34" charset="0"/>
              <a:buChar char="•"/>
              <a:defRPr/>
            </a:pPr>
            <a:r>
              <a:rPr kumimoji="0" lang="fr-CA"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Soutien aux citoyens pour devenir partenaires dans une équipe de recherche entreprenant une nouvelle étude ou synthétisant ce qui est connu de toutes les études portant sur la même question</a:t>
            </a:r>
            <a:endParaRPr lang="fr-CA" sz="1100" dirty="0">
              <a:solidFill>
                <a:srgbClr val="254776"/>
              </a:solidFill>
              <a:latin typeface="Arial" panose="020B0604020202020204" pitchFamily="34" charset="0"/>
              <a:cs typeface="Arial" panose="020B0604020202020204" pitchFamily="34" charset="0"/>
            </a:endParaRPr>
          </a:p>
        </p:txBody>
      </p:sp>
      <p:sp>
        <p:nvSpPr>
          <p:cNvPr id="30" name="TextBox 29">
            <a:extLst>
              <a:ext uri="{FF2B5EF4-FFF2-40B4-BE49-F238E27FC236}">
                <a16:creationId xmlns:a16="http://schemas.microsoft.com/office/drawing/2014/main" id="{DC046F28-90DD-CC41-914C-C623F20F17A6}"/>
              </a:ext>
            </a:extLst>
          </p:cNvPr>
          <p:cNvSpPr txBox="1"/>
          <p:nvPr/>
        </p:nvSpPr>
        <p:spPr>
          <a:xfrm>
            <a:off x="9277365" y="2534450"/>
            <a:ext cx="2850623" cy="3647152"/>
          </a:xfrm>
          <a:prstGeom prst="rect">
            <a:avLst/>
          </a:prstGeom>
          <a:noFill/>
        </p:spPr>
        <p:txBody>
          <a:bodyPr wrap="square">
            <a:spAutoFit/>
          </a:bodyPr>
          <a:lstStyle/>
          <a:p>
            <a:pPr marL="171450" indent="-171450">
              <a:buFont typeface="Arial" panose="020B0604020202020204" pitchFamily="34" charset="0"/>
              <a:buChar char="•"/>
              <a:defRPr/>
            </a:pPr>
            <a:r>
              <a:rPr lang="fr-CA" sz="1100" dirty="0">
                <a:solidFill>
                  <a:srgbClr val="254776"/>
                </a:solidFill>
                <a:latin typeface="Arial" panose="020B0604020202020204" pitchFamily="34" charset="0"/>
                <a:cs typeface="Arial" panose="020B0604020202020204" pitchFamily="34" charset="0"/>
              </a:rPr>
              <a:t>Des lois qui exigent que les produits, services et informations soient fondés sur des données probantes (et rendent illégale la diffusion de fausses informations)</a:t>
            </a:r>
          </a:p>
          <a:p>
            <a:pPr marL="171450" indent="-171450">
              <a:buFont typeface="Arial" panose="020B0604020202020204" pitchFamily="34" charset="0"/>
              <a:buChar char="•"/>
              <a:defRPr/>
            </a:pPr>
            <a:r>
              <a:rPr lang="fr-CA" sz="1100" dirty="0">
                <a:solidFill>
                  <a:srgbClr val="254776"/>
                </a:solidFill>
                <a:latin typeface="Arial" panose="020B0604020202020204" pitchFamily="34" charset="0"/>
                <a:cs typeface="Arial" panose="020B0604020202020204" pitchFamily="34" charset="0"/>
              </a:rPr>
              <a:t>Des récompenses pour les entreprises faisant la publicité de produits, services et informations fondés sur des données probantes (et des pénalités pour ne pas le faire)</a:t>
            </a:r>
          </a:p>
          <a:p>
            <a:pPr marL="171450" indent="-171450">
              <a:buFont typeface="Arial" panose="020B0604020202020204" pitchFamily="34" charset="0"/>
              <a:buChar char="•"/>
              <a:defRPr/>
            </a:pPr>
            <a:r>
              <a:rPr lang="fr-CA" sz="1100" dirty="0">
                <a:solidFill>
                  <a:srgbClr val="254776"/>
                </a:solidFill>
                <a:latin typeface="Arial" panose="020B0604020202020204" pitchFamily="34" charset="0"/>
                <a:cs typeface="Arial" panose="020B0604020202020204" pitchFamily="34" charset="0"/>
              </a:rPr>
              <a:t>Des algorithmes pour les grandes entreprises technologiques présentant des produits, services et informations appuyés par des données probantes (et pour limiter la mésinformation)</a:t>
            </a:r>
          </a:p>
          <a:p>
            <a:pPr marL="171450" indent="-171450">
              <a:buFont typeface="Arial" panose="020B0604020202020204" pitchFamily="34" charset="0"/>
              <a:buChar char="•"/>
              <a:defRPr/>
            </a:pPr>
            <a:r>
              <a:rPr lang="fr-CA" sz="1100" dirty="0">
                <a:solidFill>
                  <a:srgbClr val="254776"/>
                </a:solidFill>
                <a:latin typeface="Arial" panose="020B0604020202020204" pitchFamily="34" charset="0"/>
                <a:cs typeface="Arial" panose="020B0604020202020204" pitchFamily="34" charset="0"/>
              </a:rPr>
              <a:t>Utiliser des stratégies de « </a:t>
            </a:r>
            <a:r>
              <a:rPr lang="fr-CA" sz="1100" dirty="0" err="1">
                <a:solidFill>
                  <a:srgbClr val="254776"/>
                </a:solidFill>
                <a:latin typeface="Arial" panose="020B0604020202020204" pitchFamily="34" charset="0"/>
                <a:cs typeface="Arial" panose="020B0604020202020204" pitchFamily="34" charset="0"/>
              </a:rPr>
              <a:t>nudging</a:t>
            </a:r>
            <a:r>
              <a:rPr lang="fr-CA" sz="1100" dirty="0">
                <a:solidFill>
                  <a:srgbClr val="254776"/>
                </a:solidFill>
                <a:latin typeface="Arial" panose="020B0604020202020204" pitchFamily="34" charset="0"/>
                <a:cs typeface="Arial" panose="020B0604020202020204" pitchFamily="34" charset="0"/>
              </a:rPr>
              <a:t> » pour orienter les citoyens vers des choix fondés sur des données probantes (ex.: les inscriptions automatiques à des programmes, les placements de produits, des symboles sur les produits)</a:t>
            </a:r>
            <a:endParaRPr kumimoji="0" lang="fr-CA"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p:txBody>
      </p:sp>
      <p:sp>
        <p:nvSpPr>
          <p:cNvPr id="11" name="TextBox 10">
            <a:extLst>
              <a:ext uri="{FF2B5EF4-FFF2-40B4-BE49-F238E27FC236}">
                <a16:creationId xmlns:a16="http://schemas.microsoft.com/office/drawing/2014/main" id="{3D7E6534-0DEC-CAC7-31D5-8C3F63F73B0E}"/>
              </a:ext>
            </a:extLst>
          </p:cNvPr>
          <p:cNvSpPr txBox="1"/>
          <p:nvPr/>
        </p:nvSpPr>
        <p:spPr>
          <a:xfrm>
            <a:off x="3454400" y="1846901"/>
            <a:ext cx="2290841" cy="656398"/>
          </a:xfrm>
          <a:prstGeom prst="rect">
            <a:avLst/>
          </a:prstGeom>
          <a:noFill/>
        </p:spPr>
        <p:txBody>
          <a:bodyPr wrap="square">
            <a:spAutoFit/>
          </a:bodyPr>
          <a:lstStyle/>
          <a:p>
            <a:pPr algn="ctr">
              <a:lnSpc>
                <a:spcPts val="1480"/>
              </a:lnSpc>
              <a:defRPr/>
            </a:pPr>
            <a:r>
              <a:rPr lang="fr-CA" sz="1150" dirty="0">
                <a:solidFill>
                  <a:srgbClr val="254776"/>
                </a:solidFill>
                <a:latin typeface="Arial" panose="020B0604020202020204" pitchFamily="34" charset="0"/>
                <a:cs typeface="Arial" panose="020B0604020202020204" pitchFamily="34" charset="0"/>
              </a:rPr>
              <a:t>Mettre les données probantes à la disposition des citoyens lorsqu’ils font des choix</a:t>
            </a:r>
          </a:p>
        </p:txBody>
      </p:sp>
      <p:sp>
        <p:nvSpPr>
          <p:cNvPr id="13" name="TextBox 12">
            <a:extLst>
              <a:ext uri="{FF2B5EF4-FFF2-40B4-BE49-F238E27FC236}">
                <a16:creationId xmlns:a16="http://schemas.microsoft.com/office/drawing/2014/main" id="{9CA7B490-D6F9-D2CB-90C3-BC29CC06811B}"/>
              </a:ext>
            </a:extLst>
          </p:cNvPr>
          <p:cNvSpPr txBox="1"/>
          <p:nvPr/>
        </p:nvSpPr>
        <p:spPr>
          <a:xfrm>
            <a:off x="5971538" y="1846901"/>
            <a:ext cx="3172385" cy="861774"/>
          </a:xfrm>
          <a:prstGeom prst="rect">
            <a:avLst/>
          </a:prstGeom>
          <a:noFill/>
        </p:spPr>
        <p:txBody>
          <a:bodyPr wrap="square">
            <a:spAutoFit/>
          </a:bodyPr>
          <a:lstStyle/>
          <a:p>
            <a:pPr marL="177800" marR="0" lvl="0" algn="ctr" defTabSz="609585" rtl="0" eaLnBrk="1" fontAlgn="auto" latinLnBrk="0" hangingPunct="1">
              <a:lnSpc>
                <a:spcPts val="1480"/>
              </a:lnSpc>
              <a:spcBef>
                <a:spcPts val="0"/>
              </a:spcBef>
              <a:spcAft>
                <a:spcPts val="0"/>
              </a:spcAft>
              <a:buClrTx/>
              <a:buSzTx/>
              <a:tabLst/>
              <a:defRPr/>
            </a:pPr>
            <a:r>
              <a:rPr kumimoji="0" lang="fr-CA" sz="115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Encourager les citoyens à poser des questions et à y répondre (avec de nouvelles recherches ou avec les données probantes existantes)</a:t>
            </a:r>
            <a:endParaRPr lang="fr-CA" sz="1150" dirty="0">
              <a:solidFill>
                <a:srgbClr val="254776"/>
              </a:solidFill>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498815D4-6927-8FA0-20EC-798A4784594E}"/>
              </a:ext>
            </a:extLst>
          </p:cNvPr>
          <p:cNvSpPr txBox="1"/>
          <p:nvPr/>
        </p:nvSpPr>
        <p:spPr>
          <a:xfrm>
            <a:off x="9040897" y="1846901"/>
            <a:ext cx="2994741" cy="656398"/>
          </a:xfrm>
          <a:prstGeom prst="rect">
            <a:avLst/>
          </a:prstGeom>
          <a:noFill/>
        </p:spPr>
        <p:txBody>
          <a:bodyPr wrap="square">
            <a:spAutoFit/>
          </a:bodyPr>
          <a:lstStyle/>
          <a:p>
            <a:pPr marL="177800" marR="0" lvl="0" algn="ctr" defTabSz="609585" rtl="0" eaLnBrk="1" fontAlgn="auto" latinLnBrk="0" hangingPunct="1">
              <a:lnSpc>
                <a:spcPts val="1480"/>
              </a:lnSpc>
              <a:spcBef>
                <a:spcPts val="0"/>
              </a:spcBef>
              <a:spcAft>
                <a:spcPts val="0"/>
              </a:spcAft>
              <a:buClrTx/>
              <a:buSzTx/>
              <a:tabLst/>
              <a:defRPr/>
            </a:pPr>
            <a:r>
              <a:rPr kumimoji="0" lang="fr-CA" sz="115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S’assurer que les choix soient toujours fondés sur des données probantes (ou qu’il soit facile de faire de tels choix)</a:t>
            </a:r>
            <a:endParaRPr lang="fr-CA" sz="1150" dirty="0">
              <a:solidFill>
                <a:srgbClr val="254776"/>
              </a:solidFill>
              <a:latin typeface="Arial" panose="020B0604020202020204" pitchFamily="34" charset="0"/>
              <a:cs typeface="Arial" panose="020B0604020202020204" pitchFamily="34" charset="0"/>
            </a:endParaRPr>
          </a:p>
        </p:txBody>
      </p:sp>
      <p:pic>
        <p:nvPicPr>
          <p:cNvPr id="25" name="Picture 24">
            <a:extLst>
              <a:ext uri="{FF2B5EF4-FFF2-40B4-BE49-F238E27FC236}">
                <a16:creationId xmlns:a16="http://schemas.microsoft.com/office/drawing/2014/main" id="{424A876C-B737-7882-EAD5-5D2BC85DB1C0}"/>
              </a:ext>
            </a:extLst>
          </p:cNvPr>
          <p:cNvPicPr>
            <a:picLocks noChangeAspect="1"/>
          </p:cNvPicPr>
          <p:nvPr/>
        </p:nvPicPr>
        <p:blipFill>
          <a:blip r:embed="rId3">
            <a:alphaModFix amt="20000"/>
          </a:blip>
          <a:stretch>
            <a:fillRect/>
          </a:stretch>
        </p:blipFill>
        <p:spPr>
          <a:xfrm>
            <a:off x="456061" y="1421876"/>
            <a:ext cx="5700823" cy="328433"/>
          </a:xfrm>
          <a:prstGeom prst="rect">
            <a:avLst/>
          </a:prstGeom>
          <a:noFill/>
        </p:spPr>
      </p:pic>
      <p:pic>
        <p:nvPicPr>
          <p:cNvPr id="26" name="Picture 25">
            <a:extLst>
              <a:ext uri="{FF2B5EF4-FFF2-40B4-BE49-F238E27FC236}">
                <a16:creationId xmlns:a16="http://schemas.microsoft.com/office/drawing/2014/main" id="{FD226A85-2441-C61C-DF5C-BB7354D4F8DF}"/>
              </a:ext>
            </a:extLst>
          </p:cNvPr>
          <p:cNvPicPr>
            <a:picLocks noChangeAspect="1"/>
          </p:cNvPicPr>
          <p:nvPr/>
        </p:nvPicPr>
        <p:blipFill>
          <a:blip r:embed="rId3">
            <a:alphaModFix amt="20000"/>
          </a:blip>
          <a:stretch>
            <a:fillRect/>
          </a:stretch>
        </p:blipFill>
        <p:spPr>
          <a:xfrm rot="10800000">
            <a:off x="5926280" y="1359081"/>
            <a:ext cx="5700823" cy="328433"/>
          </a:xfrm>
          <a:prstGeom prst="rect">
            <a:avLst/>
          </a:prstGeom>
          <a:noFill/>
        </p:spPr>
      </p:pic>
      <p:pic>
        <p:nvPicPr>
          <p:cNvPr id="27" name="Picture 26" descr="Icon&#10;&#10;Description automatically generated">
            <a:extLst>
              <a:ext uri="{FF2B5EF4-FFF2-40B4-BE49-F238E27FC236}">
                <a16:creationId xmlns:a16="http://schemas.microsoft.com/office/drawing/2014/main" id="{64B4D2A9-A379-736C-F9F7-16269AD426B9}"/>
              </a:ext>
            </a:extLst>
          </p:cNvPr>
          <p:cNvPicPr>
            <a:picLocks noChangeAspect="1"/>
          </p:cNvPicPr>
          <p:nvPr/>
        </p:nvPicPr>
        <p:blipFill rotWithShape="1">
          <a:blip r:embed="rId4">
            <a:alphaModFix/>
          </a:blip>
          <a:srcRect l="49779" t="3247" r="13029" b="50269"/>
          <a:stretch/>
        </p:blipFill>
        <p:spPr>
          <a:xfrm>
            <a:off x="1439692" y="1250178"/>
            <a:ext cx="709316" cy="568061"/>
          </a:xfrm>
          <a:prstGeom prst="rect">
            <a:avLst/>
          </a:prstGeom>
          <a:solidFill>
            <a:srgbClr val="FFC75D">
              <a:alpha val="0"/>
            </a:srgbClr>
          </a:solidFill>
          <a:effectLst>
            <a:glow>
              <a:schemeClr val="accent1">
                <a:alpha val="40000"/>
              </a:schemeClr>
            </a:glow>
            <a:outerShdw blurRad="50800" dist="50800" dir="5400000" algn="ctr" rotWithShape="0">
              <a:srgbClr val="000000">
                <a:alpha val="0"/>
              </a:srgbClr>
            </a:outerShdw>
            <a:softEdge rad="0"/>
          </a:effectLst>
        </p:spPr>
      </p:pic>
      <p:pic>
        <p:nvPicPr>
          <p:cNvPr id="29" name="Picture 28" descr="Icon&#10;&#10;Description automatically generated">
            <a:extLst>
              <a:ext uri="{FF2B5EF4-FFF2-40B4-BE49-F238E27FC236}">
                <a16:creationId xmlns:a16="http://schemas.microsoft.com/office/drawing/2014/main" id="{1295644E-BE79-5669-FEA4-95D9C92356FB}"/>
              </a:ext>
            </a:extLst>
          </p:cNvPr>
          <p:cNvPicPr>
            <a:picLocks noChangeAspect="1"/>
          </p:cNvPicPr>
          <p:nvPr/>
        </p:nvPicPr>
        <p:blipFill rotWithShape="1">
          <a:blip r:embed="rId5">
            <a:alphaModFix/>
          </a:blip>
          <a:srcRect l="49779" t="3247" r="13029" b="50269"/>
          <a:stretch/>
        </p:blipFill>
        <p:spPr>
          <a:xfrm>
            <a:off x="4423709" y="1250178"/>
            <a:ext cx="709316" cy="568061"/>
          </a:xfrm>
          <a:prstGeom prst="rect">
            <a:avLst/>
          </a:prstGeom>
          <a:solidFill>
            <a:srgbClr val="FFC75D">
              <a:alpha val="6000"/>
            </a:srgbClr>
          </a:solidFill>
          <a:effectLst>
            <a:glow>
              <a:schemeClr val="accent1">
                <a:alpha val="40000"/>
              </a:schemeClr>
            </a:glow>
            <a:outerShdw blurRad="50800" dist="50800" dir="5400000" algn="ctr" rotWithShape="0">
              <a:srgbClr val="000000">
                <a:alpha val="0"/>
              </a:srgbClr>
            </a:outerShdw>
            <a:softEdge rad="0"/>
          </a:effectLst>
        </p:spPr>
      </p:pic>
      <p:pic>
        <p:nvPicPr>
          <p:cNvPr id="31" name="Picture 30" descr="Icon&#10;&#10;Description automatically generated">
            <a:extLst>
              <a:ext uri="{FF2B5EF4-FFF2-40B4-BE49-F238E27FC236}">
                <a16:creationId xmlns:a16="http://schemas.microsoft.com/office/drawing/2014/main" id="{6D8280CA-022B-DA55-7F4E-DB1D78B59350}"/>
              </a:ext>
            </a:extLst>
          </p:cNvPr>
          <p:cNvPicPr>
            <a:picLocks noChangeAspect="1"/>
          </p:cNvPicPr>
          <p:nvPr/>
        </p:nvPicPr>
        <p:blipFill rotWithShape="1">
          <a:blip r:embed="rId4">
            <a:alphaModFix/>
          </a:blip>
          <a:srcRect l="49779" t="3247" r="13029" b="50269"/>
          <a:stretch/>
        </p:blipFill>
        <p:spPr>
          <a:xfrm>
            <a:off x="7407726" y="1250178"/>
            <a:ext cx="709316" cy="568061"/>
          </a:xfrm>
          <a:prstGeom prst="rect">
            <a:avLst/>
          </a:prstGeom>
          <a:solidFill>
            <a:srgbClr val="FFC75D">
              <a:alpha val="0"/>
            </a:srgbClr>
          </a:solidFill>
          <a:effectLst>
            <a:glow>
              <a:schemeClr val="accent1">
                <a:alpha val="40000"/>
              </a:schemeClr>
            </a:glow>
            <a:outerShdw blurRad="50800" dist="50800" dir="5400000" algn="ctr" rotWithShape="0">
              <a:srgbClr val="000000">
                <a:alpha val="0"/>
              </a:srgbClr>
            </a:outerShdw>
            <a:softEdge rad="0"/>
          </a:effectLst>
        </p:spPr>
      </p:pic>
      <p:pic>
        <p:nvPicPr>
          <p:cNvPr id="32" name="Picture 31" descr="Icon&#10;&#10;Description automatically generated">
            <a:extLst>
              <a:ext uri="{FF2B5EF4-FFF2-40B4-BE49-F238E27FC236}">
                <a16:creationId xmlns:a16="http://schemas.microsoft.com/office/drawing/2014/main" id="{122587EE-F623-7D5A-D6C5-2E3759F242DA}"/>
              </a:ext>
            </a:extLst>
          </p:cNvPr>
          <p:cNvPicPr>
            <a:picLocks noChangeAspect="1"/>
          </p:cNvPicPr>
          <p:nvPr/>
        </p:nvPicPr>
        <p:blipFill rotWithShape="1">
          <a:blip r:embed="rId4">
            <a:alphaModFix/>
          </a:blip>
          <a:srcRect l="49779" t="3247" r="13029" b="50269"/>
          <a:stretch/>
        </p:blipFill>
        <p:spPr>
          <a:xfrm>
            <a:off x="10391744" y="1250178"/>
            <a:ext cx="709316" cy="568061"/>
          </a:xfrm>
          <a:prstGeom prst="rect">
            <a:avLst/>
          </a:prstGeom>
          <a:solidFill>
            <a:srgbClr val="FFC75D">
              <a:alpha val="0"/>
            </a:srgbClr>
          </a:solidFill>
          <a:effectLst>
            <a:glow>
              <a:schemeClr val="accent1">
                <a:alpha val="40000"/>
              </a:schemeClr>
            </a:glow>
            <a:outerShdw blurRad="50800" dist="50800" dir="5400000" algn="ctr" rotWithShape="0">
              <a:srgbClr val="000000">
                <a:alpha val="0"/>
              </a:srgbClr>
            </a:outerShdw>
            <a:softEdge rad="0"/>
          </a:effectLst>
        </p:spPr>
      </p:pic>
      <p:sp>
        <p:nvSpPr>
          <p:cNvPr id="33" name="Rounded Rectangular Callout 32">
            <a:extLst>
              <a:ext uri="{FF2B5EF4-FFF2-40B4-BE49-F238E27FC236}">
                <a16:creationId xmlns:a16="http://schemas.microsoft.com/office/drawing/2014/main" id="{BC44EBAC-537C-2DDF-39B3-7FBF27D849E9}"/>
              </a:ext>
            </a:extLst>
          </p:cNvPr>
          <p:cNvSpPr/>
          <p:nvPr/>
        </p:nvSpPr>
        <p:spPr>
          <a:xfrm>
            <a:off x="3223343" y="4824105"/>
            <a:ext cx="2748195" cy="1230656"/>
          </a:xfrm>
          <a:prstGeom prst="wedgeRoundRectCallout">
            <a:avLst>
              <a:gd name="adj1" fmla="val -60729"/>
              <a:gd name="adj2" fmla="val -41130"/>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ts val="1220"/>
              </a:lnSpc>
            </a:pPr>
            <a:r>
              <a:rPr lang="fr-CA" sz="1100">
                <a:solidFill>
                  <a:srgbClr val="254776"/>
                </a:solidFill>
              </a:rPr>
              <a:t>Je dis souvent à mes concitoyens : Google est un excellent endroit où aller pour choisir un restaurant ou en savoir plus sur une personnalité publique, mais cela pose de véritables défis si vous recherchez les meilleures données probantes pour prendre une décision importante</a:t>
            </a:r>
            <a:endParaRPr lang="fr-CA" sz="1100" dirty="0">
              <a:solidFill>
                <a:srgbClr val="254776"/>
              </a:solidFill>
            </a:endParaRPr>
          </a:p>
        </p:txBody>
      </p:sp>
      <p:sp>
        <p:nvSpPr>
          <p:cNvPr id="34" name="Rounded Rectangular Callout 33">
            <a:extLst>
              <a:ext uri="{FF2B5EF4-FFF2-40B4-BE49-F238E27FC236}">
                <a16:creationId xmlns:a16="http://schemas.microsoft.com/office/drawing/2014/main" id="{192367A6-4DA4-0E6B-28DD-45A1C0C64E7D}"/>
              </a:ext>
            </a:extLst>
          </p:cNvPr>
          <p:cNvSpPr/>
          <p:nvPr/>
        </p:nvSpPr>
        <p:spPr>
          <a:xfrm flipH="1">
            <a:off x="6194671" y="4824105"/>
            <a:ext cx="2751009" cy="1230656"/>
          </a:xfrm>
          <a:prstGeom prst="wedgeRoundRectCallout">
            <a:avLst>
              <a:gd name="adj1" fmla="val -60729"/>
              <a:gd name="adj2" fmla="val -41130"/>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ts val="1220"/>
              </a:lnSpc>
            </a:pPr>
            <a:r>
              <a:rPr lang="fr-CA" sz="1100">
                <a:solidFill>
                  <a:srgbClr val="254776"/>
                </a:solidFill>
              </a:rPr>
              <a:t>Bien que cette approche semble prometteuse, ceux d'entre nous qui travaillent dans des ONG se sont rendu compte que la baisse de confiance dans le gouvernement et les chefs d'entreprise a suscité des inquiétudes croissantes à propos de cette approche parmi les citoyens.</a:t>
            </a:r>
            <a:endParaRPr lang="fr-CA" sz="1100" dirty="0">
              <a:solidFill>
                <a:srgbClr val="254776"/>
              </a:solidFill>
            </a:endParaRPr>
          </a:p>
        </p:txBody>
      </p:sp>
      <p:sp>
        <p:nvSpPr>
          <p:cNvPr id="3" name="Title 14">
            <a:extLst>
              <a:ext uri="{FF2B5EF4-FFF2-40B4-BE49-F238E27FC236}">
                <a16:creationId xmlns:a16="http://schemas.microsoft.com/office/drawing/2014/main" id="{11468E76-6494-3CEF-35FF-B6DBC0F5F462}"/>
              </a:ext>
            </a:extLst>
          </p:cNvPr>
          <p:cNvSpPr txBox="1">
            <a:spLocks/>
          </p:cNvSpPr>
          <p:nvPr/>
        </p:nvSpPr>
        <p:spPr>
          <a:xfrm>
            <a:off x="267858" y="97077"/>
            <a:ext cx="8352035" cy="1006368"/>
          </a:xfrm>
          <a:prstGeom prst="rect">
            <a:avLst/>
          </a:prstGeom>
        </p:spPr>
        <p:txBody>
          <a:bodyPr vert="horz" lIns="91440" tIns="45720" rIns="91440" bIns="45720" rtlCol="0" anchor="ctr">
            <a:normAutofit fontScale="92500"/>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pPr defTabSz="914400" hangingPunct="0">
              <a:spcBef>
                <a:spcPts val="0"/>
              </a:spcBef>
              <a:defRPr/>
            </a:pPr>
            <a:r>
              <a:rPr lang="en-US" b="1" kern="0" dirty="0">
                <a:solidFill>
                  <a:srgbClr val="234776"/>
                </a:solidFill>
                <a:latin typeface="Arial"/>
                <a:cs typeface="Arial" panose="020B0604020202020204" pitchFamily="34" charset="0"/>
                <a:sym typeface="Arial"/>
              </a:rPr>
              <a:t>3</a:t>
            </a:r>
            <a:r>
              <a:rPr kumimoji="0" lang="en-US" b="1" i="0" strike="noStrike" kern="0" cap="none" spc="0" normalizeH="0" baseline="0" noProof="0" dirty="0">
                <a:ln>
                  <a:noFill/>
                </a:ln>
                <a:solidFill>
                  <a:srgbClr val="234776"/>
                </a:solidFill>
                <a:effectLst/>
                <a:uLnTx/>
                <a:uFillTx/>
                <a:latin typeface="Arial"/>
                <a:cs typeface="Arial" panose="020B0604020202020204" pitchFamily="34" charset="0"/>
                <a:sym typeface="Arial"/>
              </a:rPr>
              <a:t>.1</a:t>
            </a:r>
            <a:r>
              <a:rPr kumimoji="0" lang="en-US"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fr-CA" i="0" strike="noStrike" kern="0" cap="none" spc="0" normalizeH="0" baseline="0" noProof="0" dirty="0">
                <a:ln>
                  <a:noFill/>
                </a:ln>
                <a:solidFill>
                  <a:srgbClr val="234776"/>
                </a:solidFill>
                <a:effectLst/>
                <a:uLnTx/>
                <a:uFillTx/>
                <a:latin typeface="Arial"/>
                <a:cs typeface="Arial" panose="020B0604020202020204" pitchFamily="34" charset="0"/>
                <a:sym typeface="Arial"/>
              </a:rPr>
              <a:t>Il est encore trop tôt pour comprendre </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ce</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qui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fonctionne</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 pour placer les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données</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probantes</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au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coeur</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de la vie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quotidienne</a:t>
            </a:r>
            <a:endParaRPr lang="en-CA" kern="0" dirty="0">
              <a:solidFill>
                <a:srgbClr val="FF0000"/>
              </a:solidFill>
              <a:latin typeface="Arial"/>
              <a:cs typeface="Arial" panose="020B0604020202020204" pitchFamily="34" charset="0"/>
              <a:sym typeface="Arial"/>
            </a:endParaRPr>
          </a:p>
        </p:txBody>
      </p:sp>
    </p:spTree>
    <p:extLst>
      <p:ext uri="{BB962C8B-B14F-4D97-AF65-F5344CB8AC3E}">
        <p14:creationId xmlns:p14="http://schemas.microsoft.com/office/powerpoint/2010/main" val="2488380436"/>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40435</TotalTime>
  <Words>917</Words>
  <Application>Microsoft Macintosh PowerPoint</Application>
  <PresentationFormat>Widescreen</PresentationFormat>
  <Paragraphs>43</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Courier New</vt:lpstr>
      <vt:lpstr>Helvetica</vt:lpstr>
      <vt:lpstr>Wingdings</vt:lpstr>
      <vt:lpstr>McMaster Brighter World Theme</vt:lpstr>
      <vt:lpstr>PowerPoint Presentation</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353</cp:revision>
  <cp:lastPrinted>2017-06-06T20:04:49Z</cp:lastPrinted>
  <dcterms:created xsi:type="dcterms:W3CDTF">2017-04-21T15:41:45Z</dcterms:created>
  <dcterms:modified xsi:type="dcterms:W3CDTF">2023-02-16T18:54:30Z</dcterms:modified>
</cp:coreProperties>
</file>