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
  </p:notesMasterIdLst>
  <p:sldIdLst>
    <p:sldId id="1091" r:id="rId2"/>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642E50-E5DE-79BB-8A0F-76F2BC0E1C0D}" name="Hamel, Geneviève" initials="HG" userId="S::genevieve.hamel@mamh.gouv.qc.ca::6eb7419e-cd0d-4f10-b207-08545a96531b" providerId="AD"/>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3F5"/>
    <a:srgbClr val="8DD2E5"/>
    <a:srgbClr val="99CC66"/>
    <a:srgbClr val="CC76A6"/>
    <a:srgbClr val="254776"/>
    <a:srgbClr val="FEB714"/>
    <a:srgbClr val="FFC057"/>
    <a:srgbClr val="6AA855"/>
    <a:srgbClr val="6FC0D3"/>
    <a:srgbClr val="8DC7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79" autoAdjust="0"/>
    <p:restoredTop sz="95707" autoAdjust="0"/>
  </p:normalViewPr>
  <p:slideViewPr>
    <p:cSldViewPr snapToGrid="0" snapToObjects="1">
      <p:cViewPr varScale="1">
        <p:scale>
          <a:sx n="128" d="100"/>
          <a:sy n="128" d="100"/>
        </p:scale>
        <p:origin x="376"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992966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
        <p:nvSpPr>
          <p:cNvPr id="2" name="TextBox 1">
            <a:extLst>
              <a:ext uri="{FF2B5EF4-FFF2-40B4-BE49-F238E27FC236}">
                <a16:creationId xmlns:a16="http://schemas.microsoft.com/office/drawing/2014/main" id="{FC109112-8569-4EDB-48D6-5A631B8A2EBA}"/>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44F22093-7553-3A57-84DA-8FA6D2CD9FB3}"/>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ED28A248-BC1A-1293-3716-2765A06F26A9}"/>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CAAD888-E111-F5C8-DC4F-A4B210760CBE}"/>
              </a:ext>
            </a:extLst>
          </p:cNvPr>
          <p:cNvGrpSpPr/>
          <p:nvPr/>
        </p:nvGrpSpPr>
        <p:grpSpPr>
          <a:xfrm>
            <a:off x="63643" y="1239689"/>
            <a:ext cx="3563053" cy="3555937"/>
            <a:chOff x="258834" y="1387135"/>
            <a:chExt cx="3563053" cy="3555937"/>
          </a:xfrm>
        </p:grpSpPr>
        <p:pic>
          <p:nvPicPr>
            <p:cNvPr id="7" name="Picture 6" descr="Icon&#10;&#10;Description automatically generated">
              <a:extLst>
                <a:ext uri="{FF2B5EF4-FFF2-40B4-BE49-F238E27FC236}">
                  <a16:creationId xmlns:a16="http://schemas.microsoft.com/office/drawing/2014/main" id="{DEFD2E9B-ED80-6143-B60C-5C56924D7B49}"/>
                </a:ext>
              </a:extLst>
            </p:cNvPr>
            <p:cNvPicPr>
              <a:picLocks noChangeAspect="1"/>
            </p:cNvPicPr>
            <p:nvPr/>
          </p:nvPicPr>
          <p:blipFill>
            <a:blip r:embed="rId3"/>
            <a:stretch>
              <a:fillRect/>
            </a:stretch>
          </p:blipFill>
          <p:spPr>
            <a:xfrm>
              <a:off x="258834" y="1387135"/>
              <a:ext cx="3555937" cy="3555937"/>
            </a:xfrm>
            <a:prstGeom prst="rect">
              <a:avLst/>
            </a:prstGeom>
          </p:spPr>
        </p:pic>
        <p:sp>
          <p:nvSpPr>
            <p:cNvPr id="8" name="Rectangle 7">
              <a:extLst>
                <a:ext uri="{FF2B5EF4-FFF2-40B4-BE49-F238E27FC236}">
                  <a16:creationId xmlns:a16="http://schemas.microsoft.com/office/drawing/2014/main" id="{78D4D704-5A57-2B31-1043-F54478F85DD2}"/>
                </a:ext>
              </a:extLst>
            </p:cNvPr>
            <p:cNvSpPr/>
            <p:nvPr/>
          </p:nvSpPr>
          <p:spPr>
            <a:xfrm rot="11317418">
              <a:off x="702577" y="1912572"/>
              <a:ext cx="2731496" cy="2731496"/>
            </a:xfrm>
            <a:prstGeom prst="rect">
              <a:avLst/>
            </a:prstGeom>
            <a:noFill/>
          </p:spPr>
          <p:txBody>
            <a:bodyPr wrap="none" lIns="91440" tIns="45720" rIns="91440" bIns="45720">
              <a:prstTxWarp prst="textCircle">
                <a:avLst/>
              </a:prstTxWarp>
              <a:spAutoFit/>
            </a:bodyPr>
            <a:lstStyle/>
            <a:p>
              <a:pPr algn="ctr"/>
              <a:r>
                <a:rPr lang="fr-CA" sz="1200" b="1" cap="none" spc="0" dirty="0">
                  <a:ln w="0"/>
                  <a:solidFill>
                    <a:srgbClr val="254776"/>
                  </a:solidFill>
                  <a:effectLst/>
                </a:rPr>
                <a:t>Bailleurs de fonds</a:t>
              </a:r>
            </a:p>
          </p:txBody>
        </p:sp>
        <p:grpSp>
          <p:nvGrpSpPr>
            <p:cNvPr id="9" name="Group 8">
              <a:extLst>
                <a:ext uri="{FF2B5EF4-FFF2-40B4-BE49-F238E27FC236}">
                  <a16:creationId xmlns:a16="http://schemas.microsoft.com/office/drawing/2014/main" id="{0F0ECED4-AC0A-4B2D-03F2-D1A21F93FF47}"/>
                </a:ext>
              </a:extLst>
            </p:cNvPr>
            <p:cNvGrpSpPr/>
            <p:nvPr/>
          </p:nvGrpSpPr>
          <p:grpSpPr>
            <a:xfrm>
              <a:off x="2946327" y="2837858"/>
              <a:ext cx="875560" cy="806419"/>
              <a:chOff x="2946327" y="2837858"/>
              <a:chExt cx="875560" cy="806419"/>
            </a:xfrm>
          </p:grpSpPr>
          <p:sp>
            <p:nvSpPr>
              <p:cNvPr id="24" name="Oval 23">
                <a:extLst>
                  <a:ext uri="{FF2B5EF4-FFF2-40B4-BE49-F238E27FC236}">
                    <a16:creationId xmlns:a16="http://schemas.microsoft.com/office/drawing/2014/main" id="{64BB5DC9-1E37-B0B3-7A28-38BC8800C66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600" dirty="0"/>
              </a:p>
            </p:txBody>
          </p:sp>
          <p:sp>
            <p:nvSpPr>
              <p:cNvPr id="26" name="TextBox 25">
                <a:extLst>
                  <a:ext uri="{FF2B5EF4-FFF2-40B4-BE49-F238E27FC236}">
                    <a16:creationId xmlns:a16="http://schemas.microsoft.com/office/drawing/2014/main" id="{815100F0-DAAE-C9CC-A431-4D98F124D869}"/>
                  </a:ext>
                </a:extLst>
              </p:cNvPr>
              <p:cNvSpPr txBox="1"/>
              <p:nvPr/>
            </p:nvSpPr>
            <p:spPr>
              <a:xfrm>
                <a:off x="2946327" y="2997315"/>
                <a:ext cx="875560" cy="461665"/>
              </a:xfrm>
              <a:prstGeom prst="rect">
                <a:avLst/>
              </a:prstGeom>
              <a:noFill/>
            </p:spPr>
            <p:txBody>
              <a:bodyPr wrap="none" rtlCol="0">
                <a:spAutoFit/>
              </a:bodyPr>
              <a:lstStyle/>
              <a:p>
                <a:pPr algn="ctr"/>
                <a:r>
                  <a:rPr lang="fr-CA" sz="800" b="1" dirty="0">
                    <a:solidFill>
                      <a:schemeClr val="bg1"/>
                    </a:solidFill>
                  </a:rPr>
                  <a:t>MEILLEURES </a:t>
                </a:r>
              </a:p>
              <a:p>
                <a:pPr algn="ctr"/>
                <a:r>
                  <a:rPr lang="fr-CA" sz="800" b="1" dirty="0">
                    <a:solidFill>
                      <a:schemeClr val="bg1"/>
                    </a:solidFill>
                  </a:rPr>
                  <a:t>DONNÉES </a:t>
                </a:r>
              </a:p>
              <a:p>
                <a:pPr algn="ctr"/>
                <a:r>
                  <a:rPr lang="fr-CA" sz="800" b="1" dirty="0">
                    <a:solidFill>
                      <a:schemeClr val="bg1"/>
                    </a:solidFill>
                  </a:rPr>
                  <a:t>PROBANTES</a:t>
                </a:r>
              </a:p>
            </p:txBody>
          </p:sp>
        </p:grpSp>
        <p:grpSp>
          <p:nvGrpSpPr>
            <p:cNvPr id="10" name="Group 9">
              <a:extLst>
                <a:ext uri="{FF2B5EF4-FFF2-40B4-BE49-F238E27FC236}">
                  <a16:creationId xmlns:a16="http://schemas.microsoft.com/office/drawing/2014/main" id="{70FF990C-81D0-7B99-3623-20D58D504778}"/>
                </a:ext>
              </a:extLst>
            </p:cNvPr>
            <p:cNvGrpSpPr/>
            <p:nvPr/>
          </p:nvGrpSpPr>
          <p:grpSpPr>
            <a:xfrm>
              <a:off x="721338" y="3807740"/>
              <a:ext cx="806419" cy="806419"/>
              <a:chOff x="2777690" y="2619197"/>
              <a:chExt cx="806419" cy="806419"/>
            </a:xfrm>
          </p:grpSpPr>
          <p:sp>
            <p:nvSpPr>
              <p:cNvPr id="22" name="Oval 21">
                <a:extLst>
                  <a:ext uri="{FF2B5EF4-FFF2-40B4-BE49-F238E27FC236}">
                    <a16:creationId xmlns:a16="http://schemas.microsoft.com/office/drawing/2014/main" id="{6E63FBA9-0B0A-A905-C0F3-F37F30E13A84}"/>
                  </a:ext>
                </a:extLst>
              </p:cNvPr>
              <p:cNvSpPr/>
              <p:nvPr/>
            </p:nvSpPr>
            <p:spPr>
              <a:xfrm>
                <a:off x="2777690" y="26191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600" dirty="0"/>
              </a:p>
            </p:txBody>
          </p:sp>
          <p:sp>
            <p:nvSpPr>
              <p:cNvPr id="23" name="TextBox 22">
                <a:extLst>
                  <a:ext uri="{FF2B5EF4-FFF2-40B4-BE49-F238E27FC236}">
                    <a16:creationId xmlns:a16="http://schemas.microsoft.com/office/drawing/2014/main" id="{79633036-3857-022F-EA90-8269E159C558}"/>
                  </a:ext>
                </a:extLst>
              </p:cNvPr>
              <p:cNvSpPr txBox="1"/>
              <p:nvPr/>
            </p:nvSpPr>
            <p:spPr>
              <a:xfrm>
                <a:off x="2892200" y="2903444"/>
                <a:ext cx="577402" cy="215444"/>
              </a:xfrm>
              <a:prstGeom prst="rect">
                <a:avLst/>
              </a:prstGeom>
              <a:noFill/>
            </p:spPr>
            <p:txBody>
              <a:bodyPr wrap="none" rtlCol="0">
                <a:spAutoFit/>
              </a:bodyPr>
              <a:lstStyle/>
              <a:p>
                <a:pPr algn="ctr"/>
                <a:r>
                  <a:rPr lang="fr-CA" sz="800" b="1" dirty="0">
                    <a:solidFill>
                      <a:schemeClr val="bg1"/>
                    </a:solidFill>
                  </a:rPr>
                  <a:t>IMPACT</a:t>
                </a:r>
              </a:p>
            </p:txBody>
          </p:sp>
        </p:grpSp>
        <p:grpSp>
          <p:nvGrpSpPr>
            <p:cNvPr id="14" name="Group 13">
              <a:extLst>
                <a:ext uri="{FF2B5EF4-FFF2-40B4-BE49-F238E27FC236}">
                  <a16:creationId xmlns:a16="http://schemas.microsoft.com/office/drawing/2014/main" id="{22A1903C-E275-9551-6AFB-B6F2E39338DD}"/>
                </a:ext>
              </a:extLst>
            </p:cNvPr>
            <p:cNvGrpSpPr/>
            <p:nvPr/>
          </p:nvGrpSpPr>
          <p:grpSpPr>
            <a:xfrm>
              <a:off x="902718" y="1687000"/>
              <a:ext cx="806419" cy="806419"/>
              <a:chOff x="2968190" y="2847797"/>
              <a:chExt cx="806419" cy="806419"/>
            </a:xfrm>
          </p:grpSpPr>
          <p:sp>
            <p:nvSpPr>
              <p:cNvPr id="19" name="Oval 18">
                <a:extLst>
                  <a:ext uri="{FF2B5EF4-FFF2-40B4-BE49-F238E27FC236}">
                    <a16:creationId xmlns:a16="http://schemas.microsoft.com/office/drawing/2014/main" id="{64D41873-6943-DE0C-0744-E33113FD065A}"/>
                  </a:ext>
                </a:extLst>
              </p:cNvPr>
              <p:cNvSpPr/>
              <p:nvPr/>
            </p:nvSpPr>
            <p:spPr>
              <a:xfrm>
                <a:off x="2968190" y="2847797"/>
                <a:ext cx="806419" cy="806419"/>
              </a:xfrm>
              <a:prstGeom prst="ellipse">
                <a:avLst/>
              </a:prstGeom>
              <a:solidFill>
                <a:srgbClr val="8DD2E5"/>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600" dirty="0"/>
              </a:p>
            </p:txBody>
          </p:sp>
          <p:sp>
            <p:nvSpPr>
              <p:cNvPr id="20" name="TextBox 19">
                <a:extLst>
                  <a:ext uri="{FF2B5EF4-FFF2-40B4-BE49-F238E27FC236}">
                    <a16:creationId xmlns:a16="http://schemas.microsoft.com/office/drawing/2014/main" id="{A9AEA530-F5F0-1FD8-7D3F-419E6DF888DD}"/>
                  </a:ext>
                </a:extLst>
              </p:cNvPr>
              <p:cNvSpPr txBox="1"/>
              <p:nvPr/>
            </p:nvSpPr>
            <p:spPr>
              <a:xfrm>
                <a:off x="3201254" y="3049118"/>
                <a:ext cx="327334" cy="400110"/>
              </a:xfrm>
              <a:prstGeom prst="rect">
                <a:avLst/>
              </a:prstGeom>
              <a:noFill/>
            </p:spPr>
            <p:txBody>
              <a:bodyPr wrap="none" rtlCol="0">
                <a:spAutoFit/>
              </a:bodyPr>
              <a:lstStyle/>
              <a:p>
                <a:pPr algn="ctr"/>
                <a:r>
                  <a:rPr lang="fr-CA" sz="2000" b="1" dirty="0">
                    <a:solidFill>
                      <a:schemeClr val="bg1"/>
                    </a:solidFill>
                  </a:rPr>
                  <a:t>$</a:t>
                </a:r>
              </a:p>
            </p:txBody>
          </p:sp>
        </p:grpSp>
        <p:sp>
          <p:nvSpPr>
            <p:cNvPr id="15" name="Rectangle 14">
              <a:extLst>
                <a:ext uri="{FF2B5EF4-FFF2-40B4-BE49-F238E27FC236}">
                  <a16:creationId xmlns:a16="http://schemas.microsoft.com/office/drawing/2014/main" id="{1BC3886A-1C4E-E6BB-938F-39A5A3ED1757}"/>
                </a:ext>
              </a:extLst>
            </p:cNvPr>
            <p:cNvSpPr/>
            <p:nvPr/>
          </p:nvSpPr>
          <p:spPr>
            <a:xfrm rot="18444117">
              <a:off x="689242" y="1964860"/>
              <a:ext cx="2663343" cy="2663343"/>
            </a:xfrm>
            <a:prstGeom prst="rect">
              <a:avLst/>
            </a:prstGeom>
            <a:noFill/>
          </p:spPr>
          <p:txBody>
            <a:bodyPr wrap="none" lIns="91440" tIns="45720" rIns="91440" bIns="45720">
              <a:prstTxWarp prst="textCircle">
                <a:avLst/>
              </a:prstTxWarp>
              <a:spAutoFit/>
            </a:bodyPr>
            <a:lstStyle/>
            <a:p>
              <a:pPr algn="ctr"/>
              <a:r>
                <a:rPr lang="fr-CA" sz="600" b="1" cap="none" spc="0" dirty="0">
                  <a:ln w="0"/>
                  <a:solidFill>
                    <a:srgbClr val="254776"/>
                  </a:solidFill>
                  <a:effectLst/>
                </a:rPr>
                <a:t> </a:t>
              </a:r>
              <a:r>
                <a:rPr lang="fr-CA" sz="700" b="1" cap="none" spc="0" dirty="0">
                  <a:ln w="0"/>
                  <a:solidFill>
                    <a:srgbClr val="254776"/>
                  </a:solidFill>
                  <a:effectLst/>
                </a:rPr>
                <a:t> </a:t>
              </a:r>
              <a:r>
                <a:rPr lang="fr-CA" sz="1200" b="1" dirty="0">
                  <a:ln w="0"/>
                  <a:solidFill>
                    <a:srgbClr val="254776"/>
                  </a:solidFill>
                </a:rPr>
                <a:t>P</a:t>
              </a:r>
              <a:r>
                <a:rPr lang="fr-CA" sz="1200" b="1" cap="none" spc="0" dirty="0">
                  <a:ln w="0"/>
                  <a:solidFill>
                    <a:srgbClr val="254776"/>
                  </a:solidFill>
                  <a:effectLst/>
                </a:rPr>
                <a:t>roducteurs de biens</a:t>
              </a:r>
            </a:p>
            <a:p>
              <a:pPr algn="ctr"/>
              <a:r>
                <a:rPr lang="fr-CA" sz="1200" b="1" cap="none" spc="0" dirty="0">
                  <a:ln w="0"/>
                  <a:solidFill>
                    <a:srgbClr val="254776"/>
                  </a:solidFill>
                  <a:effectLst/>
                </a:rPr>
                <a:t> publics mondiaux</a:t>
              </a:r>
            </a:p>
          </p:txBody>
        </p:sp>
        <p:sp>
          <p:nvSpPr>
            <p:cNvPr id="16" name="Rectangle 15">
              <a:extLst>
                <a:ext uri="{FF2B5EF4-FFF2-40B4-BE49-F238E27FC236}">
                  <a16:creationId xmlns:a16="http://schemas.microsoft.com/office/drawing/2014/main" id="{8587F51E-32A1-49EA-3353-7B311D19FD11}"/>
                </a:ext>
              </a:extLst>
            </p:cNvPr>
            <p:cNvSpPr/>
            <p:nvPr/>
          </p:nvSpPr>
          <p:spPr>
            <a:xfrm rot="18397127">
              <a:off x="684491" y="2020911"/>
              <a:ext cx="2581401" cy="2581401"/>
            </a:xfrm>
            <a:prstGeom prst="rect">
              <a:avLst/>
            </a:prstGeom>
            <a:noFill/>
          </p:spPr>
          <p:txBody>
            <a:bodyPr wrap="none" lIns="91440" tIns="45720" rIns="91440" bIns="45720">
              <a:prstTxWarp prst="textCircle">
                <a:avLst/>
              </a:prstTxWarp>
              <a:spAutoFit/>
            </a:bodyPr>
            <a:lstStyle/>
            <a:p>
              <a:pPr algn="ctr"/>
              <a:endParaRPr lang="fr-CA" sz="1200" b="1" cap="none" spc="0" dirty="0">
                <a:ln w="0"/>
                <a:solidFill>
                  <a:srgbClr val="254776"/>
                </a:solidFill>
                <a:effectLst/>
              </a:endParaRPr>
            </a:p>
          </p:txBody>
        </p:sp>
        <p:sp>
          <p:nvSpPr>
            <p:cNvPr id="17" name="Rectangle 16">
              <a:extLst>
                <a:ext uri="{FF2B5EF4-FFF2-40B4-BE49-F238E27FC236}">
                  <a16:creationId xmlns:a16="http://schemas.microsoft.com/office/drawing/2014/main" id="{4B873016-2442-4F63-EB26-E9F1C417A2FE}"/>
                </a:ext>
              </a:extLst>
            </p:cNvPr>
            <p:cNvSpPr/>
            <p:nvPr/>
          </p:nvSpPr>
          <p:spPr>
            <a:xfrm rot="20323528">
              <a:off x="588521" y="1888915"/>
              <a:ext cx="2847422" cy="2571442"/>
            </a:xfrm>
            <a:prstGeom prst="rect">
              <a:avLst/>
            </a:prstGeom>
            <a:noFill/>
          </p:spPr>
          <p:txBody>
            <a:bodyPr wrap="none" lIns="91440" tIns="45720" rIns="91440" bIns="45720">
              <a:prstTxWarp prst="textArchDown">
                <a:avLst/>
              </a:prstTxWarp>
              <a:spAutoFit/>
            </a:bodyPr>
            <a:lstStyle/>
            <a:p>
              <a:pPr algn="ctr"/>
              <a:r>
                <a:rPr lang="fr-CA" sz="1200" b="1" cap="none" spc="0" dirty="0">
                  <a:ln w="0"/>
                  <a:solidFill>
                    <a:srgbClr val="254776"/>
                  </a:solidFill>
                  <a:effectLst/>
                </a:rPr>
                <a:t>Réseaux nationaux d'appui </a:t>
              </a:r>
            </a:p>
            <a:p>
              <a:pPr algn="ctr"/>
              <a:r>
                <a:rPr lang="fr-CA" sz="1200" b="1" cap="none" spc="0" dirty="0">
                  <a:ln w="0"/>
                  <a:solidFill>
                    <a:srgbClr val="254776"/>
                  </a:solidFill>
                  <a:effectLst/>
                </a:rPr>
                <a:t>Aux</a:t>
              </a:r>
              <a:r>
                <a:rPr lang="fr-CA" sz="1200" b="1" dirty="0">
                  <a:ln w="0"/>
                  <a:solidFill>
                    <a:srgbClr val="254776"/>
                  </a:solidFill>
                </a:rPr>
                <a:t> </a:t>
              </a:r>
              <a:r>
                <a:rPr lang="fr-CA" sz="1200" b="1" cap="none" spc="0" dirty="0">
                  <a:ln w="0"/>
                  <a:solidFill>
                    <a:srgbClr val="254776"/>
                  </a:solidFill>
                  <a:effectLst/>
                </a:rPr>
                <a:t>données probantes</a:t>
              </a:r>
            </a:p>
          </p:txBody>
        </p:sp>
        <p:sp>
          <p:nvSpPr>
            <p:cNvPr id="18" name="Rectangle 17">
              <a:extLst>
                <a:ext uri="{FF2B5EF4-FFF2-40B4-BE49-F238E27FC236}">
                  <a16:creationId xmlns:a16="http://schemas.microsoft.com/office/drawing/2014/main" id="{1B77397F-681F-1940-4F3C-EB5BF8AEF0AF}"/>
                </a:ext>
              </a:extLst>
            </p:cNvPr>
            <p:cNvSpPr/>
            <p:nvPr/>
          </p:nvSpPr>
          <p:spPr>
            <a:xfrm rot="20055027">
              <a:off x="738879" y="2065798"/>
              <a:ext cx="2663343" cy="2663343"/>
            </a:xfrm>
            <a:prstGeom prst="rect">
              <a:avLst/>
            </a:prstGeom>
            <a:noFill/>
          </p:spPr>
          <p:txBody>
            <a:bodyPr wrap="none" lIns="91440" tIns="45720" rIns="91440" bIns="45720">
              <a:prstTxWarp prst="textArchDown">
                <a:avLst/>
              </a:prstTxWarp>
              <a:spAutoFit/>
            </a:bodyPr>
            <a:lstStyle/>
            <a:p>
              <a:pPr algn="ctr"/>
              <a:endParaRPr lang="fr-CA" sz="1200" b="1" cap="none" spc="0" dirty="0">
                <a:ln w="0"/>
                <a:solidFill>
                  <a:srgbClr val="254776"/>
                </a:solidFill>
                <a:effectLst/>
              </a:endParaRPr>
            </a:p>
          </p:txBody>
        </p:sp>
      </p:grpSp>
      <p:sp>
        <p:nvSpPr>
          <p:cNvPr id="27" name="TextBox 26">
            <a:extLst>
              <a:ext uri="{FF2B5EF4-FFF2-40B4-BE49-F238E27FC236}">
                <a16:creationId xmlns:a16="http://schemas.microsoft.com/office/drawing/2014/main" id="{C5587590-4BA7-56BE-A81D-041808D7AC4F}"/>
              </a:ext>
            </a:extLst>
          </p:cNvPr>
          <p:cNvSpPr txBox="1"/>
          <p:nvPr/>
        </p:nvSpPr>
        <p:spPr>
          <a:xfrm>
            <a:off x="754854" y="2501547"/>
            <a:ext cx="2124374" cy="1077218"/>
          </a:xfrm>
          <a:prstGeom prst="rect">
            <a:avLst/>
          </a:prstGeom>
          <a:noFill/>
        </p:spPr>
        <p:txBody>
          <a:bodyPr wrap="square">
            <a:spAutoFit/>
          </a:bodyPr>
          <a:lstStyle/>
          <a:p>
            <a:pPr algn="ctr"/>
            <a:r>
              <a:rPr kumimoji="0" lang="fr-CA" sz="1600" i="0" strike="noStrike" kern="0" cap="none" spc="0" normalizeH="0" baseline="0" noProof="0" dirty="0">
                <a:ln>
                  <a:noFill/>
                </a:ln>
                <a:solidFill>
                  <a:srgbClr val="234776"/>
                </a:solidFill>
                <a:effectLst/>
                <a:uLnTx/>
                <a:uFillTx/>
                <a:latin typeface="Arial"/>
                <a:cs typeface="Arial" panose="020B0604020202020204" pitchFamily="34" charset="0"/>
                <a:sym typeface="Arial"/>
              </a:rPr>
              <a:t>Utiliser le financement </a:t>
            </a:r>
          </a:p>
          <a:p>
            <a:pPr algn="ctr"/>
            <a:r>
              <a:rPr kumimoji="0" lang="fr-CA" sz="1600" i="0" strike="noStrike" kern="0" cap="none" spc="0" normalizeH="0" baseline="0" noProof="0" dirty="0">
                <a:ln>
                  <a:noFill/>
                </a:ln>
                <a:solidFill>
                  <a:srgbClr val="234776"/>
                </a:solidFill>
                <a:effectLst/>
                <a:uLnTx/>
                <a:uFillTx/>
                <a:latin typeface="Arial"/>
                <a:cs typeface="Arial" panose="020B0604020202020204" pitchFamily="34" charset="0"/>
                <a:sym typeface="Arial"/>
              </a:rPr>
              <a:t>comme levier de changement</a:t>
            </a:r>
            <a:endParaRPr lang="fr-CA" sz="1700" dirty="0"/>
          </a:p>
        </p:txBody>
      </p:sp>
      <p:sp>
        <p:nvSpPr>
          <p:cNvPr id="29" name="Rounded Rectangular Callout 28">
            <a:extLst>
              <a:ext uri="{FF2B5EF4-FFF2-40B4-BE49-F238E27FC236}">
                <a16:creationId xmlns:a16="http://schemas.microsoft.com/office/drawing/2014/main" id="{F311ED22-1A60-B5E9-17DE-ADFC1DC530D5}"/>
              </a:ext>
            </a:extLst>
          </p:cNvPr>
          <p:cNvSpPr/>
          <p:nvPr/>
        </p:nvSpPr>
        <p:spPr>
          <a:xfrm flipH="1">
            <a:off x="142200" y="4857084"/>
            <a:ext cx="3396170" cy="1257778"/>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100" dirty="0">
                <a:solidFill>
                  <a:srgbClr val="254776"/>
                </a:solidFill>
              </a:rPr>
              <a:t>En tant que groupe de bailleurs de fonds, nous avons lancé des projets pilotes prometteurs, mais nous savons que nous avons encore un long chemin à parcourir pour réduire le gaspillage en recherche et trouver des moyens de collaborer avec d'autres bailleurs de fonds et d'engager des producteurs de données probantes.</a:t>
            </a:r>
          </a:p>
        </p:txBody>
      </p:sp>
      <p:sp>
        <p:nvSpPr>
          <p:cNvPr id="30" name="TextBox 29">
            <a:extLst>
              <a:ext uri="{FF2B5EF4-FFF2-40B4-BE49-F238E27FC236}">
                <a16:creationId xmlns:a16="http://schemas.microsoft.com/office/drawing/2014/main" id="{260A925E-D47E-9AF0-8682-8470D3D02906}"/>
              </a:ext>
            </a:extLst>
          </p:cNvPr>
          <p:cNvSpPr txBox="1"/>
          <p:nvPr/>
        </p:nvSpPr>
        <p:spPr>
          <a:xfrm>
            <a:off x="3988172" y="1340722"/>
            <a:ext cx="7885787" cy="4678204"/>
          </a:xfrm>
          <a:prstGeom prst="rect">
            <a:avLst/>
          </a:prstGeom>
          <a:noFill/>
        </p:spPr>
        <p:txBody>
          <a:bodyPr wrap="square">
            <a:spAutoFit/>
          </a:bodyPr>
          <a:lstStyle/>
          <a:p>
            <a:pPr marR="0" lvl="0" algn="l" defTabSz="609585" rtl="0" eaLnBrk="1" fontAlgn="auto" latinLnBrk="0" hangingPunct="1">
              <a:lnSpc>
                <a:spcPct val="100000"/>
              </a:lnSpc>
              <a:spcBef>
                <a:spcPts val="0"/>
              </a:spcBef>
              <a:spcAft>
                <a:spcPts val="0"/>
              </a:spcAft>
              <a:buClrTx/>
              <a:buSzTx/>
              <a:tabLst/>
              <a:defRPr/>
            </a:pPr>
            <a:r>
              <a:rPr lang="fr-CA" sz="1800" b="1" dirty="0">
                <a:solidFill>
                  <a:srgbClr val="6FC0D3"/>
                </a:solidFill>
                <a:latin typeface="Arial" panose="020B0604020202020204" pitchFamily="34" charset="0"/>
                <a:ea typeface="Calibri" panose="020F0502020204030204" pitchFamily="34" charset="0"/>
                <a:cs typeface="Arial" panose="020B0604020202020204" pitchFamily="34" charset="0"/>
              </a:rPr>
              <a:t>Bailleurs de fonds</a:t>
            </a:r>
          </a:p>
          <a:p>
            <a:pPr marL="179388" marR="0" lvl="0" indent="-179388"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Les bailleurs de fonds mondiaux et nationaux s'engagent collectivement à soutenir une suite évolutive de </a:t>
            </a:r>
            <a:r>
              <a:rPr kumimoji="0" lang="fr-CA" sz="1400" b="1"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synthèses vivantes de </a:t>
            </a:r>
            <a:r>
              <a:rPr lang="fr-CA" sz="1400" b="1" dirty="0">
                <a:solidFill>
                  <a:srgbClr val="254776"/>
                </a:solidFill>
                <a:latin typeface="Arial" panose="020B0604020202020204" pitchFamily="34" charset="0"/>
                <a:ea typeface="Calibri" panose="020F0502020204030204" pitchFamily="34" charset="0"/>
                <a:cs typeface="Arial" panose="020B0604020202020204" pitchFamily="34" charset="0"/>
              </a:rPr>
              <a:t>données probantes </a:t>
            </a: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abordant des questions prioritaires périodiquement et dynamiquement (ex.: des équipes X - équitablement réparties dans le monde - traitant des questions Y)</a:t>
            </a:r>
          </a:p>
          <a:p>
            <a:pPr marL="179388" marR="0" lvl="0" indent="-179388"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rPr>
              <a:t>Leur collaboration pourrait progresser</a:t>
            </a:r>
          </a:p>
          <a:p>
            <a:pPr marL="358775" lvl="1" indent="-176213">
              <a:buFont typeface="Courier New" panose="02070309020205020404" pitchFamily="49" charset="0"/>
              <a:buChar char="o"/>
              <a:tabLst>
                <a:tab pos="358775" algn="l"/>
              </a:tabLst>
              <a:defRPr/>
            </a:pP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rPr>
              <a:t>Partage d’information </a:t>
            </a: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 coordination  </a:t>
            </a: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rPr>
              <a:t>mise en commun des fonds</a:t>
            </a:r>
          </a:p>
          <a:p>
            <a:pPr marL="179388" marR="0" lvl="0" indent="-179388"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Ils peuvent émettre des appels avec des normes communes pour les équipes concernant :</a:t>
            </a:r>
            <a:endParaRPr lang="fr-CA" sz="1400" dirty="0">
              <a:solidFill>
                <a:srgbClr val="254776"/>
              </a:solidFill>
              <a:latin typeface="Arial" panose="020B0604020202020204" pitchFamily="34" charset="0"/>
              <a:ea typeface="Calibri" panose="020F0502020204030204" pitchFamily="34" charset="0"/>
              <a:cs typeface="Arial" panose="020B0604020202020204" pitchFamily="34" charset="0"/>
            </a:endParaRPr>
          </a:p>
          <a:p>
            <a:pPr marL="358775" lvl="1" indent="-179388">
              <a:buFont typeface="Courier New" panose="02070309020205020404" pitchFamily="49" charset="0"/>
              <a:buChar char="o"/>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processus (ex.: apprentissage automatique ; examen du mérite par les décideurs, intermédiaires et producteurs de données probantes ; publication immédiate en ligne des mises à jour)</a:t>
            </a:r>
          </a:p>
          <a:p>
            <a:pPr marL="358775" lvl="1" indent="-179388">
              <a:buFont typeface="Courier New" panose="02070309020205020404" pitchFamily="49" charset="0"/>
              <a:buChar char="o"/>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produits (ex.: équité et considérations contextuelles ; infographie ; données téléchargeables ; publication en libre accès)</a:t>
            </a:r>
          </a:p>
          <a:p>
            <a:pPr marL="358775" lvl="1" indent="-179388">
              <a:buFont typeface="Courier New" panose="02070309020205020404" pitchFamily="49" charset="0"/>
              <a:buChar char="o"/>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partenariats (ex.: coproduction avec des réseaux nationaux d'appui aux données probantes et des groupes nationaux de citoyens partenaires)</a:t>
            </a:r>
          </a:p>
          <a:p>
            <a:pPr marL="179388" lvl="1" indent="-179388">
              <a:buFont typeface="Arial" panose="020B0604020202020204" pitchFamily="34" charset="0"/>
              <a:buChar char="•"/>
              <a:defRPr/>
            </a:pP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rPr>
              <a:t>Ils peuvent mesurer et gérer les performances des équipes (ex.: réactifs aux besoins, agiles pour trouver des moyens d'ajouter de la valeur, fiables en termes de qualité et de rapidité, et en partenariat avec des réseaux nationaux de soutien aux données probantes)</a:t>
            </a:r>
          </a:p>
          <a:p>
            <a:pPr marL="179388" lvl="1" indent="-179388">
              <a:buFont typeface="Arial" panose="020B0604020202020204" pitchFamily="34" charset="0"/>
              <a:buChar char="•"/>
              <a:defRPr/>
            </a:pPr>
            <a:r>
              <a:rPr lang="fr-CA" sz="1400" noProof="0" dirty="0">
                <a:solidFill>
                  <a:srgbClr val="254776"/>
                </a:solidFill>
                <a:latin typeface="Arial" panose="020B0604020202020204" pitchFamily="34" charset="0"/>
                <a:ea typeface="Calibri" panose="020F0502020204030204" pitchFamily="34" charset="0"/>
                <a:cs typeface="Arial" panose="020B0604020202020204" pitchFamily="34" charset="0"/>
              </a:rPr>
              <a:t>Ils sont </a:t>
            </a: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rPr>
              <a:t>c</a:t>
            </a:r>
            <a:r>
              <a:rPr kumimoji="0" lang="fr-CA" sz="1400" b="0" i="0" u="none" strike="noStrike" kern="1200" cap="none" spc="0" normalizeH="0" baseline="0" noProof="0" dirty="0" err="1">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omplémentés</a:t>
            </a: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 par des entités nationales finançant des </a:t>
            </a:r>
            <a:r>
              <a:rPr kumimoji="0" lang="fr-CA" sz="1400" b="1"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réseaux nationaux d’appui aux données probantes</a:t>
            </a: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 (et des bailleurs de fonds mondiaux aidant à financer ceux basés dans des pays à faible ou moyen revenu)</a:t>
            </a:r>
          </a:p>
        </p:txBody>
      </p:sp>
      <p:sp>
        <p:nvSpPr>
          <p:cNvPr id="4" name="Title 14">
            <a:extLst>
              <a:ext uri="{FF2B5EF4-FFF2-40B4-BE49-F238E27FC236}">
                <a16:creationId xmlns:a16="http://schemas.microsoft.com/office/drawing/2014/main" id="{FB7A539F-D38C-7B89-A104-9B4E4C265ADB}"/>
              </a:ext>
            </a:extLst>
          </p:cNvPr>
          <p:cNvSpPr txBox="1">
            <a:spLocks/>
          </p:cNvSpPr>
          <p:nvPr/>
        </p:nvSpPr>
        <p:spPr>
          <a:xfrm>
            <a:off x="267858" y="97077"/>
            <a:ext cx="8619154" cy="1006368"/>
          </a:xfrm>
          <a:prstGeom prst="rect">
            <a:avLst/>
          </a:prstGeom>
        </p:spPr>
        <p:txBody>
          <a:bodyPr vert="horz" lIns="91440" tIns="45720" rIns="91440" bIns="45720" rtlCol="0" anchor="ctr">
            <a:normAutofit fontScale="85000" lnSpcReduction="10000"/>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lang="en-CA" b="1" kern="0" dirty="0">
                <a:solidFill>
                  <a:srgbClr val="234776"/>
                </a:solidFill>
                <a:latin typeface="Arial"/>
                <a:cs typeface="Arial" panose="020B0604020202020204" pitchFamily="34" charset="0"/>
                <a:sym typeface="Arial"/>
              </a:rPr>
              <a:t>2</a:t>
            </a:r>
            <a:r>
              <a:rPr kumimoji="0" lang="en-CA" b="1" i="0" strike="noStrike" kern="0" cap="none" spc="0" normalizeH="0" baseline="0" noProof="0" dirty="0">
                <a:ln>
                  <a:noFill/>
                </a:ln>
                <a:solidFill>
                  <a:srgbClr val="234776"/>
                </a:solidFill>
                <a:effectLst/>
                <a:uLnTx/>
                <a:uFillTx/>
                <a:latin typeface="Arial"/>
                <a:cs typeface="Arial" panose="020B0604020202020204" pitchFamily="34" charset="0"/>
                <a:sym typeface="Arial"/>
              </a:rPr>
              <a:t>.2</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Un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modèle</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possible pour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améliorer</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la coordination :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utiliser</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le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financement</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comme</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levier de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changement</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lang="en-CA" sz="1800" kern="0" dirty="0">
                <a:solidFill>
                  <a:srgbClr val="234776"/>
                </a:solidFill>
                <a:latin typeface="Arial"/>
                <a:cs typeface="Arial" panose="020B0604020202020204" pitchFamily="34" charset="0"/>
                <a:sym typeface="Arial"/>
              </a:rPr>
              <a:t>(</a:t>
            </a:r>
            <a:r>
              <a:rPr lang="en-CA" sz="1800" kern="0" dirty="0" err="1">
                <a:solidFill>
                  <a:srgbClr val="234776"/>
                </a:solidFill>
                <a:latin typeface="Arial"/>
                <a:cs typeface="Arial" panose="020B0604020202020204" pitchFamily="34" charset="0"/>
                <a:sym typeface="Arial"/>
              </a:rPr>
              <a:t>mieux</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répondre</a:t>
            </a:r>
            <a:r>
              <a:rPr lang="en-CA" sz="1800" kern="0" dirty="0">
                <a:solidFill>
                  <a:srgbClr val="234776"/>
                </a:solidFill>
                <a:latin typeface="Arial"/>
                <a:cs typeface="Arial" panose="020B0604020202020204" pitchFamily="34" charset="0"/>
                <a:sym typeface="Arial"/>
              </a:rPr>
              <a:t> aux </a:t>
            </a:r>
            <a:r>
              <a:rPr lang="en-CA" sz="1800" kern="0" dirty="0" err="1">
                <a:solidFill>
                  <a:srgbClr val="234776"/>
                </a:solidFill>
                <a:latin typeface="Arial"/>
                <a:cs typeface="Arial" panose="020B0604020202020204" pitchFamily="34" charset="0"/>
                <a:sym typeface="Arial"/>
              </a:rPr>
              <a:t>besoins</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nationaux</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en</a:t>
            </a:r>
            <a:r>
              <a:rPr lang="en-CA" sz="1800" kern="0" dirty="0">
                <a:solidFill>
                  <a:srgbClr val="234776"/>
                </a:solidFill>
                <a:latin typeface="Arial"/>
                <a:cs typeface="Arial" panose="020B0604020202020204" pitchFamily="34" charset="0"/>
                <a:sym typeface="Arial"/>
              </a:rPr>
              <a:t> matière de </a:t>
            </a:r>
            <a:r>
              <a:rPr lang="en-CA" sz="1800" kern="0" dirty="0" err="1">
                <a:solidFill>
                  <a:srgbClr val="234776"/>
                </a:solidFill>
                <a:latin typeface="Arial"/>
                <a:cs typeface="Arial" panose="020B0604020202020204" pitchFamily="34" charset="0"/>
                <a:sym typeface="Arial"/>
              </a:rPr>
              <a:t>données</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probantes</a:t>
            </a:r>
            <a:r>
              <a:rPr lang="en-CA" sz="1800" kern="0" dirty="0">
                <a:solidFill>
                  <a:srgbClr val="234776"/>
                </a:solidFill>
                <a:latin typeface="Arial"/>
                <a:cs typeface="Arial" panose="020B0604020202020204" pitchFamily="34" charset="0"/>
                <a:sym typeface="Arial"/>
              </a:rPr>
              <a:t> avec </a:t>
            </a:r>
            <a:r>
              <a:rPr lang="en-CA" sz="1800" kern="0" dirty="0" err="1">
                <a:solidFill>
                  <a:srgbClr val="234776"/>
                </a:solidFill>
                <a:latin typeface="Arial"/>
                <a:cs typeface="Arial" panose="020B0604020202020204" pitchFamily="34" charset="0"/>
                <a:sym typeface="Arial"/>
              </a:rPr>
              <a:t>l’argent</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économisé</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en</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éliminant</a:t>
            </a:r>
            <a:r>
              <a:rPr lang="en-CA" sz="1800" kern="0" dirty="0">
                <a:solidFill>
                  <a:srgbClr val="234776"/>
                </a:solidFill>
                <a:latin typeface="Arial"/>
                <a:cs typeface="Arial" panose="020B0604020202020204" pitchFamily="34" charset="0"/>
                <a:sym typeface="Arial"/>
              </a:rPr>
              <a:t> le </a:t>
            </a:r>
            <a:r>
              <a:rPr lang="en-CA" sz="1800" kern="0" dirty="0" err="1">
                <a:solidFill>
                  <a:srgbClr val="234776"/>
                </a:solidFill>
                <a:latin typeface="Arial"/>
                <a:cs typeface="Arial" panose="020B0604020202020204" pitchFamily="34" charset="0"/>
                <a:sym typeface="Arial"/>
              </a:rPr>
              <a:t>gaspillage</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en</a:t>
            </a:r>
            <a:r>
              <a:rPr lang="en-CA" sz="1800" kern="0" dirty="0">
                <a:solidFill>
                  <a:srgbClr val="234776"/>
                </a:solidFill>
                <a:latin typeface="Arial"/>
                <a:cs typeface="Arial" panose="020B0604020202020204" pitchFamily="34" charset="0"/>
                <a:sym typeface="Arial"/>
              </a:rPr>
              <a:t> recherche)</a:t>
            </a:r>
            <a:endParaRPr lang="en-CA" sz="1800" kern="0" dirty="0">
              <a:solidFill>
                <a:srgbClr val="FF0000"/>
              </a:solidFill>
              <a:latin typeface="Arial"/>
              <a:cs typeface="Arial" panose="020B0604020202020204" pitchFamily="34" charset="0"/>
              <a:sym typeface="Arial"/>
            </a:endParaRPr>
          </a:p>
        </p:txBody>
      </p:sp>
    </p:spTree>
    <p:extLst>
      <p:ext uri="{BB962C8B-B14F-4D97-AF65-F5344CB8AC3E}">
        <p14:creationId xmlns:p14="http://schemas.microsoft.com/office/powerpoint/2010/main" val="140516453"/>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40435</TotalTime>
  <Words>349</Words>
  <Application>Microsoft Macintosh PowerPoint</Application>
  <PresentationFormat>Widescreen</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Courier New</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354</cp:revision>
  <cp:lastPrinted>2017-06-06T20:04:49Z</cp:lastPrinted>
  <dcterms:created xsi:type="dcterms:W3CDTF">2017-04-21T15:41:45Z</dcterms:created>
  <dcterms:modified xsi:type="dcterms:W3CDTF">2023-02-16T19:01:06Z</dcterms:modified>
</cp:coreProperties>
</file>