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
  </p:notesMasterIdLst>
  <p:sldIdLst>
    <p:sldId id="1089" r:id="rId2"/>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4642E50-E5DE-79BB-8A0F-76F2BC0E1C0D}" name="Hamel, Geneviève" initials="HG" userId="S::genevieve.hamel@mamh.gouv.qc.ca::6eb7419e-cd0d-4f10-b207-08545a96531b" providerId="AD"/>
  <p188:author id="{FD004155-0BE5-983B-240A-7F579D944F20}" name="Lavis, John" initials="LJ" userId="S::lavisj@mcmaster.ca::8625103c-d98b-4845-814c-6cf45bf9f2ec" providerId="AD"/>
  <p188:author id="{CB079C5A-0D4E-BE37-2D8A-87824B504FDA}" name="Sue Johnston" initials="SJ" userId="26f1e46323adff1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3F5"/>
    <a:srgbClr val="8DD2E5"/>
    <a:srgbClr val="99CC66"/>
    <a:srgbClr val="CC76A6"/>
    <a:srgbClr val="254776"/>
    <a:srgbClr val="FEB714"/>
    <a:srgbClr val="FFC057"/>
    <a:srgbClr val="6AA855"/>
    <a:srgbClr val="6FC0D3"/>
    <a:srgbClr val="8DC75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79" autoAdjust="0"/>
    <p:restoredTop sz="95707" autoAdjust="0"/>
  </p:normalViewPr>
  <p:slideViewPr>
    <p:cSldViewPr snapToGrid="0" snapToObjects="1">
      <p:cViewPr varScale="1">
        <p:scale>
          <a:sx n="128" d="100"/>
          <a:sy n="128" d="100"/>
        </p:scale>
        <p:origin x="376" y="184"/>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2/16/23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820224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
        <p:nvSpPr>
          <p:cNvPr id="2" name="TextBox 1">
            <a:extLst>
              <a:ext uri="{FF2B5EF4-FFF2-40B4-BE49-F238E27FC236}">
                <a16:creationId xmlns:a16="http://schemas.microsoft.com/office/drawing/2014/main" id="{FC109112-8569-4EDB-48D6-5A631B8A2EBA}"/>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2" name="TextBox 1">
            <a:extLst>
              <a:ext uri="{FF2B5EF4-FFF2-40B4-BE49-F238E27FC236}">
                <a16:creationId xmlns:a16="http://schemas.microsoft.com/office/drawing/2014/main" id="{44F22093-7553-3A57-84DA-8FA6D2CD9FB3}"/>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2" name="TextBox 1">
            <a:extLst>
              <a:ext uri="{FF2B5EF4-FFF2-40B4-BE49-F238E27FC236}">
                <a16:creationId xmlns:a16="http://schemas.microsoft.com/office/drawing/2014/main" id="{ED28A248-BC1A-1293-3716-2765A06F26A9}"/>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2" r:id="rId4"/>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Picture 32" descr="Icon&#10;&#10;Description automatically generated">
            <a:extLst>
              <a:ext uri="{FF2B5EF4-FFF2-40B4-BE49-F238E27FC236}">
                <a16:creationId xmlns:a16="http://schemas.microsoft.com/office/drawing/2014/main" id="{5C90BB9F-CFBC-C285-C854-3DB89AE15895}"/>
              </a:ext>
            </a:extLst>
          </p:cNvPr>
          <p:cNvPicPr>
            <a:picLocks noChangeAspect="1"/>
          </p:cNvPicPr>
          <p:nvPr/>
        </p:nvPicPr>
        <p:blipFill>
          <a:blip r:embed="rId3"/>
          <a:stretch>
            <a:fillRect/>
          </a:stretch>
        </p:blipFill>
        <p:spPr>
          <a:xfrm>
            <a:off x="-141539" y="1234896"/>
            <a:ext cx="4021670" cy="4021670"/>
          </a:xfrm>
          <a:prstGeom prst="rect">
            <a:avLst/>
          </a:prstGeom>
        </p:spPr>
      </p:pic>
      <p:grpSp>
        <p:nvGrpSpPr>
          <p:cNvPr id="34" name="Group 33">
            <a:extLst>
              <a:ext uri="{FF2B5EF4-FFF2-40B4-BE49-F238E27FC236}">
                <a16:creationId xmlns:a16="http://schemas.microsoft.com/office/drawing/2014/main" id="{BE698B26-EA85-3CE9-F214-3211EBAB0ED1}"/>
              </a:ext>
            </a:extLst>
          </p:cNvPr>
          <p:cNvGrpSpPr/>
          <p:nvPr/>
        </p:nvGrpSpPr>
        <p:grpSpPr>
          <a:xfrm>
            <a:off x="2925306" y="2888658"/>
            <a:ext cx="875560" cy="806419"/>
            <a:chOff x="2946326" y="2837858"/>
            <a:chExt cx="875560" cy="806419"/>
          </a:xfrm>
        </p:grpSpPr>
        <p:sp>
          <p:nvSpPr>
            <p:cNvPr id="42" name="Oval 41">
              <a:extLst>
                <a:ext uri="{FF2B5EF4-FFF2-40B4-BE49-F238E27FC236}">
                  <a16:creationId xmlns:a16="http://schemas.microsoft.com/office/drawing/2014/main" id="{2CE1EBE3-231A-DC63-4203-5B83B1F16AAF}"/>
                </a:ext>
              </a:extLst>
            </p:cNvPr>
            <p:cNvSpPr/>
            <p:nvPr/>
          </p:nvSpPr>
          <p:spPr>
            <a:xfrm>
              <a:off x="2968190" y="2837858"/>
              <a:ext cx="806419" cy="806419"/>
            </a:xfrm>
            <a:prstGeom prst="ellipse">
              <a:avLst/>
            </a:prstGeom>
            <a:solidFill>
              <a:srgbClr val="CC76A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sz="600" dirty="0"/>
            </a:p>
          </p:txBody>
        </p:sp>
        <p:sp>
          <p:nvSpPr>
            <p:cNvPr id="43" name="TextBox 42">
              <a:extLst>
                <a:ext uri="{FF2B5EF4-FFF2-40B4-BE49-F238E27FC236}">
                  <a16:creationId xmlns:a16="http://schemas.microsoft.com/office/drawing/2014/main" id="{BB2CAD24-A3BF-B747-7269-C74B8E8BB39E}"/>
                </a:ext>
              </a:extLst>
            </p:cNvPr>
            <p:cNvSpPr txBox="1"/>
            <p:nvPr/>
          </p:nvSpPr>
          <p:spPr>
            <a:xfrm>
              <a:off x="2946326" y="3022715"/>
              <a:ext cx="875560" cy="461665"/>
            </a:xfrm>
            <a:prstGeom prst="rect">
              <a:avLst/>
            </a:prstGeom>
            <a:noFill/>
          </p:spPr>
          <p:txBody>
            <a:bodyPr wrap="none" rtlCol="0">
              <a:spAutoFit/>
            </a:bodyPr>
            <a:lstStyle/>
            <a:p>
              <a:pPr algn="ctr"/>
              <a:r>
                <a:rPr lang="fr-CA" sz="800" b="1" dirty="0">
                  <a:solidFill>
                    <a:schemeClr val="bg1"/>
                  </a:solidFill>
                </a:rPr>
                <a:t>MEILLEURES </a:t>
              </a:r>
            </a:p>
            <a:p>
              <a:pPr algn="ctr"/>
              <a:r>
                <a:rPr lang="fr-CA" sz="800" b="1" dirty="0">
                  <a:solidFill>
                    <a:schemeClr val="bg1"/>
                  </a:solidFill>
                </a:rPr>
                <a:t>DONNÉES </a:t>
              </a:r>
            </a:p>
            <a:p>
              <a:pPr algn="ctr"/>
              <a:r>
                <a:rPr lang="fr-CA" sz="800" b="1" dirty="0">
                  <a:solidFill>
                    <a:schemeClr val="bg1"/>
                  </a:solidFill>
                </a:rPr>
                <a:t>PROBANTES</a:t>
              </a:r>
            </a:p>
          </p:txBody>
        </p:sp>
      </p:grpSp>
      <p:grpSp>
        <p:nvGrpSpPr>
          <p:cNvPr id="35" name="Group 34">
            <a:extLst>
              <a:ext uri="{FF2B5EF4-FFF2-40B4-BE49-F238E27FC236}">
                <a16:creationId xmlns:a16="http://schemas.microsoft.com/office/drawing/2014/main" id="{7A9D31F9-EC01-50BB-F063-D8C55B7897B2}"/>
              </a:ext>
            </a:extLst>
          </p:cNvPr>
          <p:cNvGrpSpPr/>
          <p:nvPr/>
        </p:nvGrpSpPr>
        <p:grpSpPr>
          <a:xfrm>
            <a:off x="602119" y="4056755"/>
            <a:ext cx="806419" cy="806419"/>
            <a:chOff x="2679491" y="2817412"/>
            <a:chExt cx="806419" cy="806419"/>
          </a:xfrm>
        </p:grpSpPr>
        <p:sp>
          <p:nvSpPr>
            <p:cNvPr id="40" name="Oval 39">
              <a:extLst>
                <a:ext uri="{FF2B5EF4-FFF2-40B4-BE49-F238E27FC236}">
                  <a16:creationId xmlns:a16="http://schemas.microsoft.com/office/drawing/2014/main" id="{03310AD6-45C3-BFAC-07BE-6A64DB5748E3}"/>
                </a:ext>
              </a:extLst>
            </p:cNvPr>
            <p:cNvSpPr/>
            <p:nvPr/>
          </p:nvSpPr>
          <p:spPr>
            <a:xfrm>
              <a:off x="2679491" y="2817412"/>
              <a:ext cx="806419" cy="806419"/>
            </a:xfrm>
            <a:prstGeom prst="ellipse">
              <a:avLst/>
            </a:prstGeom>
            <a:solidFill>
              <a:srgbClr val="99CC6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sz="600" dirty="0"/>
            </a:p>
          </p:txBody>
        </p:sp>
        <p:sp>
          <p:nvSpPr>
            <p:cNvPr id="41" name="TextBox 40">
              <a:extLst>
                <a:ext uri="{FF2B5EF4-FFF2-40B4-BE49-F238E27FC236}">
                  <a16:creationId xmlns:a16="http://schemas.microsoft.com/office/drawing/2014/main" id="{D0B436A4-01DA-2A26-DAE9-51626CBFA710}"/>
                </a:ext>
              </a:extLst>
            </p:cNvPr>
            <p:cNvSpPr txBox="1"/>
            <p:nvPr/>
          </p:nvSpPr>
          <p:spPr>
            <a:xfrm>
              <a:off x="2793999" y="3112899"/>
              <a:ext cx="577401" cy="215444"/>
            </a:xfrm>
            <a:prstGeom prst="rect">
              <a:avLst/>
            </a:prstGeom>
            <a:noFill/>
          </p:spPr>
          <p:txBody>
            <a:bodyPr wrap="none" rtlCol="0">
              <a:spAutoFit/>
            </a:bodyPr>
            <a:lstStyle/>
            <a:p>
              <a:pPr algn="ctr"/>
              <a:r>
                <a:rPr lang="fr-CA" sz="800" b="1" dirty="0">
                  <a:solidFill>
                    <a:schemeClr val="bg1"/>
                  </a:solidFill>
                </a:rPr>
                <a:t>IMPACT</a:t>
              </a:r>
            </a:p>
          </p:txBody>
        </p:sp>
      </p:grpSp>
      <p:sp>
        <p:nvSpPr>
          <p:cNvPr id="36" name="Rectangle 35">
            <a:extLst>
              <a:ext uri="{FF2B5EF4-FFF2-40B4-BE49-F238E27FC236}">
                <a16:creationId xmlns:a16="http://schemas.microsoft.com/office/drawing/2014/main" id="{C86A30ED-C0E2-376A-AE84-4B9216B5B36F}"/>
              </a:ext>
            </a:extLst>
          </p:cNvPr>
          <p:cNvSpPr/>
          <p:nvPr/>
        </p:nvSpPr>
        <p:spPr>
          <a:xfrm rot="18380888">
            <a:off x="694091" y="1869690"/>
            <a:ext cx="2663343" cy="2663343"/>
          </a:xfrm>
          <a:prstGeom prst="rect">
            <a:avLst/>
          </a:prstGeom>
          <a:noFill/>
        </p:spPr>
        <p:txBody>
          <a:bodyPr wrap="none" lIns="91440" tIns="45720" rIns="91440" bIns="45720">
            <a:prstTxWarp prst="textCircle">
              <a:avLst/>
            </a:prstTxWarp>
            <a:spAutoFit/>
          </a:bodyPr>
          <a:lstStyle/>
          <a:p>
            <a:pPr algn="ctr"/>
            <a:r>
              <a:rPr lang="fr-CA" sz="1200" b="1" cap="none" spc="0" dirty="0">
                <a:ln w="0"/>
                <a:solidFill>
                  <a:srgbClr val="254776"/>
                </a:solidFill>
                <a:effectLst/>
              </a:rPr>
              <a:t>Équipes de production </a:t>
            </a:r>
          </a:p>
          <a:p>
            <a:pPr algn="ctr"/>
            <a:r>
              <a:rPr lang="fr-CA" sz="1200" b="1" cap="none" spc="0" dirty="0">
                <a:ln w="0"/>
                <a:solidFill>
                  <a:srgbClr val="254776"/>
                </a:solidFill>
                <a:effectLst/>
              </a:rPr>
              <a:t>de </a:t>
            </a:r>
            <a:r>
              <a:rPr lang="fr-CA" sz="1200" b="1" dirty="0">
                <a:ln w="0"/>
                <a:solidFill>
                  <a:srgbClr val="254776"/>
                </a:solidFill>
              </a:rPr>
              <a:t>biens </a:t>
            </a:r>
            <a:r>
              <a:rPr lang="fr-CA" sz="1200" b="1" cap="none" spc="0" dirty="0">
                <a:ln w="0"/>
                <a:solidFill>
                  <a:srgbClr val="254776"/>
                </a:solidFill>
                <a:effectLst/>
              </a:rPr>
              <a:t>publics mondiaux</a:t>
            </a:r>
          </a:p>
        </p:txBody>
      </p:sp>
      <p:sp>
        <p:nvSpPr>
          <p:cNvPr id="38" name="Rectangle 37">
            <a:extLst>
              <a:ext uri="{FF2B5EF4-FFF2-40B4-BE49-F238E27FC236}">
                <a16:creationId xmlns:a16="http://schemas.microsoft.com/office/drawing/2014/main" id="{8A9D3C3D-B75A-1045-23DB-48C3C1F9CFC7}"/>
              </a:ext>
            </a:extLst>
          </p:cNvPr>
          <p:cNvSpPr/>
          <p:nvPr/>
        </p:nvSpPr>
        <p:spPr>
          <a:xfrm rot="20360450">
            <a:off x="633300" y="2013154"/>
            <a:ext cx="2663343" cy="2663343"/>
          </a:xfrm>
          <a:prstGeom prst="rect">
            <a:avLst/>
          </a:prstGeom>
          <a:noFill/>
        </p:spPr>
        <p:txBody>
          <a:bodyPr wrap="none" lIns="91440" tIns="45720" rIns="91440" bIns="45720">
            <a:prstTxWarp prst="textArchDown">
              <a:avLst/>
            </a:prstTxWarp>
            <a:spAutoFit/>
          </a:bodyPr>
          <a:lstStyle/>
          <a:p>
            <a:pPr algn="ctr"/>
            <a:r>
              <a:rPr lang="fr-CA" sz="1200" b="1" cap="none" spc="0" dirty="0">
                <a:ln w="0"/>
                <a:solidFill>
                  <a:srgbClr val="254776"/>
                </a:solidFill>
                <a:effectLst/>
              </a:rPr>
              <a:t>Réseaux nationaux d'appui </a:t>
            </a:r>
          </a:p>
          <a:p>
            <a:pPr algn="ctr"/>
            <a:r>
              <a:rPr lang="fr-CA" sz="1200" b="1" cap="none" spc="0" dirty="0">
                <a:ln w="0"/>
                <a:solidFill>
                  <a:srgbClr val="254776"/>
                </a:solidFill>
                <a:effectLst/>
              </a:rPr>
              <a:t>aux données probantes</a:t>
            </a:r>
          </a:p>
        </p:txBody>
      </p:sp>
      <p:sp>
        <p:nvSpPr>
          <p:cNvPr id="44" name="TextBox 43">
            <a:extLst>
              <a:ext uri="{FF2B5EF4-FFF2-40B4-BE49-F238E27FC236}">
                <a16:creationId xmlns:a16="http://schemas.microsoft.com/office/drawing/2014/main" id="{B49EAD07-49D9-5108-7C91-158A73749CF1}"/>
              </a:ext>
            </a:extLst>
          </p:cNvPr>
          <p:cNvSpPr txBox="1"/>
          <p:nvPr/>
        </p:nvSpPr>
        <p:spPr>
          <a:xfrm>
            <a:off x="3748554" y="1152784"/>
            <a:ext cx="8473111" cy="2477601"/>
          </a:xfrm>
          <a:prstGeom prst="rect">
            <a:avLst/>
          </a:prstGeom>
          <a:noFill/>
        </p:spPr>
        <p:txBody>
          <a:bodyPr wrap="square">
            <a:spAutoFit/>
          </a:bodyPr>
          <a:lstStyle/>
          <a:p>
            <a:pPr marR="0" lvl="0" algn="l" defTabSz="609585" rtl="0" eaLnBrk="1" fontAlgn="auto" latinLnBrk="0" hangingPunct="1">
              <a:spcBef>
                <a:spcPts val="0"/>
              </a:spcBef>
              <a:spcAft>
                <a:spcPts val="0"/>
              </a:spcAft>
              <a:buClrTx/>
              <a:buSzTx/>
              <a:tabLst/>
              <a:defRPr/>
            </a:pPr>
            <a:r>
              <a:rPr lang="fr-CA" sz="1700" b="1" dirty="0">
                <a:solidFill>
                  <a:srgbClr val="CC76A6"/>
                </a:solidFill>
                <a:latin typeface="Arial" panose="020B0604020202020204" pitchFamily="34" charset="0"/>
                <a:ea typeface="Calibri" panose="020F0502020204030204" pitchFamily="34" charset="0"/>
                <a:cs typeface="Arial" panose="020B0604020202020204" pitchFamily="34" charset="0"/>
              </a:rPr>
              <a:t>Équipes de production de biens publics mondiaux</a:t>
            </a:r>
          </a:p>
          <a:p>
            <a:pPr marL="179388" indent="-179388">
              <a:buFont typeface="Arial" panose="020B0604020202020204" pitchFamily="34" charset="0"/>
              <a:buChar char="•"/>
              <a:defRPr/>
            </a:pPr>
            <a:r>
              <a:rPr kumimoji="0" lang="fr-CA" sz="115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Chacune s'engage à répondre aux priorités mondiales émergentes de manière à accroître la coordination et à réduire la duplication dans la production de </a:t>
            </a:r>
            <a:r>
              <a:rPr kumimoji="0" lang="fr-CA" sz="1150" b="1"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synthèses vivantes de données probantes</a:t>
            </a:r>
          </a:p>
          <a:p>
            <a:pPr marL="179388" marR="0" lvl="0" indent="-179388" algn="l" defTabSz="609585" rtl="0" eaLnBrk="1" fontAlgn="auto" latinLnBrk="0" hangingPunct="1">
              <a:spcBef>
                <a:spcPts val="0"/>
              </a:spcBef>
              <a:spcAft>
                <a:spcPts val="0"/>
              </a:spcAft>
              <a:buClrTx/>
              <a:buSzTx/>
              <a:buFont typeface="Arial" panose="020B0604020202020204" pitchFamily="34" charset="0"/>
              <a:buChar char="•"/>
              <a:tabLst/>
              <a:defRPr/>
            </a:pPr>
            <a:r>
              <a:rPr kumimoji="0" lang="fr-CA" sz="115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Elles s'engagent collectivement à travailler avec les réseaux et plateformes existants pour maximiser l'efficacité et les synergies et pour renforcer et mettre en œuvre les normes (pour une liste plus complète, voir la note de bas de page à la page précédente)</a:t>
            </a:r>
            <a:endParaRPr lang="fr-CA" sz="1150" dirty="0">
              <a:solidFill>
                <a:srgbClr val="254776"/>
              </a:solidFill>
              <a:latin typeface="Arial" panose="020B0604020202020204" pitchFamily="34" charset="0"/>
              <a:ea typeface="Calibri" panose="020F0502020204030204" pitchFamily="34" charset="0"/>
              <a:cs typeface="Arial" panose="020B0604020202020204" pitchFamily="34" charset="0"/>
            </a:endParaRPr>
          </a:p>
          <a:p>
            <a:pPr marL="358775" lvl="1" indent="-179388">
              <a:buFont typeface="Courier New" panose="02070309020205020404" pitchFamily="49" charset="0"/>
              <a:buChar char="o"/>
              <a:defRPr/>
            </a:pPr>
            <a:r>
              <a:rPr kumimoji="0" lang="fr-CA" sz="115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Réseaux de producteurs de biens publics mondiaux (ex.: Campbell, Cochrane, GIEC)</a:t>
            </a:r>
          </a:p>
          <a:p>
            <a:pPr marL="358775" lvl="1" indent="-179388">
              <a:buFont typeface="Courier New" panose="02070309020205020404" pitchFamily="49" charset="0"/>
              <a:buChar char="o"/>
              <a:defRPr/>
            </a:pPr>
            <a:r>
              <a:rPr kumimoji="0" lang="fr-CA" sz="115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Plateformes qui soutiennent la production de biens publics mondiaux (ex.: PROSPERO)</a:t>
            </a:r>
          </a:p>
          <a:p>
            <a:pPr marL="358775" lvl="1" indent="-179388">
              <a:buFont typeface="Courier New" panose="02070309020205020404" pitchFamily="49" charset="0"/>
              <a:buChar char="o"/>
              <a:defRPr/>
            </a:pPr>
            <a:r>
              <a:rPr kumimoji="0" lang="fr-CA" sz="115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Réseaux de groupes produisant des lignes directrices et évaluation de technologies qui utilisent ces biens publics mondiaux</a:t>
            </a:r>
          </a:p>
          <a:p>
            <a:pPr marL="358775" lvl="1" indent="-179388">
              <a:buFont typeface="Courier New" panose="02070309020205020404" pitchFamily="49" charset="0"/>
              <a:buChar char="o"/>
              <a:defRPr/>
            </a:pPr>
            <a:r>
              <a:rPr kumimoji="0" lang="fr-CA" sz="1150" b="1"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Réseaux nationaux d'appui aux données probantes </a:t>
            </a:r>
            <a:r>
              <a:rPr kumimoji="0" lang="fr-CA" sz="115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qui utilisent ces biens publics mondiaux et qui peuvent présenter les points de vue de nombreux types de décideurs qui utilisent ces biens publics mondiaux (décideurs gouvernementaux, leaders d'organisations, professionnels et citoyens)</a:t>
            </a:r>
          </a:p>
        </p:txBody>
      </p:sp>
      <p:sp>
        <p:nvSpPr>
          <p:cNvPr id="45" name="TextBox 44">
            <a:extLst>
              <a:ext uri="{FF2B5EF4-FFF2-40B4-BE49-F238E27FC236}">
                <a16:creationId xmlns:a16="http://schemas.microsoft.com/office/drawing/2014/main" id="{4C2C3246-C046-D7B6-AF29-A515FDDD9F27}"/>
              </a:ext>
            </a:extLst>
          </p:cNvPr>
          <p:cNvSpPr txBox="1"/>
          <p:nvPr/>
        </p:nvSpPr>
        <p:spPr>
          <a:xfrm>
            <a:off x="3756022" y="3537970"/>
            <a:ext cx="5130990" cy="2739211"/>
          </a:xfrm>
          <a:prstGeom prst="rect">
            <a:avLst/>
          </a:prstGeom>
          <a:noFill/>
        </p:spPr>
        <p:txBody>
          <a:bodyPr wrap="square">
            <a:spAutoFit/>
          </a:bodyPr>
          <a:lstStyle/>
          <a:p>
            <a:pPr marR="0" lvl="0" algn="l" defTabSz="609585" rtl="0" eaLnBrk="1" fontAlgn="auto" latinLnBrk="0" hangingPunct="1">
              <a:spcBef>
                <a:spcPts val="0"/>
              </a:spcBef>
              <a:spcAft>
                <a:spcPts val="0"/>
              </a:spcAft>
              <a:buClrTx/>
              <a:buSzTx/>
              <a:tabLst/>
              <a:defRPr/>
            </a:pPr>
            <a:r>
              <a:rPr lang="fr-CA" sz="1700" b="1" dirty="0">
                <a:solidFill>
                  <a:srgbClr val="6AA855"/>
                </a:solidFill>
                <a:latin typeface="Arial" panose="020B0604020202020204" pitchFamily="34" charset="0"/>
                <a:ea typeface="Calibri" panose="020F0502020204030204" pitchFamily="34" charset="0"/>
                <a:cs typeface="Arial" panose="020B0604020202020204" pitchFamily="34" charset="0"/>
              </a:rPr>
              <a:t>Réseaux nationaux d'appui aux données probantes </a:t>
            </a:r>
          </a:p>
          <a:p>
            <a:pPr marL="179388" marR="0" lvl="0" indent="-179388" algn="l" defTabSz="609585" rtl="0" eaLnBrk="1" fontAlgn="auto" latinLnBrk="0" hangingPunct="1">
              <a:spcBef>
                <a:spcPts val="0"/>
              </a:spcBef>
              <a:spcAft>
                <a:spcPts val="0"/>
              </a:spcAft>
              <a:buClrTx/>
              <a:buSzTx/>
              <a:buFont typeface="Arial" panose="020B0604020202020204" pitchFamily="34" charset="0"/>
              <a:buChar char="•"/>
              <a:tabLst/>
              <a:defRPr/>
            </a:pPr>
            <a:r>
              <a:rPr kumimoji="0" lang="fr-CA" sz="115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Chacun s'engage à répondre aux priorités nationales émergentes de manière à tirer parti et à permettre la mise en œuvre des biens publics mondiaux (ex.: </a:t>
            </a:r>
            <a:r>
              <a:rPr kumimoji="0" lang="fr-CA" sz="1150" b="1"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par le biais d’appui et de synthèses de données probantes contextualisés</a:t>
            </a:r>
            <a:r>
              <a:rPr kumimoji="0" lang="fr-CA" sz="115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 et à soutenir l'amélioration continue des biens publics mondiaux (par le biais de partenariats avec des équipes de leur région)</a:t>
            </a:r>
          </a:p>
          <a:p>
            <a:pPr marL="179388" marR="0" lvl="0" indent="-179388" algn="l" defTabSz="609585" rtl="0" eaLnBrk="1" fontAlgn="auto" latinLnBrk="0" hangingPunct="1">
              <a:spcBef>
                <a:spcPts val="0"/>
              </a:spcBef>
              <a:spcAft>
                <a:spcPts val="0"/>
              </a:spcAft>
              <a:buClrTx/>
              <a:buSzTx/>
              <a:buFont typeface="Arial" panose="020B0604020202020204" pitchFamily="34" charset="0"/>
              <a:buChar char="•"/>
              <a:tabLst/>
              <a:defRPr/>
            </a:pPr>
            <a:r>
              <a:rPr lang="fr-CA" sz="1150" dirty="0">
                <a:solidFill>
                  <a:srgbClr val="254776"/>
                </a:solidFill>
                <a:latin typeface="Arial" panose="020B0604020202020204" pitchFamily="34" charset="0"/>
                <a:ea typeface="Calibri" panose="020F0502020204030204" pitchFamily="34" charset="0"/>
                <a:cs typeface="Arial" panose="020B0604020202020204" pitchFamily="34" charset="0"/>
              </a:rPr>
              <a:t>Ils </a:t>
            </a:r>
            <a:r>
              <a:rPr kumimoji="0" lang="fr-CA" sz="115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s'engagent collectivement à travailler avec les réseaux et plateformes existants pour maximiser l'efficacité et les synergies et pour renforcer et mettre en œuvre des normes</a:t>
            </a:r>
          </a:p>
          <a:p>
            <a:pPr marL="358775" lvl="1" indent="-179388">
              <a:buFont typeface="Courier New" panose="02070309020205020404" pitchFamily="49" charset="0"/>
              <a:buChar char="o"/>
              <a:defRPr/>
            </a:pPr>
            <a:r>
              <a:rPr lang="fr-CA" sz="1150" dirty="0">
                <a:solidFill>
                  <a:srgbClr val="254776"/>
                </a:solidFill>
                <a:latin typeface="Arial" panose="020B0604020202020204" pitchFamily="34" charset="0"/>
                <a:ea typeface="Calibri" panose="020F0502020204030204" pitchFamily="34" charset="0"/>
                <a:cs typeface="Arial" panose="020B0604020202020204" pitchFamily="34" charset="0"/>
              </a:rPr>
              <a:t>Réseaux d'unités d'appui aux données </a:t>
            </a:r>
            <a:r>
              <a:rPr lang="fr-CA" sz="1150" dirty="0" err="1">
                <a:solidFill>
                  <a:srgbClr val="254776"/>
                </a:solidFill>
                <a:latin typeface="Arial" panose="020B0604020202020204" pitchFamily="34" charset="0"/>
                <a:ea typeface="Calibri" panose="020F0502020204030204" pitchFamily="34" charset="0"/>
                <a:cs typeface="Arial" panose="020B0604020202020204" pitchFamily="34" charset="0"/>
              </a:rPr>
              <a:t>proabntes</a:t>
            </a:r>
            <a:r>
              <a:rPr lang="fr-CA" sz="1150" dirty="0">
                <a:solidFill>
                  <a:srgbClr val="254776"/>
                </a:solidFill>
                <a:latin typeface="Arial" panose="020B0604020202020204" pitchFamily="34" charset="0"/>
                <a:ea typeface="Calibri" panose="020F0502020204030204" pitchFamily="34" charset="0"/>
                <a:cs typeface="Arial" panose="020B0604020202020204" pitchFamily="34" charset="0"/>
              </a:rPr>
              <a:t> (ex.: Brazil Coalition for </a:t>
            </a:r>
            <a:r>
              <a:rPr lang="fr-CA" sz="1150" dirty="0" err="1">
                <a:solidFill>
                  <a:srgbClr val="254776"/>
                </a:solidFill>
                <a:latin typeface="Arial" panose="020B0604020202020204" pitchFamily="34" charset="0"/>
                <a:ea typeface="Calibri" panose="020F0502020204030204" pitchFamily="34" charset="0"/>
                <a:cs typeface="Arial" panose="020B0604020202020204" pitchFamily="34" charset="0"/>
              </a:rPr>
              <a:t>Evidence</a:t>
            </a:r>
            <a:r>
              <a:rPr lang="fr-CA" sz="1150" dirty="0">
                <a:solidFill>
                  <a:srgbClr val="254776"/>
                </a:solidFill>
                <a:latin typeface="Arial" panose="020B0604020202020204" pitchFamily="34" charset="0"/>
                <a:ea typeface="Calibri" panose="020F0502020204030204" pitchFamily="34" charset="0"/>
                <a:cs typeface="Arial" panose="020B0604020202020204" pitchFamily="34" charset="0"/>
              </a:rPr>
              <a:t>, </a:t>
            </a:r>
            <a:r>
              <a:rPr lang="fr-CA" sz="1150" dirty="0" err="1">
                <a:solidFill>
                  <a:srgbClr val="254776"/>
                </a:solidFill>
                <a:latin typeface="Arial" panose="020B0604020202020204" pitchFamily="34" charset="0"/>
                <a:ea typeface="Calibri" panose="020F0502020204030204" pitchFamily="34" charset="0"/>
                <a:cs typeface="Arial" panose="020B0604020202020204" pitchFamily="34" charset="0"/>
              </a:rPr>
              <a:t>What</a:t>
            </a:r>
            <a:r>
              <a:rPr lang="fr-CA" sz="1150" dirty="0">
                <a:solidFill>
                  <a:srgbClr val="254776"/>
                </a:solidFill>
                <a:latin typeface="Arial" panose="020B0604020202020204" pitchFamily="34" charset="0"/>
                <a:ea typeface="Calibri" panose="020F0502020204030204" pitchFamily="34" charset="0"/>
                <a:cs typeface="Arial" panose="020B0604020202020204" pitchFamily="34" charset="0"/>
              </a:rPr>
              <a:t> Works Network au Royaume-Uni, </a:t>
            </a:r>
            <a:r>
              <a:rPr lang="fr-CA" sz="1150" dirty="0" err="1">
                <a:solidFill>
                  <a:srgbClr val="254776"/>
                </a:solidFill>
                <a:latin typeface="Arial" panose="020B0604020202020204" pitchFamily="34" charset="0"/>
                <a:ea typeface="Calibri" panose="020F0502020204030204" pitchFamily="34" charset="0"/>
                <a:cs typeface="Arial" panose="020B0604020202020204" pitchFamily="34" charset="0"/>
              </a:rPr>
              <a:t>EVIPNet</a:t>
            </a:r>
            <a:r>
              <a:rPr lang="fr-CA" sz="1150" dirty="0">
                <a:solidFill>
                  <a:srgbClr val="254776"/>
                </a:solidFill>
                <a:latin typeface="Arial" panose="020B0604020202020204" pitchFamily="34" charset="0"/>
                <a:ea typeface="Calibri" panose="020F0502020204030204" pitchFamily="34" charset="0"/>
                <a:cs typeface="Arial" panose="020B0604020202020204" pitchFamily="34" charset="0"/>
              </a:rPr>
              <a:t> dans les pays à faible et moyen revenu)</a:t>
            </a:r>
            <a:endParaRPr kumimoji="0" lang="fr-CA" sz="115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endParaRPr>
          </a:p>
        </p:txBody>
      </p:sp>
      <p:sp>
        <p:nvSpPr>
          <p:cNvPr id="46" name="Rounded Rectangular Callout 45">
            <a:extLst>
              <a:ext uri="{FF2B5EF4-FFF2-40B4-BE49-F238E27FC236}">
                <a16:creationId xmlns:a16="http://schemas.microsoft.com/office/drawing/2014/main" id="{013C1AE3-E748-5375-6F07-8FA1AF736108}"/>
              </a:ext>
            </a:extLst>
          </p:cNvPr>
          <p:cNvSpPr/>
          <p:nvPr/>
        </p:nvSpPr>
        <p:spPr>
          <a:xfrm>
            <a:off x="9010587" y="3410121"/>
            <a:ext cx="3134683" cy="1254838"/>
          </a:xfrm>
          <a:prstGeom prst="wedgeRoundRectCallout">
            <a:avLst>
              <a:gd name="adj1" fmla="val -60532"/>
              <a:gd name="adj2" fmla="val -42081"/>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CA" sz="1100" dirty="0">
                <a:solidFill>
                  <a:srgbClr val="254776"/>
                </a:solidFill>
              </a:rPr>
              <a:t>La Living </a:t>
            </a:r>
            <a:r>
              <a:rPr lang="fr-CA" sz="1100" dirty="0" err="1">
                <a:solidFill>
                  <a:srgbClr val="254776"/>
                </a:solidFill>
              </a:rPr>
              <a:t>Evidence</a:t>
            </a:r>
            <a:r>
              <a:rPr lang="fr-CA" sz="1100" dirty="0">
                <a:solidFill>
                  <a:srgbClr val="254776"/>
                </a:solidFill>
              </a:rPr>
              <a:t> Alliance est un prototype prometteur, mais nous avons encore un long chemin à parcourir avec des centaines de synthèses de données probantes de faible qualité pour des questions sans importance et aucune pour bon nombre des questions les plus importantes de la société.</a:t>
            </a:r>
          </a:p>
        </p:txBody>
      </p:sp>
      <p:sp>
        <p:nvSpPr>
          <p:cNvPr id="47" name="Rounded Rectangular Callout 46">
            <a:extLst>
              <a:ext uri="{FF2B5EF4-FFF2-40B4-BE49-F238E27FC236}">
                <a16:creationId xmlns:a16="http://schemas.microsoft.com/office/drawing/2014/main" id="{CBA09A20-B62E-6CB5-C3EB-50F8099D1F3A}"/>
              </a:ext>
            </a:extLst>
          </p:cNvPr>
          <p:cNvSpPr/>
          <p:nvPr/>
        </p:nvSpPr>
        <p:spPr>
          <a:xfrm>
            <a:off x="9010587" y="5052566"/>
            <a:ext cx="3134683" cy="1056134"/>
          </a:xfrm>
          <a:prstGeom prst="wedgeRoundRectCallout">
            <a:avLst>
              <a:gd name="adj1" fmla="val -60840"/>
              <a:gd name="adj2" fmla="val -41873"/>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CA" sz="1100" dirty="0">
                <a:solidFill>
                  <a:srgbClr val="254776"/>
                </a:solidFill>
              </a:rPr>
              <a:t>Paradoxalement, certains producteurs de biens publics mondiaux comme Cochrane sont dans une position de financement plus fragile depuis leur création, et d'autres comme Campbell n'ont jamais été financés de manière durable</a:t>
            </a:r>
          </a:p>
        </p:txBody>
      </p:sp>
      <p:sp>
        <p:nvSpPr>
          <p:cNvPr id="48" name="Rounded Rectangular Callout 47">
            <a:extLst>
              <a:ext uri="{FF2B5EF4-FFF2-40B4-BE49-F238E27FC236}">
                <a16:creationId xmlns:a16="http://schemas.microsoft.com/office/drawing/2014/main" id="{911F2BB1-DF14-72AD-8175-DF43C82968C2}"/>
              </a:ext>
            </a:extLst>
          </p:cNvPr>
          <p:cNvSpPr/>
          <p:nvPr/>
        </p:nvSpPr>
        <p:spPr>
          <a:xfrm flipH="1">
            <a:off x="88900" y="5146237"/>
            <a:ext cx="3659654" cy="1019664"/>
          </a:xfrm>
          <a:prstGeom prst="wedgeRoundRectCallout">
            <a:avLst>
              <a:gd name="adj1" fmla="val -53141"/>
              <a:gd name="adj2" fmla="val -104210"/>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CA" sz="1100" dirty="0">
                <a:solidFill>
                  <a:srgbClr val="254776"/>
                </a:solidFill>
              </a:rPr>
              <a:t>Nous avons pu répondre à une question des décideurs nationaux avec une synthèse de données probantes contextualisées sur les stratégies d'adaptation au climat, et ce, en trois jours, car une synthèse vivante était disponible avec plus de 17 000 études déjà identifiées et évaluées.</a:t>
            </a:r>
          </a:p>
        </p:txBody>
      </p:sp>
      <p:sp>
        <p:nvSpPr>
          <p:cNvPr id="49" name="TextBox 48">
            <a:extLst>
              <a:ext uri="{FF2B5EF4-FFF2-40B4-BE49-F238E27FC236}">
                <a16:creationId xmlns:a16="http://schemas.microsoft.com/office/drawing/2014/main" id="{AAF8FDC8-25B2-3BBC-3E8B-2BDC17B894C8}"/>
              </a:ext>
            </a:extLst>
          </p:cNvPr>
          <p:cNvSpPr txBox="1"/>
          <p:nvPr/>
        </p:nvSpPr>
        <p:spPr>
          <a:xfrm>
            <a:off x="811344" y="2887356"/>
            <a:ext cx="2124373" cy="830997"/>
          </a:xfrm>
          <a:prstGeom prst="rect">
            <a:avLst/>
          </a:prstGeom>
          <a:noFill/>
        </p:spPr>
        <p:txBody>
          <a:bodyPr wrap="square">
            <a:spAutoFit/>
          </a:bodyPr>
          <a:lstStyle/>
          <a:p>
            <a:pPr algn="ctr"/>
            <a:r>
              <a:rPr kumimoji="0" lang="fr-CA" sz="1600" i="0" strike="noStrike" kern="0" cap="none" spc="0" normalizeH="0" baseline="0" noProof="0" dirty="0">
                <a:ln>
                  <a:noFill/>
                </a:ln>
                <a:solidFill>
                  <a:srgbClr val="234776"/>
                </a:solidFill>
                <a:effectLst/>
                <a:uLnTx/>
                <a:uFillTx/>
                <a:latin typeface="Arial"/>
                <a:cs typeface="Arial" panose="020B0604020202020204" pitchFamily="34" charset="0"/>
                <a:sym typeface="Arial"/>
              </a:rPr>
              <a:t>Systèmes mondiaux et nationaux mieux connectés</a:t>
            </a:r>
            <a:endParaRPr lang="fr-CA" sz="1700" dirty="0"/>
          </a:p>
        </p:txBody>
      </p:sp>
      <p:sp>
        <p:nvSpPr>
          <p:cNvPr id="4" name="Title 14">
            <a:extLst>
              <a:ext uri="{FF2B5EF4-FFF2-40B4-BE49-F238E27FC236}">
                <a16:creationId xmlns:a16="http://schemas.microsoft.com/office/drawing/2014/main" id="{9BD742D0-96E7-027B-3738-A8477646118A}"/>
              </a:ext>
            </a:extLst>
          </p:cNvPr>
          <p:cNvSpPr txBox="1">
            <a:spLocks/>
          </p:cNvSpPr>
          <p:nvPr/>
        </p:nvSpPr>
        <p:spPr>
          <a:xfrm>
            <a:off x="267858" y="97077"/>
            <a:ext cx="8619154" cy="1006368"/>
          </a:xfrm>
          <a:prstGeom prst="rect">
            <a:avLst/>
          </a:prstGeom>
        </p:spPr>
        <p:txBody>
          <a:bodyPr vert="horz" lIns="91440" tIns="45720" rIns="91440" bIns="45720" rtlCol="0" anchor="ctr">
            <a:normAutofit/>
          </a:bodyPr>
          <a:lst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a:lstStyle>
          <a:p>
            <a:pPr defTabSz="914400" hangingPunct="0">
              <a:spcBef>
                <a:spcPts val="0"/>
              </a:spcBef>
              <a:defRPr/>
            </a:pPr>
            <a:r>
              <a:rPr lang="en-CA" b="1" kern="0" dirty="0">
                <a:solidFill>
                  <a:srgbClr val="234776"/>
                </a:solidFill>
                <a:latin typeface="Arial"/>
                <a:cs typeface="Arial" panose="020B0604020202020204" pitchFamily="34" charset="0"/>
                <a:sym typeface="Arial"/>
              </a:rPr>
              <a:t>2</a:t>
            </a:r>
            <a:r>
              <a:rPr kumimoji="0" lang="en-CA" b="1" i="0" strike="noStrike" kern="0" cap="none" spc="0" normalizeH="0" baseline="0" noProof="0" dirty="0">
                <a:ln>
                  <a:noFill/>
                </a:ln>
                <a:solidFill>
                  <a:srgbClr val="234776"/>
                </a:solidFill>
                <a:effectLst/>
                <a:uLnTx/>
                <a:uFillTx/>
                <a:latin typeface="Arial"/>
                <a:cs typeface="Arial" panose="020B0604020202020204" pitchFamily="34" charset="0"/>
                <a:sym typeface="Arial"/>
              </a:rPr>
              <a:t>.1</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Un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modèle</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possible pour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améliorer</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la coordination : commencer par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mieux</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connecter le national et le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mondial</a:t>
            </a:r>
            <a:endParaRPr lang="en-CA" kern="0" dirty="0">
              <a:solidFill>
                <a:srgbClr val="FF0000"/>
              </a:solidFill>
              <a:latin typeface="Arial"/>
              <a:cs typeface="Arial" panose="020B0604020202020204" pitchFamily="34" charset="0"/>
              <a:sym typeface="Arial"/>
            </a:endParaRPr>
          </a:p>
        </p:txBody>
      </p:sp>
    </p:spTree>
    <p:extLst>
      <p:ext uri="{BB962C8B-B14F-4D97-AF65-F5344CB8AC3E}">
        <p14:creationId xmlns:p14="http://schemas.microsoft.com/office/powerpoint/2010/main" val="3060784908"/>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40435</TotalTime>
  <Words>462</Words>
  <Application>Microsoft Macintosh PowerPoint</Application>
  <PresentationFormat>Widescreen</PresentationFormat>
  <Paragraphs>24</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Courier New</vt:lpstr>
      <vt:lpstr>McMaster Brighter World Theme</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354</cp:revision>
  <cp:lastPrinted>2017-06-06T20:04:49Z</cp:lastPrinted>
  <dcterms:created xsi:type="dcterms:W3CDTF">2017-04-21T15:41:45Z</dcterms:created>
  <dcterms:modified xsi:type="dcterms:W3CDTF">2023-02-16T19:00:42Z</dcterms:modified>
</cp:coreProperties>
</file>