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72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642E50-E5DE-79BB-8A0F-76F2BC0E1C0D}" name="Hamel, Geneviève" initials="HG" userId="S::genevieve.hamel@mamh.gouv.qc.ca::6eb7419e-cd0d-4f10-b207-08545a96531b" providerId="AD"/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3F5"/>
    <a:srgbClr val="8DD2E5"/>
    <a:srgbClr val="99CC66"/>
    <a:srgbClr val="CC76A6"/>
    <a:srgbClr val="254776"/>
    <a:srgbClr val="FEB714"/>
    <a:srgbClr val="FFC057"/>
    <a:srgbClr val="6AA855"/>
    <a:srgbClr val="6FC0D3"/>
    <a:srgbClr val="8DC7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79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376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2/16/23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109112-8569-4EDB-48D6-5A631B8A2EBA}"/>
              </a:ext>
            </a:extLst>
          </p:cNvPr>
          <p:cNvSpPr txBox="1"/>
          <p:nvPr userDrawn="1"/>
        </p:nvSpPr>
        <p:spPr>
          <a:xfrm>
            <a:off x="8933933" y="1036229"/>
            <a:ext cx="32424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/>
              <a:t>Noter: version complète disponible dans la mise à jour 2023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4F22093-7553-3A57-84DA-8FA6D2CD9FB3}"/>
              </a:ext>
            </a:extLst>
          </p:cNvPr>
          <p:cNvSpPr txBox="1"/>
          <p:nvPr userDrawn="1"/>
        </p:nvSpPr>
        <p:spPr>
          <a:xfrm>
            <a:off x="8933933" y="1036229"/>
            <a:ext cx="32424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/>
              <a:t>Noter: version complète disponible dans la mise à jour 2023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28A248-BC1A-1293-3716-2765A06F26A9}"/>
              </a:ext>
            </a:extLst>
          </p:cNvPr>
          <p:cNvSpPr txBox="1"/>
          <p:nvPr userDrawn="1"/>
        </p:nvSpPr>
        <p:spPr>
          <a:xfrm>
            <a:off x="8933933" y="1036229"/>
            <a:ext cx="32424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/>
              <a:t>Noter: version complète disponible dans la mise à jour 2023</a:t>
            </a:r>
            <a:endParaRPr kumimoji="0" lang="en-US" sz="105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053F53-A563-614C-82F3-2A2BC6E1895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1513" y="1618046"/>
            <a:ext cx="12127237" cy="4399648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C820B9E4-4B35-1649-AD5C-478374854BE2}"/>
              </a:ext>
            </a:extLst>
          </p:cNvPr>
          <p:cNvGrpSpPr/>
          <p:nvPr/>
        </p:nvGrpSpPr>
        <p:grpSpPr>
          <a:xfrm>
            <a:off x="2368010" y="2335718"/>
            <a:ext cx="2166419" cy="2967766"/>
            <a:chOff x="2401260" y="2334025"/>
            <a:chExt cx="2166419" cy="296776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1B5F09C-3865-CD44-8B1B-A67D03F19D67}"/>
                </a:ext>
              </a:extLst>
            </p:cNvPr>
            <p:cNvSpPr txBox="1"/>
            <p:nvPr/>
          </p:nvSpPr>
          <p:spPr>
            <a:xfrm>
              <a:off x="2401260" y="2334025"/>
              <a:ext cx="2150090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fr-CA" sz="1600">
                  <a:solidFill>
                    <a:srgbClr val="C3C7CD"/>
                  </a:solidFill>
                  <a:latin typeface="Helvetica" pitchFamily="2" charset="0"/>
                </a:rPr>
                <a:t>Décideurs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CC82F3E-306A-AE41-B8EF-E76994219A58}"/>
                </a:ext>
              </a:extLst>
            </p:cNvPr>
            <p:cNvSpPr txBox="1"/>
            <p:nvPr/>
          </p:nvSpPr>
          <p:spPr>
            <a:xfrm>
              <a:off x="2401260" y="3662290"/>
              <a:ext cx="2150090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fr-CA" sz="1600" dirty="0">
                  <a:solidFill>
                    <a:srgbClr val="C3C7CD"/>
                  </a:solidFill>
                  <a:latin typeface="Helvetica" pitchFamily="2" charset="0"/>
                </a:rPr>
                <a:t>Intermédiaires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DC0034F-5EA2-604C-BBEE-C8A7E5C21974}"/>
                </a:ext>
              </a:extLst>
            </p:cNvPr>
            <p:cNvSpPr txBox="1"/>
            <p:nvPr/>
          </p:nvSpPr>
          <p:spPr>
            <a:xfrm>
              <a:off x="2417589" y="3003974"/>
              <a:ext cx="2150090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fr-CA" sz="2000" b="1">
                  <a:solidFill>
                    <a:schemeClr val="bg1"/>
                  </a:solidFill>
                  <a:latin typeface="Helvetica" pitchFamily="2" charset="0"/>
                </a:rPr>
                <a:t>Hybride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10388DE-8A9B-0B44-B82B-48AE41619AFA}"/>
                </a:ext>
              </a:extLst>
            </p:cNvPr>
            <p:cNvSpPr txBox="1"/>
            <p:nvPr/>
          </p:nvSpPr>
          <p:spPr>
            <a:xfrm>
              <a:off x="2417589" y="4215515"/>
              <a:ext cx="2150090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fr-CA" sz="2000" b="1" dirty="0">
                  <a:solidFill>
                    <a:schemeClr val="bg1"/>
                  </a:solidFill>
                  <a:latin typeface="Helvetica" pitchFamily="2" charset="0"/>
                </a:rPr>
                <a:t>Hybride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406613D-4C39-FA4C-B91E-07771D46699A}"/>
                </a:ext>
              </a:extLst>
            </p:cNvPr>
            <p:cNvSpPr txBox="1"/>
            <p:nvPr/>
          </p:nvSpPr>
          <p:spPr>
            <a:xfrm>
              <a:off x="2401260" y="4963239"/>
              <a:ext cx="2150090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endParaRPr lang="fr-CA" sz="1600">
                <a:solidFill>
                  <a:srgbClr val="22497A"/>
                </a:solidFill>
                <a:latin typeface="Helvetica" pitchFamily="2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8FCF87E-2B59-3046-B3F5-99B27D245E2D}"/>
              </a:ext>
            </a:extLst>
          </p:cNvPr>
          <p:cNvSpPr txBox="1"/>
          <p:nvPr/>
        </p:nvSpPr>
        <p:spPr>
          <a:xfrm>
            <a:off x="149720" y="1871350"/>
            <a:ext cx="2252645" cy="18928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fr-CA" sz="1400" b="1" dirty="0">
                <a:solidFill>
                  <a:srgbClr val="C3C7CD"/>
                </a:solidFill>
                <a:latin typeface="Helvetica" pitchFamily="2" charset="0"/>
              </a:rPr>
              <a:t>Hybride mondial</a:t>
            </a:r>
          </a:p>
          <a:p>
            <a:pPr algn="ctr"/>
            <a:r>
              <a:rPr lang="fr-CA" sz="1400" b="1" dirty="0">
                <a:solidFill>
                  <a:srgbClr val="C3C7CD"/>
                </a:solidFill>
                <a:latin typeface="Helvetica" pitchFamily="2" charset="0"/>
              </a:rPr>
              <a:t>décideurs et intermédiaires</a:t>
            </a:r>
            <a:br>
              <a:rPr lang="fr-CA" sz="1200" dirty="0">
                <a:solidFill>
                  <a:srgbClr val="C3C7CD"/>
                </a:solidFill>
                <a:latin typeface="Helvetica" pitchFamily="2" charset="0"/>
              </a:rPr>
            </a:br>
            <a:endParaRPr lang="fr-CA" sz="300" dirty="0">
              <a:solidFill>
                <a:srgbClr val="C3C7CD"/>
              </a:solidFill>
              <a:latin typeface="Helvetica" pitchFamily="2" charset="0"/>
            </a:endParaRPr>
          </a:p>
          <a:p>
            <a:pPr algn="ctr"/>
            <a:r>
              <a:rPr lang="fr-CA" sz="1200" dirty="0">
                <a:solidFill>
                  <a:srgbClr val="C3C7CD"/>
                </a:solidFill>
                <a:latin typeface="Helvetica" pitchFamily="2" charset="0"/>
              </a:rPr>
              <a:t>(ex.: commissions mondiales et unités techniques au sein des bureaux mondiaux, régionaux et nationaux des organisations multilatérales qui soutiennent les États membres)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24BD7F-8B4D-7B44-B5E2-BDBFACAD9B6B}"/>
              </a:ext>
            </a:extLst>
          </p:cNvPr>
          <p:cNvSpPr txBox="1"/>
          <p:nvPr/>
        </p:nvSpPr>
        <p:spPr>
          <a:xfrm>
            <a:off x="7623731" y="3005667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fr-CA" sz="1800" b="1" dirty="0">
                <a:solidFill>
                  <a:schemeClr val="bg1"/>
                </a:solidFill>
                <a:latin typeface="Helvetica" pitchFamily="2" charset="0"/>
              </a:rPr>
              <a:t>Hybride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7C98FF-0D76-D542-9AA1-B72DFA36BF6E}"/>
              </a:ext>
            </a:extLst>
          </p:cNvPr>
          <p:cNvSpPr txBox="1"/>
          <p:nvPr/>
        </p:nvSpPr>
        <p:spPr>
          <a:xfrm>
            <a:off x="7623731" y="4217208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fr-CA" sz="1800" b="1" dirty="0">
                <a:solidFill>
                  <a:schemeClr val="bg1"/>
                </a:solidFill>
                <a:latin typeface="Helvetica" pitchFamily="2" charset="0"/>
              </a:rPr>
              <a:t>Hybride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754C71-2471-0A4E-94D3-ABFB92AE90F3}"/>
              </a:ext>
            </a:extLst>
          </p:cNvPr>
          <p:cNvSpPr txBox="1"/>
          <p:nvPr/>
        </p:nvSpPr>
        <p:spPr>
          <a:xfrm>
            <a:off x="7623731" y="2335718"/>
            <a:ext cx="2150090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fr-CA" sz="1600" dirty="0">
                <a:solidFill>
                  <a:srgbClr val="C3C7CD"/>
                </a:solidFill>
                <a:latin typeface="Helvetica" pitchFamily="2" charset="0"/>
              </a:rPr>
              <a:t>Décideurs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48F127-2040-764E-B2FD-C7D5D45B70A2}"/>
              </a:ext>
            </a:extLst>
          </p:cNvPr>
          <p:cNvSpPr txBox="1"/>
          <p:nvPr/>
        </p:nvSpPr>
        <p:spPr>
          <a:xfrm>
            <a:off x="7623731" y="3663983"/>
            <a:ext cx="2150090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fr-CA" sz="1600" dirty="0">
                <a:solidFill>
                  <a:srgbClr val="C3C7CD"/>
                </a:solidFill>
                <a:latin typeface="Helvetica" pitchFamily="2" charset="0"/>
              </a:rPr>
              <a:t>Intermédiaires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8AFB8C8-3D0E-3648-9E26-5EE8BAB70C4E}"/>
              </a:ext>
            </a:extLst>
          </p:cNvPr>
          <p:cNvSpPr/>
          <p:nvPr/>
        </p:nvSpPr>
        <p:spPr>
          <a:xfrm>
            <a:off x="2471896" y="1295154"/>
            <a:ext cx="19586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800" b="1">
                <a:solidFill>
                  <a:srgbClr val="C3C7CD"/>
                </a:solidFill>
                <a:cs typeface="Arial" panose="020B0604020202020204" pitchFamily="34" charset="0"/>
              </a:rPr>
              <a:t>Niveau mondial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2AF41A7-67AD-7642-A4BA-FF3D089E2261}"/>
              </a:ext>
            </a:extLst>
          </p:cNvPr>
          <p:cNvSpPr/>
          <p:nvPr/>
        </p:nvSpPr>
        <p:spPr>
          <a:xfrm>
            <a:off x="6550037" y="1291740"/>
            <a:ext cx="4297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800" b="1">
                <a:solidFill>
                  <a:srgbClr val="C3C7CD"/>
                </a:solidFill>
                <a:cs typeface="Arial" panose="020B0604020202020204" pitchFamily="34" charset="0"/>
              </a:rPr>
              <a:t>Niveau national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025664-7E20-034E-B180-870A0F03EBEF}"/>
              </a:ext>
            </a:extLst>
          </p:cNvPr>
          <p:cNvSpPr txBox="1"/>
          <p:nvPr/>
        </p:nvSpPr>
        <p:spPr>
          <a:xfrm>
            <a:off x="225572" y="3975128"/>
            <a:ext cx="2150089" cy="16927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fr-CA" sz="1400" b="1" dirty="0">
                <a:solidFill>
                  <a:srgbClr val="254776"/>
                </a:solidFill>
                <a:latin typeface="Helvetica" pitchFamily="2" charset="0"/>
              </a:rPr>
              <a:t>Hybride mondial</a:t>
            </a:r>
          </a:p>
          <a:p>
            <a:pPr algn="ctr"/>
            <a:r>
              <a:rPr lang="fr-CA" sz="1400" b="1" dirty="0">
                <a:solidFill>
                  <a:srgbClr val="254776"/>
                </a:solidFill>
                <a:latin typeface="Helvetica" pitchFamily="2" charset="0"/>
              </a:rPr>
              <a:t>intermédiaires et producteurs de données probantes</a:t>
            </a:r>
            <a:endParaRPr lang="fr-CA" sz="1200" dirty="0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r>
              <a:rPr lang="fr-CA" sz="1200" dirty="0">
                <a:solidFill>
                  <a:srgbClr val="254776"/>
                </a:solidFill>
                <a:latin typeface="Helvetica" pitchFamily="2" charset="0"/>
              </a:rPr>
              <a:t>(ex.: groupes de travail Cochrane et Groupe d'experts intergouvernemental sur l'évolution du climat (GIEC))</a:t>
            </a:r>
            <a:endParaRPr lang="fr-CA" sz="200" dirty="0">
              <a:solidFill>
                <a:srgbClr val="254776"/>
              </a:solidFill>
              <a:latin typeface="Helvetica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A2ED93-A1F8-2846-A3AD-8FC44707262F}"/>
              </a:ext>
            </a:extLst>
          </p:cNvPr>
          <p:cNvSpPr txBox="1"/>
          <p:nvPr/>
        </p:nvSpPr>
        <p:spPr>
          <a:xfrm>
            <a:off x="9773821" y="1971262"/>
            <a:ext cx="2229720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fr-CA" sz="1400" b="1" dirty="0">
                <a:solidFill>
                  <a:srgbClr val="C3C7CD"/>
                </a:solidFill>
                <a:latin typeface="Helvetica" pitchFamily="2" charset="0"/>
              </a:rPr>
              <a:t>Hybride national</a:t>
            </a:r>
          </a:p>
          <a:p>
            <a:pPr algn="ctr"/>
            <a:r>
              <a:rPr lang="fr-CA" sz="1400" b="1" dirty="0">
                <a:solidFill>
                  <a:srgbClr val="C3C7CD"/>
                </a:solidFill>
                <a:latin typeface="Helvetica" pitchFamily="2" charset="0"/>
              </a:rPr>
              <a:t>décideurs et intermédiaires</a:t>
            </a:r>
            <a:endParaRPr lang="fr-CA" sz="200" dirty="0">
              <a:solidFill>
                <a:srgbClr val="C3C7CD"/>
              </a:solidFill>
              <a:latin typeface="Helvetica" pitchFamily="2" charset="0"/>
            </a:endParaRPr>
          </a:p>
          <a:p>
            <a:pPr algn="ctr"/>
            <a:r>
              <a:rPr lang="fr-CA" sz="1200" dirty="0">
                <a:solidFill>
                  <a:srgbClr val="C3C7CD"/>
                </a:solidFill>
                <a:latin typeface="Helvetica" pitchFamily="2" charset="0"/>
              </a:rPr>
              <a:t>(ex.: commissions nationales, organismes consultatifs gouvernementaux, conseils scientifiques du gouvernement)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EA0D560-F690-EB4B-B867-D874CE2F1204}"/>
              </a:ext>
            </a:extLst>
          </p:cNvPr>
          <p:cNvSpPr txBox="1"/>
          <p:nvPr/>
        </p:nvSpPr>
        <p:spPr>
          <a:xfrm>
            <a:off x="9748864" y="3892113"/>
            <a:ext cx="2254677" cy="1877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fr-CA" sz="1400" b="1" dirty="0">
                <a:solidFill>
                  <a:srgbClr val="254776"/>
                </a:solidFill>
                <a:latin typeface="Helvetica" pitchFamily="2" charset="0"/>
              </a:rPr>
              <a:t>Hybride national</a:t>
            </a:r>
          </a:p>
          <a:p>
            <a:pPr algn="ctr"/>
            <a:r>
              <a:rPr lang="fr-CA" sz="1400" b="1" dirty="0">
                <a:solidFill>
                  <a:srgbClr val="254776"/>
                </a:solidFill>
                <a:latin typeface="Helvetica" pitchFamily="2" charset="0"/>
              </a:rPr>
              <a:t>intermédiaires et producteurs de données probantes</a:t>
            </a:r>
            <a:endParaRPr lang="fr-CA" sz="1200" dirty="0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endParaRPr lang="fr-CA" sz="1200" dirty="0">
              <a:solidFill>
                <a:srgbClr val="254776"/>
              </a:solidFill>
              <a:latin typeface="Helvetica" pitchFamily="2" charset="0"/>
            </a:endParaRPr>
          </a:p>
          <a:p>
            <a:pPr algn="ctr"/>
            <a:r>
              <a:rPr lang="fr-CA" sz="1200" dirty="0">
                <a:solidFill>
                  <a:srgbClr val="254776"/>
                </a:solidFill>
                <a:latin typeface="Helvetica" pitchFamily="2" charset="0"/>
              </a:rPr>
              <a:t>(ex.: unités locales d'appui axées sur des types de données probantes, des secteurs spécifiques, etc.)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0E2CCF-B8D6-7541-BDAA-5B16B89AE1F7}"/>
              </a:ext>
            </a:extLst>
          </p:cNvPr>
          <p:cNvSpPr txBox="1"/>
          <p:nvPr/>
        </p:nvSpPr>
        <p:spPr>
          <a:xfrm>
            <a:off x="5653313" y="3492786"/>
            <a:ext cx="2047863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fr-CA" sz="1400" b="1" dirty="0">
                <a:solidFill>
                  <a:srgbClr val="254776"/>
                </a:solidFill>
                <a:latin typeface="Helvetica" pitchFamily="2" charset="0"/>
              </a:rPr>
              <a:t>Réseaux nationaux d'appui aux données probantes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21EC43-8BDE-0646-8A9C-A133147F3A75}"/>
              </a:ext>
            </a:extLst>
          </p:cNvPr>
          <p:cNvSpPr txBox="1"/>
          <p:nvPr/>
        </p:nvSpPr>
        <p:spPr>
          <a:xfrm>
            <a:off x="4335686" y="1979390"/>
            <a:ext cx="1587715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r-CA" sz="1400" i="1" dirty="0">
                <a:solidFill>
                  <a:srgbClr val="C3C7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Orientation normative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B67C318-261F-374D-BA15-B167B8F18EF8}"/>
              </a:ext>
            </a:extLst>
          </p:cNvPr>
          <p:cNvSpPr txBox="1"/>
          <p:nvPr/>
        </p:nvSpPr>
        <p:spPr>
          <a:xfrm>
            <a:off x="4335686" y="3242848"/>
            <a:ext cx="1587715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r-CA" sz="1400" i="1" dirty="0">
                <a:solidFill>
                  <a:srgbClr val="C3C7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Assistance technique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F4F8CB-BA5F-3ED5-D7EE-146F8F174D7A}"/>
              </a:ext>
            </a:extLst>
          </p:cNvPr>
          <p:cNvSpPr txBox="1"/>
          <p:nvPr/>
        </p:nvSpPr>
        <p:spPr>
          <a:xfrm>
            <a:off x="2408529" y="4868030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fr-CA" sz="1800" b="1" dirty="0">
                <a:solidFill>
                  <a:srgbClr val="254776"/>
                </a:solidFill>
                <a:latin typeface="Helvetica" pitchFamily="2" charset="0"/>
              </a:rPr>
              <a:t>Producteurs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7BAB75-2A7A-63B5-18D1-86FAD6FA66EE}"/>
              </a:ext>
            </a:extLst>
          </p:cNvPr>
          <p:cNvSpPr txBox="1"/>
          <p:nvPr/>
        </p:nvSpPr>
        <p:spPr>
          <a:xfrm>
            <a:off x="7623731" y="4868030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fr-CA" sz="1800" b="1" dirty="0">
                <a:solidFill>
                  <a:srgbClr val="254776"/>
                </a:solidFill>
                <a:latin typeface="Helvetica" pitchFamily="2" charset="0"/>
              </a:rPr>
              <a:t>Producteurs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11B605-CAB5-CB02-4A31-111C3AFF8F54}"/>
              </a:ext>
            </a:extLst>
          </p:cNvPr>
          <p:cNvSpPr txBox="1"/>
          <p:nvPr/>
        </p:nvSpPr>
        <p:spPr>
          <a:xfrm>
            <a:off x="4335684" y="5159075"/>
            <a:ext cx="2687415" cy="9541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r-CA" sz="14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Biens publics mondiaux liés aux données probantes, en particulier les synthèses vivantes de données probantes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7CDFCE-7EC1-234C-9F71-FF560F6C4A56}"/>
              </a:ext>
            </a:extLst>
          </p:cNvPr>
          <p:cNvSpPr txBox="1">
            <a:spLocks/>
          </p:cNvSpPr>
          <p:nvPr/>
        </p:nvSpPr>
        <p:spPr>
          <a:xfrm>
            <a:off x="227215" y="97789"/>
            <a:ext cx="8272016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CA" b="1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2.0</a:t>
            </a:r>
            <a:r>
              <a:rPr lang="en-CA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en-CA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Améliorer</a:t>
            </a:r>
            <a:r>
              <a:rPr lang="en-CA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la coordination entre les </a:t>
            </a:r>
            <a:r>
              <a:rPr lang="en-CA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producteurs</a:t>
            </a:r>
            <a:r>
              <a:rPr lang="en-CA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de </a:t>
            </a:r>
            <a:r>
              <a:rPr lang="en-CA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données</a:t>
            </a:r>
            <a:r>
              <a:rPr lang="en-CA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en-CA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probantes</a:t>
            </a:r>
            <a:r>
              <a:rPr lang="en-CA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(</a:t>
            </a:r>
            <a:r>
              <a:rPr lang="en-CA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à</a:t>
            </a:r>
            <a:r>
              <a:rPr lang="en-CA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la </a:t>
            </a:r>
            <a:r>
              <a:rPr lang="en-CA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fois</a:t>
            </a:r>
            <a:r>
              <a:rPr lang="en-CA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</a:t>
            </a:r>
            <a:r>
              <a:rPr lang="en-CA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mondiaux</a:t>
            </a:r>
            <a:r>
              <a:rPr lang="en-CA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et </a:t>
            </a:r>
            <a:r>
              <a:rPr lang="en-CA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nationaux</a:t>
            </a:r>
            <a:r>
              <a:rPr lang="en-CA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) </a:t>
            </a:r>
            <a:r>
              <a:rPr lang="en-CA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est</a:t>
            </a:r>
            <a:r>
              <a:rPr lang="en-CA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un point de </a:t>
            </a:r>
            <a:r>
              <a:rPr lang="en-CA" dirty="0" err="1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départ</a:t>
            </a:r>
            <a:r>
              <a:rPr lang="en-CA" dirty="0">
                <a:solidFill>
                  <a:srgbClr val="0F447C"/>
                </a:solidFill>
                <a:latin typeface="Helvetica" pitchFamily="2" charset="0"/>
                <a:cs typeface="Arial" panose="020B0604020202020204" pitchFamily="34" charset="0"/>
              </a:rPr>
              <a:t> important</a:t>
            </a:r>
          </a:p>
        </p:txBody>
      </p:sp>
    </p:spTree>
    <p:extLst>
      <p:ext uri="{BB962C8B-B14F-4D97-AF65-F5344CB8AC3E}">
        <p14:creationId xmlns:p14="http://schemas.microsoft.com/office/powerpoint/2010/main" val="2666897944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40435</TotalTime>
  <Words>170</Words>
  <Application>Microsoft Macintosh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Helvetica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354</cp:revision>
  <cp:lastPrinted>2017-06-06T20:04:49Z</cp:lastPrinted>
  <dcterms:created xsi:type="dcterms:W3CDTF">2017-04-21T15:41:45Z</dcterms:created>
  <dcterms:modified xsi:type="dcterms:W3CDTF">2023-02-16T19:00:18Z</dcterms:modified>
</cp:coreProperties>
</file>