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5"/>
  </p:notesMasterIdLst>
  <p:sldIdLst>
    <p:sldId id="1072" r:id="rId2"/>
    <p:sldId id="1089" r:id="rId3"/>
    <p:sldId id="1091" r:id="rId4"/>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630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82022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053F53-A563-614C-82F3-2A2BC6E18958}"/>
              </a:ext>
            </a:extLst>
          </p:cNvPr>
          <p:cNvPicPr>
            <a:picLocks noChangeAspect="1"/>
          </p:cNvPicPr>
          <p:nvPr/>
        </p:nvPicPr>
        <p:blipFill>
          <a:blip r:embed="rId3"/>
          <a:srcRect/>
          <a:stretch/>
        </p:blipFill>
        <p:spPr>
          <a:xfrm>
            <a:off x="31513" y="1618046"/>
            <a:ext cx="12127237" cy="4399648"/>
          </a:xfrm>
          <a:prstGeom prst="rect">
            <a:avLst/>
          </a:prstGeom>
        </p:spPr>
      </p:pic>
      <p:grpSp>
        <p:nvGrpSpPr>
          <p:cNvPr id="7" name="Group 6">
            <a:extLst>
              <a:ext uri="{FF2B5EF4-FFF2-40B4-BE49-F238E27FC236}">
                <a16:creationId xmlns:a16="http://schemas.microsoft.com/office/drawing/2014/main" id="{C820B9E4-4B35-1649-AD5C-478374854BE2}"/>
              </a:ext>
            </a:extLst>
          </p:cNvPr>
          <p:cNvGrpSpPr/>
          <p:nvPr/>
        </p:nvGrpSpPr>
        <p:grpSpPr>
          <a:xfrm>
            <a:off x="2368010" y="2335718"/>
            <a:ext cx="2166419" cy="2967766"/>
            <a:chOff x="2401260" y="2334025"/>
            <a:chExt cx="2166419" cy="2967766"/>
          </a:xfrm>
        </p:grpSpPr>
        <p:sp>
          <p:nvSpPr>
            <p:cNvPr id="9" name="TextBox 8">
              <a:extLst>
                <a:ext uri="{FF2B5EF4-FFF2-40B4-BE49-F238E27FC236}">
                  <a16:creationId xmlns:a16="http://schemas.microsoft.com/office/drawing/2014/main" id="{01B5F09C-3865-CD44-8B1B-A67D03F19D67}"/>
                </a:ext>
              </a:extLst>
            </p:cNvPr>
            <p:cNvSpPr txBox="1"/>
            <p:nvPr/>
          </p:nvSpPr>
          <p:spPr>
            <a:xfrm>
              <a:off x="2401260" y="2334025"/>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600">
                  <a:solidFill>
                    <a:srgbClr val="C3C7CD"/>
                  </a:solidFill>
                  <a:latin typeface="Helvetica" pitchFamily="2" charset="0"/>
                </a:rPr>
                <a:t>Décideurs</a:t>
              </a:r>
            </a:p>
          </p:txBody>
        </p:sp>
        <p:sp>
          <p:nvSpPr>
            <p:cNvPr id="11" name="TextBox 10">
              <a:extLst>
                <a:ext uri="{FF2B5EF4-FFF2-40B4-BE49-F238E27FC236}">
                  <a16:creationId xmlns:a16="http://schemas.microsoft.com/office/drawing/2014/main" id="{0CC82F3E-306A-AE41-B8EF-E76994219A58}"/>
                </a:ext>
              </a:extLst>
            </p:cNvPr>
            <p:cNvSpPr txBox="1"/>
            <p:nvPr/>
          </p:nvSpPr>
          <p:spPr>
            <a:xfrm>
              <a:off x="2401260" y="3662290"/>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600" dirty="0">
                  <a:solidFill>
                    <a:srgbClr val="C3C7CD"/>
                  </a:solidFill>
                  <a:latin typeface="Helvetica" pitchFamily="2" charset="0"/>
                </a:rPr>
                <a:t>Intermédiaires</a:t>
              </a:r>
            </a:p>
          </p:txBody>
        </p:sp>
        <p:sp>
          <p:nvSpPr>
            <p:cNvPr id="13" name="TextBox 12">
              <a:extLst>
                <a:ext uri="{FF2B5EF4-FFF2-40B4-BE49-F238E27FC236}">
                  <a16:creationId xmlns:a16="http://schemas.microsoft.com/office/drawing/2014/main" id="{BDC0034F-5EA2-604C-BBEE-C8A7E5C21974}"/>
                </a:ext>
              </a:extLst>
            </p:cNvPr>
            <p:cNvSpPr txBox="1"/>
            <p:nvPr/>
          </p:nvSpPr>
          <p:spPr>
            <a:xfrm>
              <a:off x="2417589" y="3003974"/>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2000" b="1">
                  <a:solidFill>
                    <a:schemeClr val="bg1"/>
                  </a:solidFill>
                  <a:latin typeface="Helvetica" pitchFamily="2" charset="0"/>
                </a:rPr>
                <a:t>Hybride</a:t>
              </a:r>
            </a:p>
          </p:txBody>
        </p:sp>
        <p:sp>
          <p:nvSpPr>
            <p:cNvPr id="14" name="TextBox 13">
              <a:extLst>
                <a:ext uri="{FF2B5EF4-FFF2-40B4-BE49-F238E27FC236}">
                  <a16:creationId xmlns:a16="http://schemas.microsoft.com/office/drawing/2014/main" id="{E10388DE-8A9B-0B44-B82B-48AE41619AFA}"/>
                </a:ext>
              </a:extLst>
            </p:cNvPr>
            <p:cNvSpPr txBox="1"/>
            <p:nvPr/>
          </p:nvSpPr>
          <p:spPr>
            <a:xfrm>
              <a:off x="2417589" y="4215515"/>
              <a:ext cx="215009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2000" b="1" dirty="0">
                  <a:solidFill>
                    <a:schemeClr val="bg1"/>
                  </a:solidFill>
                  <a:latin typeface="Helvetica" pitchFamily="2" charset="0"/>
                </a:rPr>
                <a:t>Hybride</a:t>
              </a:r>
            </a:p>
          </p:txBody>
        </p:sp>
        <p:sp>
          <p:nvSpPr>
            <p:cNvPr id="12" name="TextBox 11">
              <a:extLst>
                <a:ext uri="{FF2B5EF4-FFF2-40B4-BE49-F238E27FC236}">
                  <a16:creationId xmlns:a16="http://schemas.microsoft.com/office/drawing/2014/main" id="{D406613D-4C39-FA4C-B91E-07771D46699A}"/>
                </a:ext>
              </a:extLst>
            </p:cNvPr>
            <p:cNvSpPr txBox="1"/>
            <p:nvPr/>
          </p:nvSpPr>
          <p:spPr>
            <a:xfrm>
              <a:off x="2401260" y="4963239"/>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endParaRPr lang="fr-CA" sz="1600">
                <a:solidFill>
                  <a:srgbClr val="22497A"/>
                </a:solidFill>
                <a:latin typeface="Helvetica" pitchFamily="2" charset="0"/>
              </a:endParaRPr>
            </a:p>
          </p:txBody>
        </p:sp>
      </p:grpSp>
      <p:sp>
        <p:nvSpPr>
          <p:cNvPr id="15" name="TextBox 14">
            <a:extLst>
              <a:ext uri="{FF2B5EF4-FFF2-40B4-BE49-F238E27FC236}">
                <a16:creationId xmlns:a16="http://schemas.microsoft.com/office/drawing/2014/main" id="{A8FCF87E-2B59-3046-B3F5-99B27D245E2D}"/>
              </a:ext>
            </a:extLst>
          </p:cNvPr>
          <p:cNvSpPr txBox="1"/>
          <p:nvPr/>
        </p:nvSpPr>
        <p:spPr>
          <a:xfrm>
            <a:off x="149720" y="1871350"/>
            <a:ext cx="2252645" cy="18928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400" b="1" dirty="0">
                <a:solidFill>
                  <a:srgbClr val="C3C7CD"/>
                </a:solidFill>
                <a:latin typeface="Helvetica" pitchFamily="2" charset="0"/>
              </a:rPr>
              <a:t>Hybride mondial</a:t>
            </a:r>
          </a:p>
          <a:p>
            <a:pPr algn="ctr"/>
            <a:r>
              <a:rPr lang="fr-CA" sz="1400" b="1" dirty="0">
                <a:solidFill>
                  <a:srgbClr val="C3C7CD"/>
                </a:solidFill>
                <a:latin typeface="Helvetica" pitchFamily="2" charset="0"/>
              </a:rPr>
              <a:t>décideurs et intermédiaires</a:t>
            </a:r>
            <a:br>
              <a:rPr lang="fr-CA" sz="1200" dirty="0">
                <a:solidFill>
                  <a:srgbClr val="C3C7CD"/>
                </a:solidFill>
                <a:latin typeface="Helvetica" pitchFamily="2" charset="0"/>
              </a:rPr>
            </a:br>
            <a:endParaRPr lang="fr-CA" sz="300" dirty="0">
              <a:solidFill>
                <a:srgbClr val="C3C7CD"/>
              </a:solidFill>
              <a:latin typeface="Helvetica" pitchFamily="2" charset="0"/>
            </a:endParaRPr>
          </a:p>
          <a:p>
            <a:pPr algn="ctr"/>
            <a:r>
              <a:rPr lang="fr-CA" sz="1200" dirty="0">
                <a:solidFill>
                  <a:srgbClr val="C3C7CD"/>
                </a:solidFill>
                <a:latin typeface="Helvetica" pitchFamily="2" charset="0"/>
              </a:rPr>
              <a:t>(ex.: commissions mondiales et unités techniques au sein des bureaux mondiaux, régionaux et nationaux des organisations multilatérales qui soutiennent les États membres)</a:t>
            </a:r>
          </a:p>
        </p:txBody>
      </p:sp>
      <p:sp>
        <p:nvSpPr>
          <p:cNvPr id="19" name="TextBox 18">
            <a:extLst>
              <a:ext uri="{FF2B5EF4-FFF2-40B4-BE49-F238E27FC236}">
                <a16:creationId xmlns:a16="http://schemas.microsoft.com/office/drawing/2014/main" id="{1424BD7F-8B4D-7B44-B5E2-BDBFACAD9B6B}"/>
              </a:ext>
            </a:extLst>
          </p:cNvPr>
          <p:cNvSpPr txBox="1"/>
          <p:nvPr/>
        </p:nvSpPr>
        <p:spPr>
          <a:xfrm>
            <a:off x="7623731" y="3005667"/>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800" b="1" dirty="0">
                <a:solidFill>
                  <a:schemeClr val="bg1"/>
                </a:solidFill>
                <a:latin typeface="Helvetica" pitchFamily="2" charset="0"/>
              </a:rPr>
              <a:t>Hybride</a:t>
            </a:r>
          </a:p>
        </p:txBody>
      </p:sp>
      <p:sp>
        <p:nvSpPr>
          <p:cNvPr id="20" name="TextBox 19">
            <a:extLst>
              <a:ext uri="{FF2B5EF4-FFF2-40B4-BE49-F238E27FC236}">
                <a16:creationId xmlns:a16="http://schemas.microsoft.com/office/drawing/2014/main" id="{617C98FF-0D76-D542-9AA1-B72DFA36BF6E}"/>
              </a:ext>
            </a:extLst>
          </p:cNvPr>
          <p:cNvSpPr txBox="1"/>
          <p:nvPr/>
        </p:nvSpPr>
        <p:spPr>
          <a:xfrm>
            <a:off x="7623731" y="4217208"/>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800" b="1" dirty="0">
                <a:solidFill>
                  <a:schemeClr val="bg1"/>
                </a:solidFill>
                <a:latin typeface="Helvetica" pitchFamily="2" charset="0"/>
              </a:rPr>
              <a:t>Hybride</a:t>
            </a:r>
          </a:p>
        </p:txBody>
      </p:sp>
      <p:sp>
        <p:nvSpPr>
          <p:cNvPr id="21" name="TextBox 20">
            <a:extLst>
              <a:ext uri="{FF2B5EF4-FFF2-40B4-BE49-F238E27FC236}">
                <a16:creationId xmlns:a16="http://schemas.microsoft.com/office/drawing/2014/main" id="{AD754C71-2471-0A4E-94D3-ABFB92AE90F3}"/>
              </a:ext>
            </a:extLst>
          </p:cNvPr>
          <p:cNvSpPr txBox="1"/>
          <p:nvPr/>
        </p:nvSpPr>
        <p:spPr>
          <a:xfrm>
            <a:off x="7623731" y="2335718"/>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600" dirty="0">
                <a:solidFill>
                  <a:srgbClr val="C3C7CD"/>
                </a:solidFill>
                <a:latin typeface="Helvetica" pitchFamily="2" charset="0"/>
              </a:rPr>
              <a:t>Décideurs</a:t>
            </a:r>
          </a:p>
        </p:txBody>
      </p:sp>
      <p:sp>
        <p:nvSpPr>
          <p:cNvPr id="23" name="TextBox 22">
            <a:extLst>
              <a:ext uri="{FF2B5EF4-FFF2-40B4-BE49-F238E27FC236}">
                <a16:creationId xmlns:a16="http://schemas.microsoft.com/office/drawing/2014/main" id="{EE48F127-2040-764E-B2FD-C7D5D45B70A2}"/>
              </a:ext>
            </a:extLst>
          </p:cNvPr>
          <p:cNvSpPr txBox="1"/>
          <p:nvPr/>
        </p:nvSpPr>
        <p:spPr>
          <a:xfrm>
            <a:off x="7623731" y="3663983"/>
            <a:ext cx="2150090" cy="33855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600" dirty="0">
                <a:solidFill>
                  <a:srgbClr val="C3C7CD"/>
                </a:solidFill>
                <a:latin typeface="Helvetica" pitchFamily="2" charset="0"/>
              </a:rPr>
              <a:t>Intermédiaires</a:t>
            </a:r>
          </a:p>
        </p:txBody>
      </p:sp>
      <p:sp>
        <p:nvSpPr>
          <p:cNvPr id="31" name="Rectangle 30">
            <a:extLst>
              <a:ext uri="{FF2B5EF4-FFF2-40B4-BE49-F238E27FC236}">
                <a16:creationId xmlns:a16="http://schemas.microsoft.com/office/drawing/2014/main" id="{78AFB8C8-3D0E-3648-9E26-5EE8BAB70C4E}"/>
              </a:ext>
            </a:extLst>
          </p:cNvPr>
          <p:cNvSpPr/>
          <p:nvPr/>
        </p:nvSpPr>
        <p:spPr>
          <a:xfrm>
            <a:off x="2471896" y="1295154"/>
            <a:ext cx="1958647" cy="369332"/>
          </a:xfrm>
          <a:prstGeom prst="rect">
            <a:avLst/>
          </a:prstGeom>
        </p:spPr>
        <p:txBody>
          <a:bodyPr wrap="square">
            <a:spAutoFit/>
          </a:bodyPr>
          <a:lstStyle/>
          <a:p>
            <a:pPr algn="ctr"/>
            <a:r>
              <a:rPr lang="fr-CA" sz="1800" b="1">
                <a:solidFill>
                  <a:srgbClr val="C3C7CD"/>
                </a:solidFill>
                <a:cs typeface="Arial" panose="020B0604020202020204" pitchFamily="34" charset="0"/>
              </a:rPr>
              <a:t>Niveau mondial</a:t>
            </a:r>
          </a:p>
        </p:txBody>
      </p:sp>
      <p:sp>
        <p:nvSpPr>
          <p:cNvPr id="32" name="Rectangle 31">
            <a:extLst>
              <a:ext uri="{FF2B5EF4-FFF2-40B4-BE49-F238E27FC236}">
                <a16:creationId xmlns:a16="http://schemas.microsoft.com/office/drawing/2014/main" id="{12AF41A7-67AD-7642-A4BA-FF3D089E2261}"/>
              </a:ext>
            </a:extLst>
          </p:cNvPr>
          <p:cNvSpPr/>
          <p:nvPr/>
        </p:nvSpPr>
        <p:spPr>
          <a:xfrm>
            <a:off x="6550037" y="1291740"/>
            <a:ext cx="4297478" cy="369332"/>
          </a:xfrm>
          <a:prstGeom prst="rect">
            <a:avLst/>
          </a:prstGeom>
        </p:spPr>
        <p:txBody>
          <a:bodyPr wrap="square">
            <a:spAutoFit/>
          </a:bodyPr>
          <a:lstStyle/>
          <a:p>
            <a:pPr algn="ctr"/>
            <a:r>
              <a:rPr lang="fr-CA" sz="1800" b="1">
                <a:solidFill>
                  <a:srgbClr val="C3C7CD"/>
                </a:solidFill>
                <a:cs typeface="Arial" panose="020B0604020202020204" pitchFamily="34" charset="0"/>
              </a:rPr>
              <a:t>Niveau national</a:t>
            </a:r>
          </a:p>
        </p:txBody>
      </p:sp>
      <p:sp>
        <p:nvSpPr>
          <p:cNvPr id="33" name="TextBox 32">
            <a:extLst>
              <a:ext uri="{FF2B5EF4-FFF2-40B4-BE49-F238E27FC236}">
                <a16:creationId xmlns:a16="http://schemas.microsoft.com/office/drawing/2014/main" id="{55025664-7E20-034E-B180-870A0F03EBEF}"/>
              </a:ext>
            </a:extLst>
          </p:cNvPr>
          <p:cNvSpPr txBox="1"/>
          <p:nvPr/>
        </p:nvSpPr>
        <p:spPr>
          <a:xfrm>
            <a:off x="225572" y="3975128"/>
            <a:ext cx="2150089" cy="169276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400" b="1" dirty="0">
                <a:solidFill>
                  <a:srgbClr val="254776"/>
                </a:solidFill>
                <a:latin typeface="Helvetica" pitchFamily="2" charset="0"/>
              </a:rPr>
              <a:t>Hybride mondial</a:t>
            </a:r>
          </a:p>
          <a:p>
            <a:pPr algn="ctr"/>
            <a:r>
              <a:rPr lang="fr-CA" sz="1400" b="1" dirty="0">
                <a:solidFill>
                  <a:srgbClr val="254776"/>
                </a:solidFill>
                <a:latin typeface="Helvetica" pitchFamily="2" charset="0"/>
              </a:rPr>
              <a:t>intermédiaires et producteurs de données probantes</a:t>
            </a:r>
            <a:endParaRPr lang="fr-CA" sz="1200" dirty="0">
              <a:solidFill>
                <a:srgbClr val="254776"/>
              </a:solidFill>
              <a:latin typeface="Helvetica" pitchFamily="2" charset="0"/>
            </a:endParaRPr>
          </a:p>
          <a:p>
            <a:pPr algn="ctr"/>
            <a:r>
              <a:rPr lang="fr-CA" sz="1200" dirty="0">
                <a:solidFill>
                  <a:srgbClr val="254776"/>
                </a:solidFill>
                <a:latin typeface="Helvetica" pitchFamily="2" charset="0"/>
              </a:rPr>
              <a:t>(ex.: groupes de travail Cochrane et Groupe d'experts intergouvernemental sur l'évolution du climat (GIEC))</a:t>
            </a:r>
            <a:endParaRPr lang="fr-CA" sz="200" dirty="0">
              <a:solidFill>
                <a:srgbClr val="254776"/>
              </a:solidFill>
              <a:latin typeface="Helvetica" pitchFamily="2" charset="0"/>
            </a:endParaRPr>
          </a:p>
        </p:txBody>
      </p:sp>
      <p:sp>
        <p:nvSpPr>
          <p:cNvPr id="34" name="TextBox 33">
            <a:extLst>
              <a:ext uri="{FF2B5EF4-FFF2-40B4-BE49-F238E27FC236}">
                <a16:creationId xmlns:a16="http://schemas.microsoft.com/office/drawing/2014/main" id="{47A2ED93-A1F8-2846-A3AD-8FC44707262F}"/>
              </a:ext>
            </a:extLst>
          </p:cNvPr>
          <p:cNvSpPr txBox="1"/>
          <p:nvPr/>
        </p:nvSpPr>
        <p:spPr>
          <a:xfrm>
            <a:off x="9773821" y="1971262"/>
            <a:ext cx="2229720" cy="147732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400" b="1" dirty="0">
                <a:solidFill>
                  <a:srgbClr val="C3C7CD"/>
                </a:solidFill>
                <a:latin typeface="Helvetica" pitchFamily="2" charset="0"/>
              </a:rPr>
              <a:t>Hybride national</a:t>
            </a:r>
          </a:p>
          <a:p>
            <a:pPr algn="ctr"/>
            <a:r>
              <a:rPr lang="fr-CA" sz="1400" b="1" dirty="0">
                <a:solidFill>
                  <a:srgbClr val="C3C7CD"/>
                </a:solidFill>
                <a:latin typeface="Helvetica" pitchFamily="2" charset="0"/>
              </a:rPr>
              <a:t>décideurs et intermédiaires</a:t>
            </a:r>
            <a:endParaRPr lang="fr-CA" sz="200" dirty="0">
              <a:solidFill>
                <a:srgbClr val="C3C7CD"/>
              </a:solidFill>
              <a:latin typeface="Helvetica" pitchFamily="2" charset="0"/>
            </a:endParaRPr>
          </a:p>
          <a:p>
            <a:pPr algn="ctr"/>
            <a:r>
              <a:rPr lang="fr-CA" sz="1200" dirty="0">
                <a:solidFill>
                  <a:srgbClr val="C3C7CD"/>
                </a:solidFill>
                <a:latin typeface="Helvetica" pitchFamily="2" charset="0"/>
              </a:rPr>
              <a:t>(ex.: commissions nationales, organismes consultatifs gouvernementaux, conseils scientifiques du gouvernement)</a:t>
            </a:r>
          </a:p>
        </p:txBody>
      </p:sp>
      <p:sp>
        <p:nvSpPr>
          <p:cNvPr id="35" name="TextBox 34">
            <a:extLst>
              <a:ext uri="{FF2B5EF4-FFF2-40B4-BE49-F238E27FC236}">
                <a16:creationId xmlns:a16="http://schemas.microsoft.com/office/drawing/2014/main" id="{3EA0D560-F690-EB4B-B867-D874CE2F1204}"/>
              </a:ext>
            </a:extLst>
          </p:cNvPr>
          <p:cNvSpPr txBox="1"/>
          <p:nvPr/>
        </p:nvSpPr>
        <p:spPr>
          <a:xfrm>
            <a:off x="9748864" y="3892113"/>
            <a:ext cx="2254677" cy="18774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400" b="1" dirty="0">
                <a:solidFill>
                  <a:srgbClr val="254776"/>
                </a:solidFill>
                <a:latin typeface="Helvetica" pitchFamily="2" charset="0"/>
              </a:rPr>
              <a:t>Hybride national</a:t>
            </a:r>
          </a:p>
          <a:p>
            <a:pPr algn="ctr"/>
            <a:r>
              <a:rPr lang="fr-CA" sz="1400" b="1" dirty="0">
                <a:solidFill>
                  <a:srgbClr val="254776"/>
                </a:solidFill>
                <a:latin typeface="Helvetica" pitchFamily="2" charset="0"/>
              </a:rPr>
              <a:t>intermédiaires et producteurs de données probantes</a:t>
            </a:r>
            <a:endParaRPr lang="fr-CA" sz="1200" dirty="0">
              <a:solidFill>
                <a:srgbClr val="254776"/>
              </a:solidFill>
              <a:latin typeface="Helvetica" pitchFamily="2" charset="0"/>
            </a:endParaRPr>
          </a:p>
          <a:p>
            <a:pPr algn="ctr"/>
            <a:endParaRPr lang="fr-CA" sz="1200" dirty="0">
              <a:solidFill>
                <a:srgbClr val="254776"/>
              </a:solidFill>
              <a:latin typeface="Helvetica" pitchFamily="2" charset="0"/>
            </a:endParaRPr>
          </a:p>
          <a:p>
            <a:pPr algn="ctr"/>
            <a:r>
              <a:rPr lang="fr-CA" sz="1200" dirty="0">
                <a:solidFill>
                  <a:srgbClr val="254776"/>
                </a:solidFill>
                <a:latin typeface="Helvetica" pitchFamily="2" charset="0"/>
              </a:rPr>
              <a:t>(ex.: unités locales d'appui axées sur des types de données probantes, des secteurs spécifiques, etc.)</a:t>
            </a:r>
          </a:p>
        </p:txBody>
      </p:sp>
      <p:sp>
        <p:nvSpPr>
          <p:cNvPr id="37" name="TextBox 36">
            <a:extLst>
              <a:ext uri="{FF2B5EF4-FFF2-40B4-BE49-F238E27FC236}">
                <a16:creationId xmlns:a16="http://schemas.microsoft.com/office/drawing/2014/main" id="{930E2CCF-B8D6-7541-BDAA-5B16B89AE1F7}"/>
              </a:ext>
            </a:extLst>
          </p:cNvPr>
          <p:cNvSpPr txBox="1"/>
          <p:nvPr/>
        </p:nvSpPr>
        <p:spPr>
          <a:xfrm>
            <a:off x="5653313" y="3492786"/>
            <a:ext cx="2047863" cy="73866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400" b="1" dirty="0">
                <a:solidFill>
                  <a:srgbClr val="254776"/>
                </a:solidFill>
                <a:latin typeface="Helvetica" pitchFamily="2" charset="0"/>
              </a:rPr>
              <a:t>Réseaux nationaux d'appui aux données probantes</a:t>
            </a:r>
          </a:p>
        </p:txBody>
      </p:sp>
      <p:sp>
        <p:nvSpPr>
          <p:cNvPr id="38" name="TextBox 37">
            <a:extLst>
              <a:ext uri="{FF2B5EF4-FFF2-40B4-BE49-F238E27FC236}">
                <a16:creationId xmlns:a16="http://schemas.microsoft.com/office/drawing/2014/main" id="{5821EC43-8BDE-0646-8A9C-A133147F3A75}"/>
              </a:ext>
            </a:extLst>
          </p:cNvPr>
          <p:cNvSpPr txBox="1"/>
          <p:nvPr/>
        </p:nvSpPr>
        <p:spPr>
          <a:xfrm>
            <a:off x="4335686" y="1979390"/>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fr-CA" sz="1400" i="1" dirty="0">
                <a:solidFill>
                  <a:srgbClr val="C3C7CD"/>
                </a:solidFill>
                <a:effectLst/>
                <a:latin typeface="Arial" panose="020B0604020202020204" pitchFamily="34" charset="0"/>
                <a:cs typeface="Arial" panose="020B0604020202020204" pitchFamily="34" charset="0"/>
              </a:rPr>
              <a:t>Orientation normative</a:t>
            </a:r>
          </a:p>
        </p:txBody>
      </p:sp>
      <p:sp>
        <p:nvSpPr>
          <p:cNvPr id="39" name="TextBox 38">
            <a:extLst>
              <a:ext uri="{FF2B5EF4-FFF2-40B4-BE49-F238E27FC236}">
                <a16:creationId xmlns:a16="http://schemas.microsoft.com/office/drawing/2014/main" id="{9B67C318-261F-374D-BA15-B167B8F18EF8}"/>
              </a:ext>
            </a:extLst>
          </p:cNvPr>
          <p:cNvSpPr txBox="1"/>
          <p:nvPr/>
        </p:nvSpPr>
        <p:spPr>
          <a:xfrm>
            <a:off x="4335686" y="3242848"/>
            <a:ext cx="1587715" cy="52322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fr-CA" sz="1400" i="1" dirty="0">
                <a:solidFill>
                  <a:srgbClr val="C3C7CD"/>
                </a:solidFill>
                <a:latin typeface="Arial" panose="020B0604020202020204" pitchFamily="34" charset="0"/>
                <a:cs typeface="Arial" panose="020B0604020202020204" pitchFamily="34" charset="0"/>
              </a:rPr>
              <a:t>Assistance technique</a:t>
            </a:r>
          </a:p>
        </p:txBody>
      </p:sp>
      <p:sp>
        <p:nvSpPr>
          <p:cNvPr id="5" name="TextBox 4">
            <a:extLst>
              <a:ext uri="{FF2B5EF4-FFF2-40B4-BE49-F238E27FC236}">
                <a16:creationId xmlns:a16="http://schemas.microsoft.com/office/drawing/2014/main" id="{F3F4F8CB-BA5F-3ED5-D7EE-146F8F174D7A}"/>
              </a:ext>
            </a:extLst>
          </p:cNvPr>
          <p:cNvSpPr txBox="1"/>
          <p:nvPr/>
        </p:nvSpPr>
        <p:spPr>
          <a:xfrm>
            <a:off x="2408529" y="4868030"/>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800" b="1" dirty="0">
                <a:solidFill>
                  <a:srgbClr val="254776"/>
                </a:solidFill>
                <a:latin typeface="Helvetica" pitchFamily="2" charset="0"/>
              </a:rPr>
              <a:t>Producteurs</a:t>
            </a:r>
          </a:p>
        </p:txBody>
      </p:sp>
      <p:sp>
        <p:nvSpPr>
          <p:cNvPr id="8" name="TextBox 7">
            <a:extLst>
              <a:ext uri="{FF2B5EF4-FFF2-40B4-BE49-F238E27FC236}">
                <a16:creationId xmlns:a16="http://schemas.microsoft.com/office/drawing/2014/main" id="{D77BAB75-2A7A-63B5-18D1-86FAD6FA66EE}"/>
              </a:ext>
            </a:extLst>
          </p:cNvPr>
          <p:cNvSpPr txBox="1"/>
          <p:nvPr/>
        </p:nvSpPr>
        <p:spPr>
          <a:xfrm>
            <a:off x="7623731" y="4868030"/>
            <a:ext cx="2150090"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a:r>
              <a:rPr lang="fr-CA" sz="1800" b="1" dirty="0">
                <a:solidFill>
                  <a:srgbClr val="254776"/>
                </a:solidFill>
                <a:latin typeface="Helvetica" pitchFamily="2" charset="0"/>
              </a:rPr>
              <a:t>Producteurs</a:t>
            </a:r>
          </a:p>
        </p:txBody>
      </p:sp>
      <p:sp>
        <p:nvSpPr>
          <p:cNvPr id="2" name="TextBox 1">
            <a:extLst>
              <a:ext uri="{FF2B5EF4-FFF2-40B4-BE49-F238E27FC236}">
                <a16:creationId xmlns:a16="http://schemas.microsoft.com/office/drawing/2014/main" id="{9811B605-CAB5-CB02-4A31-111C3AFF8F54}"/>
              </a:ext>
            </a:extLst>
          </p:cNvPr>
          <p:cNvSpPr txBox="1"/>
          <p:nvPr/>
        </p:nvSpPr>
        <p:spPr>
          <a:xfrm>
            <a:off x="4335684" y="5159075"/>
            <a:ext cx="2687415" cy="9541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fr-CA" sz="1400" i="1" dirty="0">
                <a:solidFill>
                  <a:srgbClr val="254776"/>
                </a:solidFill>
                <a:latin typeface="Arial" panose="020B0604020202020204" pitchFamily="34" charset="0"/>
                <a:cs typeface="Arial" panose="020B0604020202020204" pitchFamily="34" charset="0"/>
              </a:rPr>
              <a:t>Biens publics mondiaux liés aux données probantes, en particulier les synthèses vivantes de données probantes</a:t>
            </a:r>
          </a:p>
        </p:txBody>
      </p:sp>
      <p:sp>
        <p:nvSpPr>
          <p:cNvPr id="3" name="Title 1">
            <a:extLst>
              <a:ext uri="{FF2B5EF4-FFF2-40B4-BE49-F238E27FC236}">
                <a16:creationId xmlns:a16="http://schemas.microsoft.com/office/drawing/2014/main" id="{1C7CDFCE-7EC1-234C-9F71-FF560F6C4A56}"/>
              </a:ext>
            </a:extLst>
          </p:cNvPr>
          <p:cNvSpPr txBox="1">
            <a:spLocks/>
          </p:cNvSpPr>
          <p:nvPr/>
        </p:nvSpPr>
        <p:spPr>
          <a:xfrm>
            <a:off x="227215" y="97789"/>
            <a:ext cx="8272016" cy="1006368"/>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r>
              <a:rPr lang="en-CA" b="1" dirty="0">
                <a:solidFill>
                  <a:srgbClr val="0F447C"/>
                </a:solidFill>
                <a:latin typeface="Helvetica" pitchFamily="2" charset="0"/>
                <a:cs typeface="Arial" panose="020B0604020202020204" pitchFamily="34" charset="0"/>
              </a:rPr>
              <a:t>2.0</a:t>
            </a:r>
            <a:r>
              <a:rPr lang="en-CA" dirty="0">
                <a:solidFill>
                  <a:srgbClr val="0F447C"/>
                </a:solidFill>
                <a:latin typeface="Helvetica" pitchFamily="2" charset="0"/>
                <a:cs typeface="Arial" panose="020B0604020202020204" pitchFamily="34" charset="0"/>
              </a:rPr>
              <a:t> </a:t>
            </a:r>
            <a:r>
              <a:rPr lang="en-CA" dirty="0" err="1">
                <a:solidFill>
                  <a:srgbClr val="0F447C"/>
                </a:solidFill>
                <a:latin typeface="Helvetica" pitchFamily="2" charset="0"/>
                <a:cs typeface="Arial" panose="020B0604020202020204" pitchFamily="34" charset="0"/>
              </a:rPr>
              <a:t>Améliorer</a:t>
            </a:r>
            <a:r>
              <a:rPr lang="en-CA" dirty="0">
                <a:solidFill>
                  <a:srgbClr val="0F447C"/>
                </a:solidFill>
                <a:latin typeface="Helvetica" pitchFamily="2" charset="0"/>
                <a:cs typeface="Arial" panose="020B0604020202020204" pitchFamily="34" charset="0"/>
              </a:rPr>
              <a:t> la coordination entre les </a:t>
            </a:r>
            <a:r>
              <a:rPr lang="en-CA" dirty="0" err="1">
                <a:solidFill>
                  <a:srgbClr val="0F447C"/>
                </a:solidFill>
                <a:latin typeface="Helvetica" pitchFamily="2" charset="0"/>
                <a:cs typeface="Arial" panose="020B0604020202020204" pitchFamily="34" charset="0"/>
              </a:rPr>
              <a:t>producteurs</a:t>
            </a:r>
            <a:r>
              <a:rPr lang="en-CA" dirty="0">
                <a:solidFill>
                  <a:srgbClr val="0F447C"/>
                </a:solidFill>
                <a:latin typeface="Helvetica" pitchFamily="2" charset="0"/>
                <a:cs typeface="Arial" panose="020B0604020202020204" pitchFamily="34" charset="0"/>
              </a:rPr>
              <a:t> de </a:t>
            </a:r>
            <a:r>
              <a:rPr lang="en-CA" dirty="0" err="1">
                <a:solidFill>
                  <a:srgbClr val="0F447C"/>
                </a:solidFill>
                <a:latin typeface="Helvetica" pitchFamily="2" charset="0"/>
                <a:cs typeface="Arial" panose="020B0604020202020204" pitchFamily="34" charset="0"/>
              </a:rPr>
              <a:t>données</a:t>
            </a:r>
            <a:r>
              <a:rPr lang="en-CA" dirty="0">
                <a:solidFill>
                  <a:srgbClr val="0F447C"/>
                </a:solidFill>
                <a:latin typeface="Helvetica" pitchFamily="2" charset="0"/>
                <a:cs typeface="Arial" panose="020B0604020202020204" pitchFamily="34" charset="0"/>
              </a:rPr>
              <a:t> </a:t>
            </a:r>
            <a:r>
              <a:rPr lang="en-CA" dirty="0" err="1">
                <a:solidFill>
                  <a:srgbClr val="0F447C"/>
                </a:solidFill>
                <a:latin typeface="Helvetica" pitchFamily="2" charset="0"/>
                <a:cs typeface="Arial" panose="020B0604020202020204" pitchFamily="34" charset="0"/>
              </a:rPr>
              <a:t>probantes</a:t>
            </a:r>
            <a:r>
              <a:rPr lang="en-CA" dirty="0">
                <a:solidFill>
                  <a:srgbClr val="0F447C"/>
                </a:solidFill>
                <a:latin typeface="Helvetica" pitchFamily="2" charset="0"/>
                <a:cs typeface="Arial" panose="020B0604020202020204" pitchFamily="34" charset="0"/>
              </a:rPr>
              <a:t> (</a:t>
            </a:r>
            <a:r>
              <a:rPr lang="en-CA" dirty="0" err="1">
                <a:solidFill>
                  <a:srgbClr val="0F447C"/>
                </a:solidFill>
                <a:latin typeface="Helvetica" pitchFamily="2" charset="0"/>
                <a:cs typeface="Arial" panose="020B0604020202020204" pitchFamily="34" charset="0"/>
              </a:rPr>
              <a:t>à</a:t>
            </a:r>
            <a:r>
              <a:rPr lang="en-CA" dirty="0">
                <a:solidFill>
                  <a:srgbClr val="0F447C"/>
                </a:solidFill>
                <a:latin typeface="Helvetica" pitchFamily="2" charset="0"/>
                <a:cs typeface="Arial" panose="020B0604020202020204" pitchFamily="34" charset="0"/>
              </a:rPr>
              <a:t> la </a:t>
            </a:r>
            <a:r>
              <a:rPr lang="en-CA" dirty="0" err="1">
                <a:solidFill>
                  <a:srgbClr val="0F447C"/>
                </a:solidFill>
                <a:latin typeface="Helvetica" pitchFamily="2" charset="0"/>
                <a:cs typeface="Arial" panose="020B0604020202020204" pitchFamily="34" charset="0"/>
              </a:rPr>
              <a:t>fois</a:t>
            </a:r>
            <a:r>
              <a:rPr lang="en-CA" dirty="0">
                <a:solidFill>
                  <a:srgbClr val="0F447C"/>
                </a:solidFill>
                <a:latin typeface="Helvetica" pitchFamily="2" charset="0"/>
                <a:cs typeface="Arial" panose="020B0604020202020204" pitchFamily="34" charset="0"/>
              </a:rPr>
              <a:t> </a:t>
            </a:r>
            <a:r>
              <a:rPr lang="en-CA" dirty="0" err="1">
                <a:solidFill>
                  <a:srgbClr val="0F447C"/>
                </a:solidFill>
                <a:latin typeface="Helvetica" pitchFamily="2" charset="0"/>
                <a:cs typeface="Arial" panose="020B0604020202020204" pitchFamily="34" charset="0"/>
              </a:rPr>
              <a:t>mondiaux</a:t>
            </a:r>
            <a:r>
              <a:rPr lang="en-CA" dirty="0">
                <a:solidFill>
                  <a:srgbClr val="0F447C"/>
                </a:solidFill>
                <a:latin typeface="Helvetica" pitchFamily="2" charset="0"/>
                <a:cs typeface="Arial" panose="020B0604020202020204" pitchFamily="34" charset="0"/>
              </a:rPr>
              <a:t> et </a:t>
            </a:r>
            <a:r>
              <a:rPr lang="en-CA" dirty="0" err="1">
                <a:solidFill>
                  <a:srgbClr val="0F447C"/>
                </a:solidFill>
                <a:latin typeface="Helvetica" pitchFamily="2" charset="0"/>
                <a:cs typeface="Arial" panose="020B0604020202020204" pitchFamily="34" charset="0"/>
              </a:rPr>
              <a:t>nationaux</a:t>
            </a:r>
            <a:r>
              <a:rPr lang="en-CA" dirty="0">
                <a:solidFill>
                  <a:srgbClr val="0F447C"/>
                </a:solidFill>
                <a:latin typeface="Helvetica" pitchFamily="2" charset="0"/>
                <a:cs typeface="Arial" panose="020B0604020202020204" pitchFamily="34" charset="0"/>
              </a:rPr>
              <a:t>) </a:t>
            </a:r>
            <a:r>
              <a:rPr lang="en-CA" dirty="0" err="1">
                <a:solidFill>
                  <a:srgbClr val="0F447C"/>
                </a:solidFill>
                <a:latin typeface="Helvetica" pitchFamily="2" charset="0"/>
                <a:cs typeface="Arial" panose="020B0604020202020204" pitchFamily="34" charset="0"/>
              </a:rPr>
              <a:t>est</a:t>
            </a:r>
            <a:r>
              <a:rPr lang="en-CA" dirty="0">
                <a:solidFill>
                  <a:srgbClr val="0F447C"/>
                </a:solidFill>
                <a:latin typeface="Helvetica" pitchFamily="2" charset="0"/>
                <a:cs typeface="Arial" panose="020B0604020202020204" pitchFamily="34" charset="0"/>
              </a:rPr>
              <a:t> un point de </a:t>
            </a:r>
            <a:r>
              <a:rPr lang="en-CA" dirty="0" err="1">
                <a:solidFill>
                  <a:srgbClr val="0F447C"/>
                </a:solidFill>
                <a:latin typeface="Helvetica" pitchFamily="2" charset="0"/>
                <a:cs typeface="Arial" panose="020B0604020202020204" pitchFamily="34" charset="0"/>
              </a:rPr>
              <a:t>départ</a:t>
            </a:r>
            <a:r>
              <a:rPr lang="en-CA" dirty="0">
                <a:solidFill>
                  <a:srgbClr val="0F447C"/>
                </a:solidFill>
                <a:latin typeface="Helvetica" pitchFamily="2" charset="0"/>
                <a:cs typeface="Arial" panose="020B0604020202020204" pitchFamily="34" charset="0"/>
              </a:rPr>
              <a:t> important</a:t>
            </a:r>
          </a:p>
        </p:txBody>
      </p:sp>
    </p:spTree>
    <p:extLst>
      <p:ext uri="{BB962C8B-B14F-4D97-AF65-F5344CB8AC3E}">
        <p14:creationId xmlns:p14="http://schemas.microsoft.com/office/powerpoint/2010/main" val="2666897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Icon&#10;&#10;Description automatically generated">
            <a:extLst>
              <a:ext uri="{FF2B5EF4-FFF2-40B4-BE49-F238E27FC236}">
                <a16:creationId xmlns:a16="http://schemas.microsoft.com/office/drawing/2014/main" id="{5C90BB9F-CFBC-C285-C854-3DB89AE15895}"/>
              </a:ext>
            </a:extLst>
          </p:cNvPr>
          <p:cNvPicPr>
            <a:picLocks noChangeAspect="1"/>
          </p:cNvPicPr>
          <p:nvPr/>
        </p:nvPicPr>
        <p:blipFill>
          <a:blip r:embed="rId3"/>
          <a:stretch>
            <a:fillRect/>
          </a:stretch>
        </p:blipFill>
        <p:spPr>
          <a:xfrm>
            <a:off x="-141539" y="1234896"/>
            <a:ext cx="4021670" cy="4021670"/>
          </a:xfrm>
          <a:prstGeom prst="rect">
            <a:avLst/>
          </a:prstGeom>
        </p:spPr>
      </p:pic>
      <p:grpSp>
        <p:nvGrpSpPr>
          <p:cNvPr id="34" name="Group 33">
            <a:extLst>
              <a:ext uri="{FF2B5EF4-FFF2-40B4-BE49-F238E27FC236}">
                <a16:creationId xmlns:a16="http://schemas.microsoft.com/office/drawing/2014/main" id="{BE698B26-EA85-3CE9-F214-3211EBAB0ED1}"/>
              </a:ext>
            </a:extLst>
          </p:cNvPr>
          <p:cNvGrpSpPr/>
          <p:nvPr/>
        </p:nvGrpSpPr>
        <p:grpSpPr>
          <a:xfrm>
            <a:off x="2925306" y="2888658"/>
            <a:ext cx="875560" cy="806419"/>
            <a:chOff x="2946326" y="2837858"/>
            <a:chExt cx="875560" cy="806419"/>
          </a:xfrm>
        </p:grpSpPr>
        <p:sp>
          <p:nvSpPr>
            <p:cNvPr id="42" name="Oval 41">
              <a:extLst>
                <a:ext uri="{FF2B5EF4-FFF2-40B4-BE49-F238E27FC236}">
                  <a16:creationId xmlns:a16="http://schemas.microsoft.com/office/drawing/2014/main" id="{2CE1EBE3-231A-DC63-4203-5B83B1F16AA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43" name="TextBox 42">
              <a:extLst>
                <a:ext uri="{FF2B5EF4-FFF2-40B4-BE49-F238E27FC236}">
                  <a16:creationId xmlns:a16="http://schemas.microsoft.com/office/drawing/2014/main" id="{BB2CAD24-A3BF-B747-7269-C74B8E8BB39E}"/>
                </a:ext>
              </a:extLst>
            </p:cNvPr>
            <p:cNvSpPr txBox="1"/>
            <p:nvPr/>
          </p:nvSpPr>
          <p:spPr>
            <a:xfrm>
              <a:off x="2946326" y="3022715"/>
              <a:ext cx="875560" cy="461665"/>
            </a:xfrm>
            <a:prstGeom prst="rect">
              <a:avLst/>
            </a:prstGeom>
            <a:noFill/>
          </p:spPr>
          <p:txBody>
            <a:bodyPr wrap="none" rtlCol="0">
              <a:spAutoFit/>
            </a:bodyPr>
            <a:lstStyle/>
            <a:p>
              <a:pPr algn="ctr"/>
              <a:r>
                <a:rPr lang="fr-CA" sz="800" b="1" dirty="0">
                  <a:solidFill>
                    <a:schemeClr val="bg1"/>
                  </a:solidFill>
                </a:rPr>
                <a:t>MEILLEURES </a:t>
              </a:r>
            </a:p>
            <a:p>
              <a:pPr algn="ctr"/>
              <a:r>
                <a:rPr lang="fr-CA" sz="800" b="1" dirty="0">
                  <a:solidFill>
                    <a:schemeClr val="bg1"/>
                  </a:solidFill>
                </a:rPr>
                <a:t>DONNÉES </a:t>
              </a:r>
            </a:p>
            <a:p>
              <a:pPr algn="ctr"/>
              <a:r>
                <a:rPr lang="fr-CA" sz="800" b="1" dirty="0">
                  <a:solidFill>
                    <a:schemeClr val="bg1"/>
                  </a:solidFill>
                </a:rPr>
                <a:t>PROBANTES</a:t>
              </a:r>
            </a:p>
          </p:txBody>
        </p:sp>
      </p:grpSp>
      <p:grpSp>
        <p:nvGrpSpPr>
          <p:cNvPr id="35" name="Group 34">
            <a:extLst>
              <a:ext uri="{FF2B5EF4-FFF2-40B4-BE49-F238E27FC236}">
                <a16:creationId xmlns:a16="http://schemas.microsoft.com/office/drawing/2014/main" id="{7A9D31F9-EC01-50BB-F063-D8C55B7897B2}"/>
              </a:ext>
            </a:extLst>
          </p:cNvPr>
          <p:cNvGrpSpPr/>
          <p:nvPr/>
        </p:nvGrpSpPr>
        <p:grpSpPr>
          <a:xfrm>
            <a:off x="602119" y="4056755"/>
            <a:ext cx="806419" cy="806419"/>
            <a:chOff x="2679491" y="2817412"/>
            <a:chExt cx="806419" cy="806419"/>
          </a:xfrm>
        </p:grpSpPr>
        <p:sp>
          <p:nvSpPr>
            <p:cNvPr id="40" name="Oval 39">
              <a:extLst>
                <a:ext uri="{FF2B5EF4-FFF2-40B4-BE49-F238E27FC236}">
                  <a16:creationId xmlns:a16="http://schemas.microsoft.com/office/drawing/2014/main" id="{03310AD6-45C3-BFAC-07BE-6A64DB5748E3}"/>
                </a:ext>
              </a:extLst>
            </p:cNvPr>
            <p:cNvSpPr/>
            <p:nvPr/>
          </p:nvSpPr>
          <p:spPr>
            <a:xfrm>
              <a:off x="2679491" y="2817412"/>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41" name="TextBox 40">
              <a:extLst>
                <a:ext uri="{FF2B5EF4-FFF2-40B4-BE49-F238E27FC236}">
                  <a16:creationId xmlns:a16="http://schemas.microsoft.com/office/drawing/2014/main" id="{D0B436A4-01DA-2A26-DAE9-51626CBFA710}"/>
                </a:ext>
              </a:extLst>
            </p:cNvPr>
            <p:cNvSpPr txBox="1"/>
            <p:nvPr/>
          </p:nvSpPr>
          <p:spPr>
            <a:xfrm>
              <a:off x="2793999" y="3112899"/>
              <a:ext cx="577401" cy="215444"/>
            </a:xfrm>
            <a:prstGeom prst="rect">
              <a:avLst/>
            </a:prstGeom>
            <a:noFill/>
          </p:spPr>
          <p:txBody>
            <a:bodyPr wrap="none" rtlCol="0">
              <a:spAutoFit/>
            </a:bodyPr>
            <a:lstStyle/>
            <a:p>
              <a:pPr algn="ctr"/>
              <a:r>
                <a:rPr lang="fr-CA" sz="800" b="1" dirty="0">
                  <a:solidFill>
                    <a:schemeClr val="bg1"/>
                  </a:solidFill>
                </a:rPr>
                <a:t>IMPACT</a:t>
              </a:r>
            </a:p>
          </p:txBody>
        </p:sp>
      </p:grpSp>
      <p:sp>
        <p:nvSpPr>
          <p:cNvPr id="36" name="Rectangle 35">
            <a:extLst>
              <a:ext uri="{FF2B5EF4-FFF2-40B4-BE49-F238E27FC236}">
                <a16:creationId xmlns:a16="http://schemas.microsoft.com/office/drawing/2014/main" id="{C86A30ED-C0E2-376A-AE84-4B9216B5B36F}"/>
              </a:ext>
            </a:extLst>
          </p:cNvPr>
          <p:cNvSpPr/>
          <p:nvPr/>
        </p:nvSpPr>
        <p:spPr>
          <a:xfrm rot="18380888">
            <a:off x="694091" y="1869690"/>
            <a:ext cx="2663343" cy="2663343"/>
          </a:xfrm>
          <a:prstGeom prst="rect">
            <a:avLst/>
          </a:prstGeom>
          <a:noFill/>
        </p:spPr>
        <p:txBody>
          <a:bodyPr wrap="none" lIns="91440" tIns="45720" rIns="91440" bIns="45720">
            <a:prstTxWarp prst="textCircle">
              <a:avLst/>
            </a:prstTxWarp>
            <a:spAutoFit/>
          </a:bodyPr>
          <a:lstStyle/>
          <a:p>
            <a:pPr algn="ctr"/>
            <a:r>
              <a:rPr lang="fr-CA" sz="1200" b="1" cap="none" spc="0" dirty="0">
                <a:ln w="0"/>
                <a:solidFill>
                  <a:srgbClr val="254776"/>
                </a:solidFill>
                <a:effectLst/>
              </a:rPr>
              <a:t>Équipes de production </a:t>
            </a:r>
          </a:p>
          <a:p>
            <a:pPr algn="ctr"/>
            <a:r>
              <a:rPr lang="fr-CA" sz="1200" b="1" cap="none" spc="0" dirty="0">
                <a:ln w="0"/>
                <a:solidFill>
                  <a:srgbClr val="254776"/>
                </a:solidFill>
                <a:effectLst/>
              </a:rPr>
              <a:t>de </a:t>
            </a:r>
            <a:r>
              <a:rPr lang="fr-CA" sz="1200" b="1" dirty="0">
                <a:ln w="0"/>
                <a:solidFill>
                  <a:srgbClr val="254776"/>
                </a:solidFill>
              </a:rPr>
              <a:t>biens </a:t>
            </a:r>
            <a:r>
              <a:rPr lang="fr-CA" sz="1200" b="1" cap="none" spc="0" dirty="0">
                <a:ln w="0"/>
                <a:solidFill>
                  <a:srgbClr val="254776"/>
                </a:solidFill>
                <a:effectLst/>
              </a:rPr>
              <a:t>publics mondiaux</a:t>
            </a:r>
          </a:p>
        </p:txBody>
      </p:sp>
      <p:sp>
        <p:nvSpPr>
          <p:cNvPr id="38" name="Rectangle 37">
            <a:extLst>
              <a:ext uri="{FF2B5EF4-FFF2-40B4-BE49-F238E27FC236}">
                <a16:creationId xmlns:a16="http://schemas.microsoft.com/office/drawing/2014/main" id="{8A9D3C3D-B75A-1045-23DB-48C3C1F9CFC7}"/>
              </a:ext>
            </a:extLst>
          </p:cNvPr>
          <p:cNvSpPr/>
          <p:nvPr/>
        </p:nvSpPr>
        <p:spPr>
          <a:xfrm rot="20360450">
            <a:off x="633300" y="2013154"/>
            <a:ext cx="2663343" cy="2663343"/>
          </a:xfrm>
          <a:prstGeom prst="rect">
            <a:avLst/>
          </a:prstGeom>
          <a:noFill/>
        </p:spPr>
        <p:txBody>
          <a:bodyPr wrap="none" lIns="91440" tIns="45720" rIns="91440" bIns="45720">
            <a:prstTxWarp prst="textArchDown">
              <a:avLst/>
            </a:prstTxWarp>
            <a:spAutoFit/>
          </a:bodyPr>
          <a:lstStyle/>
          <a:p>
            <a:pPr algn="ctr"/>
            <a:r>
              <a:rPr lang="fr-CA" sz="1200" b="1" cap="none" spc="0" dirty="0">
                <a:ln w="0"/>
                <a:solidFill>
                  <a:srgbClr val="254776"/>
                </a:solidFill>
                <a:effectLst/>
              </a:rPr>
              <a:t>Réseaux nationaux d'appui </a:t>
            </a:r>
          </a:p>
          <a:p>
            <a:pPr algn="ctr"/>
            <a:r>
              <a:rPr lang="fr-CA" sz="1200" b="1" cap="none" spc="0" dirty="0">
                <a:ln w="0"/>
                <a:solidFill>
                  <a:srgbClr val="254776"/>
                </a:solidFill>
                <a:effectLst/>
              </a:rPr>
              <a:t>aux données probantes</a:t>
            </a:r>
          </a:p>
        </p:txBody>
      </p:sp>
      <p:sp>
        <p:nvSpPr>
          <p:cNvPr id="44" name="TextBox 43">
            <a:extLst>
              <a:ext uri="{FF2B5EF4-FFF2-40B4-BE49-F238E27FC236}">
                <a16:creationId xmlns:a16="http://schemas.microsoft.com/office/drawing/2014/main" id="{B49EAD07-49D9-5108-7C91-158A73749CF1}"/>
              </a:ext>
            </a:extLst>
          </p:cNvPr>
          <p:cNvSpPr txBox="1"/>
          <p:nvPr/>
        </p:nvSpPr>
        <p:spPr>
          <a:xfrm>
            <a:off x="3748554" y="1152784"/>
            <a:ext cx="8473111" cy="2477601"/>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fr-CA" sz="1700" b="1" dirty="0">
                <a:solidFill>
                  <a:srgbClr val="CC76A6"/>
                </a:solidFill>
                <a:latin typeface="Arial" panose="020B0604020202020204" pitchFamily="34" charset="0"/>
                <a:ea typeface="Calibri" panose="020F0502020204030204" pitchFamily="34" charset="0"/>
                <a:cs typeface="Arial" panose="020B0604020202020204" pitchFamily="34" charset="0"/>
              </a:rPr>
              <a:t>Équipes de production de biens publics mondiaux</a:t>
            </a:r>
          </a:p>
          <a:p>
            <a:pPr marL="179388" indent="-179388">
              <a:buFont typeface="Arial" panose="020B0604020202020204" pitchFamily="34" charset="0"/>
              <a:buChar char="•"/>
              <a:defRPr/>
            </a:pPr>
            <a:r>
              <a:rPr kumimoji="0" lang="fr-CA" sz="115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Chacune s'engage à répondre aux priorités mondiales émergentes de manière à accroître la coordination et à réduire la duplication dans la production de </a:t>
            </a: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synthèses vivantes de données probantes</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Elles s'engagent collectivement à travailler avec les réseaux et plateformes existants pour maximiser l'efficacité et les synergies et pour renforcer et mettre en œuvre les normes (pour une liste plus complète, voir la note de bas de page à la page précédente)</a:t>
            </a:r>
            <a:endParaRPr lang="fr-CA" sz="1150" dirty="0">
              <a:solidFill>
                <a:srgbClr val="254776"/>
              </a:solidFill>
              <a:latin typeface="Arial" panose="020B0604020202020204" pitchFamily="34" charset="0"/>
              <a:ea typeface="Calibri" panose="020F0502020204030204" pitchFamily="34" charset="0"/>
              <a:cs typeface="Arial" panose="020B0604020202020204" pitchFamily="34" charset="0"/>
            </a:endParaRP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de producteurs de biens publics mondiaux (ex.: Campbell, Cochrane, GIEC)</a:t>
            </a: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Plateformes qui soutiennent la production de biens publics mondiaux (ex.: PROSPERO)</a:t>
            </a:r>
          </a:p>
          <a:p>
            <a:pPr marL="358775" lvl="1" indent="-179388">
              <a:buFont typeface="Courier New" panose="02070309020205020404" pitchFamily="49" charset="0"/>
              <a:buChar char="o"/>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de groupes produisant des lignes directrices et évaluation de technologies qui utilisent ces biens publics mondiaux</a:t>
            </a:r>
          </a:p>
          <a:p>
            <a:pPr marL="358775" lvl="1" indent="-179388">
              <a:buFont typeface="Courier New" panose="02070309020205020404" pitchFamily="49" charset="0"/>
              <a:buChar char="o"/>
              <a:defRPr/>
            </a:pP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nationaux d'appui aux données probantes </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qui utilisent ces biens publics mondiaux et qui peuvent présenter les points de vue de nombreux types de décideurs qui utilisent ces biens publics mondiaux (décideurs gouvernementaux, leaders d'organisations, professionnels et citoyens)</a:t>
            </a:r>
          </a:p>
        </p:txBody>
      </p:sp>
      <p:sp>
        <p:nvSpPr>
          <p:cNvPr id="45" name="TextBox 44">
            <a:extLst>
              <a:ext uri="{FF2B5EF4-FFF2-40B4-BE49-F238E27FC236}">
                <a16:creationId xmlns:a16="http://schemas.microsoft.com/office/drawing/2014/main" id="{4C2C3246-C046-D7B6-AF29-A515FDDD9F27}"/>
              </a:ext>
            </a:extLst>
          </p:cNvPr>
          <p:cNvSpPr txBox="1"/>
          <p:nvPr/>
        </p:nvSpPr>
        <p:spPr>
          <a:xfrm>
            <a:off x="3756022" y="3537970"/>
            <a:ext cx="5130990" cy="2739211"/>
          </a:xfrm>
          <a:prstGeom prst="rect">
            <a:avLst/>
          </a:prstGeom>
          <a:noFill/>
        </p:spPr>
        <p:txBody>
          <a:bodyPr wrap="square">
            <a:spAutoFit/>
          </a:bodyPr>
          <a:lstStyle/>
          <a:p>
            <a:pPr marR="0" lvl="0" algn="l" defTabSz="609585" rtl="0" eaLnBrk="1" fontAlgn="auto" latinLnBrk="0" hangingPunct="1">
              <a:spcBef>
                <a:spcPts val="0"/>
              </a:spcBef>
              <a:spcAft>
                <a:spcPts val="0"/>
              </a:spcAft>
              <a:buClrTx/>
              <a:buSzTx/>
              <a:tabLst/>
              <a:defRPr/>
            </a:pPr>
            <a:r>
              <a:rPr lang="fr-CA" sz="1700" b="1" dirty="0">
                <a:solidFill>
                  <a:srgbClr val="6AA855"/>
                </a:solidFill>
                <a:latin typeface="Arial" panose="020B0604020202020204" pitchFamily="34" charset="0"/>
                <a:ea typeface="Calibri" panose="020F0502020204030204" pitchFamily="34" charset="0"/>
                <a:cs typeface="Arial" panose="020B0604020202020204" pitchFamily="34" charset="0"/>
              </a:rPr>
              <a:t>Réseaux nationaux d'appui aux données probantes </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Chacun s'engage à répondre aux priorités nationales émergentes de manière à tirer parti et à permettre la mise en œuvre des biens publics mondiaux (ex.: </a:t>
            </a:r>
            <a:r>
              <a:rPr kumimoji="0" lang="fr-CA" sz="115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par le biais d’appui et de synthèses de données probantes contextualisés</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et à soutenir l'amélioration continue des biens publics mondiaux (par le biais de partenariats avec des équipes de leur région)</a:t>
            </a:r>
          </a:p>
          <a:p>
            <a:pPr marL="179388" marR="0" lvl="0" indent="-179388" algn="l" defTabSz="609585" rtl="0" eaLnBrk="1" fontAlgn="auto" latinLnBrk="0" hangingPunct="1">
              <a:spcBef>
                <a:spcPts val="0"/>
              </a:spcBef>
              <a:spcAft>
                <a:spcPts val="0"/>
              </a:spcAft>
              <a:buClrTx/>
              <a:buSzTx/>
              <a:buFont typeface="Arial" panose="020B0604020202020204" pitchFamily="34" charset="0"/>
              <a:buChar char="•"/>
              <a:tabLst/>
              <a:defRPr/>
            </a:pP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Ils </a:t>
            </a:r>
            <a:r>
              <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s'engagent collectivement à travailler avec les réseaux et plateformes existants pour maximiser l'efficacité et les synergies et pour renforcer et mettre en œuvre des normes</a:t>
            </a:r>
          </a:p>
          <a:p>
            <a:pPr marL="358775" lvl="1" indent="-179388">
              <a:buFont typeface="Courier New" panose="02070309020205020404" pitchFamily="49" charset="0"/>
              <a:buChar char="o"/>
              <a:defRPr/>
            </a:pP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Réseaux d'unités d'appui aux données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proabntes</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(ex.: Brazil Coalition for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Evidence</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What</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Works Network au Royaume-Uni, </a:t>
            </a:r>
            <a:r>
              <a:rPr lang="fr-CA" sz="1150" dirty="0" err="1">
                <a:solidFill>
                  <a:srgbClr val="254776"/>
                </a:solidFill>
                <a:latin typeface="Arial" panose="020B0604020202020204" pitchFamily="34" charset="0"/>
                <a:ea typeface="Calibri" panose="020F0502020204030204" pitchFamily="34" charset="0"/>
                <a:cs typeface="Arial" panose="020B0604020202020204" pitchFamily="34" charset="0"/>
              </a:rPr>
              <a:t>EVIPNet</a:t>
            </a:r>
            <a:r>
              <a:rPr lang="fr-CA" sz="1150" dirty="0">
                <a:solidFill>
                  <a:srgbClr val="254776"/>
                </a:solidFill>
                <a:latin typeface="Arial" panose="020B0604020202020204" pitchFamily="34" charset="0"/>
                <a:ea typeface="Calibri" panose="020F0502020204030204" pitchFamily="34" charset="0"/>
                <a:cs typeface="Arial" panose="020B0604020202020204" pitchFamily="34" charset="0"/>
              </a:rPr>
              <a:t> dans les pays à faible et moyen revenu)</a:t>
            </a:r>
            <a:endParaRPr kumimoji="0" lang="fr-CA" sz="115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endParaRPr>
          </a:p>
        </p:txBody>
      </p:sp>
      <p:sp>
        <p:nvSpPr>
          <p:cNvPr id="46" name="Rounded Rectangular Callout 45">
            <a:extLst>
              <a:ext uri="{FF2B5EF4-FFF2-40B4-BE49-F238E27FC236}">
                <a16:creationId xmlns:a16="http://schemas.microsoft.com/office/drawing/2014/main" id="{013C1AE3-E748-5375-6F07-8FA1AF736108}"/>
              </a:ext>
            </a:extLst>
          </p:cNvPr>
          <p:cNvSpPr/>
          <p:nvPr/>
        </p:nvSpPr>
        <p:spPr>
          <a:xfrm>
            <a:off x="9010587" y="3410121"/>
            <a:ext cx="3134683" cy="1254838"/>
          </a:xfrm>
          <a:prstGeom prst="wedgeRoundRectCallout">
            <a:avLst>
              <a:gd name="adj1" fmla="val -60532"/>
              <a:gd name="adj2" fmla="val -42081"/>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La Living </a:t>
            </a:r>
            <a:r>
              <a:rPr lang="fr-CA" sz="1100" dirty="0" err="1">
                <a:solidFill>
                  <a:srgbClr val="254776"/>
                </a:solidFill>
              </a:rPr>
              <a:t>Evidence</a:t>
            </a:r>
            <a:r>
              <a:rPr lang="fr-CA" sz="1100" dirty="0">
                <a:solidFill>
                  <a:srgbClr val="254776"/>
                </a:solidFill>
              </a:rPr>
              <a:t> Alliance est un prototype prometteur, mais nous avons encore un long chemin à parcourir avec des centaines de synthèses de données probantes de faible qualité pour des questions sans importance et aucune pour bon nombre des questions les plus importantes de la société.</a:t>
            </a:r>
          </a:p>
        </p:txBody>
      </p:sp>
      <p:sp>
        <p:nvSpPr>
          <p:cNvPr id="47" name="Rounded Rectangular Callout 46">
            <a:extLst>
              <a:ext uri="{FF2B5EF4-FFF2-40B4-BE49-F238E27FC236}">
                <a16:creationId xmlns:a16="http://schemas.microsoft.com/office/drawing/2014/main" id="{CBA09A20-B62E-6CB5-C3EB-50F8099D1F3A}"/>
              </a:ext>
            </a:extLst>
          </p:cNvPr>
          <p:cNvSpPr/>
          <p:nvPr/>
        </p:nvSpPr>
        <p:spPr>
          <a:xfrm>
            <a:off x="9010587" y="5052566"/>
            <a:ext cx="3134683" cy="1056134"/>
          </a:xfrm>
          <a:prstGeom prst="wedgeRoundRectCallout">
            <a:avLst>
              <a:gd name="adj1" fmla="val -60840"/>
              <a:gd name="adj2" fmla="val -4187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Paradoxalement, certains producteurs de biens publics mondiaux comme Cochrane sont dans une position de financement plus fragile depuis leur création, et d'autres comme Campbell n'ont jamais été financés de manière durable</a:t>
            </a:r>
          </a:p>
        </p:txBody>
      </p:sp>
      <p:sp>
        <p:nvSpPr>
          <p:cNvPr id="48" name="Rounded Rectangular Callout 47">
            <a:extLst>
              <a:ext uri="{FF2B5EF4-FFF2-40B4-BE49-F238E27FC236}">
                <a16:creationId xmlns:a16="http://schemas.microsoft.com/office/drawing/2014/main" id="{911F2BB1-DF14-72AD-8175-DF43C82968C2}"/>
              </a:ext>
            </a:extLst>
          </p:cNvPr>
          <p:cNvSpPr/>
          <p:nvPr/>
        </p:nvSpPr>
        <p:spPr>
          <a:xfrm flipH="1">
            <a:off x="88900" y="5146237"/>
            <a:ext cx="3659654" cy="1019664"/>
          </a:xfrm>
          <a:prstGeom prst="wedgeRoundRectCallout">
            <a:avLst>
              <a:gd name="adj1" fmla="val -53141"/>
              <a:gd name="adj2" fmla="val -10421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Nous avons pu répondre à une question des décideurs nationaux avec une synthèse de données probantes contextualisées sur les stratégies d'adaptation au climat, et ce, en trois jours, car une synthèse vivante était disponible avec plus de 17 000 études déjà identifiées et évaluées.</a:t>
            </a:r>
          </a:p>
        </p:txBody>
      </p:sp>
      <p:sp>
        <p:nvSpPr>
          <p:cNvPr id="49" name="TextBox 48">
            <a:extLst>
              <a:ext uri="{FF2B5EF4-FFF2-40B4-BE49-F238E27FC236}">
                <a16:creationId xmlns:a16="http://schemas.microsoft.com/office/drawing/2014/main" id="{AAF8FDC8-25B2-3BBC-3E8B-2BDC17B894C8}"/>
              </a:ext>
            </a:extLst>
          </p:cNvPr>
          <p:cNvSpPr txBox="1"/>
          <p:nvPr/>
        </p:nvSpPr>
        <p:spPr>
          <a:xfrm>
            <a:off x="811344" y="2887356"/>
            <a:ext cx="2124373" cy="830997"/>
          </a:xfrm>
          <a:prstGeom prst="rect">
            <a:avLst/>
          </a:prstGeom>
          <a:noFill/>
        </p:spPr>
        <p:txBody>
          <a:bodyPr wrap="square">
            <a:spAutoFit/>
          </a:bodyPr>
          <a:lstStyle/>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Systèmes mondiaux et nationaux mieux connectés</a:t>
            </a:r>
            <a:endParaRPr lang="fr-CA" sz="1700" dirty="0"/>
          </a:p>
        </p:txBody>
      </p:sp>
      <p:sp>
        <p:nvSpPr>
          <p:cNvPr id="4" name="Title 14">
            <a:extLst>
              <a:ext uri="{FF2B5EF4-FFF2-40B4-BE49-F238E27FC236}">
                <a16:creationId xmlns:a16="http://schemas.microsoft.com/office/drawing/2014/main" id="{9BD742D0-96E7-027B-3738-A8477646118A}"/>
              </a:ext>
            </a:extLst>
          </p:cNvPr>
          <p:cNvSpPr txBox="1">
            <a:spLocks/>
          </p:cNvSpPr>
          <p:nvPr/>
        </p:nvSpPr>
        <p:spPr>
          <a:xfrm>
            <a:off x="267858" y="97077"/>
            <a:ext cx="8619154" cy="1006368"/>
          </a:xfrm>
          <a:prstGeom prst="rect">
            <a:avLst/>
          </a:prstGeom>
        </p:spPr>
        <p:txBody>
          <a:bodyPr vert="horz" lIns="91440" tIns="45720" rIns="91440" bIns="45720" rtlCol="0" anchor="ctr">
            <a:norm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Un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modèle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possible pour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améliorer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la coordination : commencer par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mieux</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connecter le national et le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mondial</a:t>
            </a:r>
            <a:endParaRPr lang="en-CA" kern="0" dirty="0">
              <a:solidFill>
                <a:srgbClr val="FF0000"/>
              </a:solidFill>
              <a:latin typeface="Arial"/>
              <a:cs typeface="Arial" panose="020B0604020202020204" pitchFamily="34" charset="0"/>
              <a:sym typeface="Arial"/>
            </a:endParaRPr>
          </a:p>
        </p:txBody>
      </p:sp>
    </p:spTree>
    <p:extLst>
      <p:ext uri="{BB962C8B-B14F-4D97-AF65-F5344CB8AC3E}">
        <p14:creationId xmlns:p14="http://schemas.microsoft.com/office/powerpoint/2010/main" val="3060784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0CAAD888-E111-F5C8-DC4F-A4B210760CBE}"/>
              </a:ext>
            </a:extLst>
          </p:cNvPr>
          <p:cNvGrpSpPr/>
          <p:nvPr/>
        </p:nvGrpSpPr>
        <p:grpSpPr>
          <a:xfrm>
            <a:off x="63643" y="1239689"/>
            <a:ext cx="3563053" cy="3555937"/>
            <a:chOff x="258834" y="1387135"/>
            <a:chExt cx="3563053" cy="3555937"/>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258834" y="1387135"/>
              <a:ext cx="3555937" cy="3555937"/>
            </a:xfrm>
            <a:prstGeom prst="rect">
              <a:avLst/>
            </a:prstGeom>
          </p:spPr>
        </p:pic>
        <p:sp>
          <p:nvSpPr>
            <p:cNvPr id="8" name="Rectangle 7">
              <a:extLst>
                <a:ext uri="{FF2B5EF4-FFF2-40B4-BE49-F238E27FC236}">
                  <a16:creationId xmlns:a16="http://schemas.microsoft.com/office/drawing/2014/main" id="{78D4D704-5A57-2B31-1043-F54478F85DD2}"/>
                </a:ext>
              </a:extLst>
            </p:cNvPr>
            <p:cNvSpPr/>
            <p:nvPr/>
          </p:nvSpPr>
          <p:spPr>
            <a:xfrm rot="11317418">
              <a:off x="702577" y="1912572"/>
              <a:ext cx="2731496" cy="2731496"/>
            </a:xfrm>
            <a:prstGeom prst="rect">
              <a:avLst/>
            </a:prstGeom>
            <a:noFill/>
          </p:spPr>
          <p:txBody>
            <a:bodyPr wrap="none" lIns="91440" tIns="45720" rIns="91440" bIns="45720">
              <a:prstTxWarp prst="textCircle">
                <a:avLst/>
              </a:prstTxWarp>
              <a:spAutoFit/>
            </a:bodyPr>
            <a:lstStyle/>
            <a:p>
              <a:pPr algn="ctr"/>
              <a:r>
                <a:rPr lang="fr-CA" sz="1200" b="1" cap="none" spc="0" dirty="0">
                  <a:ln w="0"/>
                  <a:solidFill>
                    <a:srgbClr val="254776"/>
                  </a:solidFill>
                  <a:effectLst/>
                </a:rPr>
                <a:t>Bailleurs de fonds</a:t>
              </a:r>
            </a:p>
          </p:txBody>
        </p:sp>
        <p:grpSp>
          <p:nvGrpSpPr>
            <p:cNvPr id="9" name="Group 8">
              <a:extLst>
                <a:ext uri="{FF2B5EF4-FFF2-40B4-BE49-F238E27FC236}">
                  <a16:creationId xmlns:a16="http://schemas.microsoft.com/office/drawing/2014/main" id="{0F0ECED4-AC0A-4B2D-03F2-D1A21F93FF47}"/>
                </a:ext>
              </a:extLst>
            </p:cNvPr>
            <p:cNvGrpSpPr/>
            <p:nvPr/>
          </p:nvGrpSpPr>
          <p:grpSpPr>
            <a:xfrm>
              <a:off x="2946327" y="2837858"/>
              <a:ext cx="875560" cy="806419"/>
              <a:chOff x="2946327" y="2837858"/>
              <a:chExt cx="875560"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6" name="TextBox 25">
                <a:extLst>
                  <a:ext uri="{FF2B5EF4-FFF2-40B4-BE49-F238E27FC236}">
                    <a16:creationId xmlns:a16="http://schemas.microsoft.com/office/drawing/2014/main" id="{815100F0-DAAE-C9CC-A431-4D98F124D869}"/>
                  </a:ext>
                </a:extLst>
              </p:cNvPr>
              <p:cNvSpPr txBox="1"/>
              <p:nvPr/>
            </p:nvSpPr>
            <p:spPr>
              <a:xfrm>
                <a:off x="2946327" y="2997315"/>
                <a:ext cx="875560" cy="461665"/>
              </a:xfrm>
              <a:prstGeom prst="rect">
                <a:avLst/>
              </a:prstGeom>
              <a:noFill/>
            </p:spPr>
            <p:txBody>
              <a:bodyPr wrap="none" rtlCol="0">
                <a:spAutoFit/>
              </a:bodyPr>
              <a:lstStyle/>
              <a:p>
                <a:pPr algn="ctr"/>
                <a:r>
                  <a:rPr lang="fr-CA" sz="800" b="1" dirty="0">
                    <a:solidFill>
                      <a:schemeClr val="bg1"/>
                    </a:solidFill>
                  </a:rPr>
                  <a:t>MEILLEURES </a:t>
                </a:r>
              </a:p>
              <a:p>
                <a:pPr algn="ctr"/>
                <a:r>
                  <a:rPr lang="fr-CA" sz="800" b="1" dirty="0">
                    <a:solidFill>
                      <a:schemeClr val="bg1"/>
                    </a:solidFill>
                  </a:rPr>
                  <a:t>DONNÉES </a:t>
                </a:r>
              </a:p>
              <a:p>
                <a:pPr algn="ctr"/>
                <a:r>
                  <a:rPr lang="fr-CA" sz="800" b="1" dirty="0">
                    <a:solidFill>
                      <a:schemeClr val="bg1"/>
                    </a:solidFill>
                  </a:rPr>
                  <a:t>PROBANTES</a:t>
                </a: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721338" y="3807740"/>
              <a:ext cx="806419" cy="806419"/>
              <a:chOff x="2777690" y="2619197"/>
              <a:chExt cx="806419" cy="806419"/>
            </a:xfrm>
          </p:grpSpPr>
          <p:sp>
            <p:nvSpPr>
              <p:cNvPr id="22" name="Oval 21">
                <a:extLst>
                  <a:ext uri="{FF2B5EF4-FFF2-40B4-BE49-F238E27FC236}">
                    <a16:creationId xmlns:a16="http://schemas.microsoft.com/office/drawing/2014/main" id="{6E63FBA9-0B0A-A905-C0F3-F37F30E13A84}"/>
                  </a:ext>
                </a:extLst>
              </p:cNvPr>
              <p:cNvSpPr/>
              <p:nvPr/>
            </p:nvSpPr>
            <p:spPr>
              <a:xfrm>
                <a:off x="2777690" y="26191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3" name="TextBox 22">
                <a:extLst>
                  <a:ext uri="{FF2B5EF4-FFF2-40B4-BE49-F238E27FC236}">
                    <a16:creationId xmlns:a16="http://schemas.microsoft.com/office/drawing/2014/main" id="{79633036-3857-022F-EA90-8269E159C558}"/>
                  </a:ext>
                </a:extLst>
              </p:cNvPr>
              <p:cNvSpPr txBox="1"/>
              <p:nvPr/>
            </p:nvSpPr>
            <p:spPr>
              <a:xfrm>
                <a:off x="2892200" y="2903444"/>
                <a:ext cx="577402" cy="215444"/>
              </a:xfrm>
              <a:prstGeom prst="rect">
                <a:avLst/>
              </a:prstGeom>
              <a:noFill/>
            </p:spPr>
            <p:txBody>
              <a:bodyPr wrap="none" rtlCol="0">
                <a:spAutoFit/>
              </a:bodyPr>
              <a:lstStyle/>
              <a:p>
                <a:pPr algn="ctr"/>
                <a:r>
                  <a:rPr lang="fr-CA" sz="800" b="1" dirty="0">
                    <a:solidFill>
                      <a:schemeClr val="bg1"/>
                    </a:solidFill>
                  </a:rPr>
                  <a:t>IMPACT</a:t>
                </a: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600" dirty="0"/>
              </a:p>
            </p:txBody>
          </p:sp>
          <p:sp>
            <p:nvSpPr>
              <p:cNvPr id="20" name="TextBox 19">
                <a:extLst>
                  <a:ext uri="{FF2B5EF4-FFF2-40B4-BE49-F238E27FC236}">
                    <a16:creationId xmlns:a16="http://schemas.microsoft.com/office/drawing/2014/main" id="{A9AEA530-F5F0-1FD8-7D3F-419E6DF888DD}"/>
                  </a:ext>
                </a:extLst>
              </p:cNvPr>
              <p:cNvSpPr txBox="1"/>
              <p:nvPr/>
            </p:nvSpPr>
            <p:spPr>
              <a:xfrm>
                <a:off x="3201254" y="3049118"/>
                <a:ext cx="327334" cy="400110"/>
              </a:xfrm>
              <a:prstGeom prst="rect">
                <a:avLst/>
              </a:prstGeom>
              <a:noFill/>
            </p:spPr>
            <p:txBody>
              <a:bodyPr wrap="none" rtlCol="0">
                <a:spAutoFit/>
              </a:bodyPr>
              <a:lstStyle/>
              <a:p>
                <a:pPr algn="ctr"/>
                <a:r>
                  <a:rPr lang="fr-CA" sz="2000" b="1" dirty="0">
                    <a:solidFill>
                      <a:schemeClr val="bg1"/>
                    </a:solidFill>
                  </a:rPr>
                  <a:t>$</a:t>
                </a:r>
              </a:p>
            </p:txBody>
          </p:sp>
        </p:grpSp>
        <p:sp>
          <p:nvSpPr>
            <p:cNvPr id="15" name="Rectangle 14">
              <a:extLst>
                <a:ext uri="{FF2B5EF4-FFF2-40B4-BE49-F238E27FC236}">
                  <a16:creationId xmlns:a16="http://schemas.microsoft.com/office/drawing/2014/main" id="{1BC3886A-1C4E-E6BB-938F-39A5A3ED1757}"/>
                </a:ext>
              </a:extLst>
            </p:cNvPr>
            <p:cNvSpPr/>
            <p:nvPr/>
          </p:nvSpPr>
          <p:spPr>
            <a:xfrm rot="18444117">
              <a:off x="689242" y="1964860"/>
              <a:ext cx="2663343" cy="2663343"/>
            </a:xfrm>
            <a:prstGeom prst="rect">
              <a:avLst/>
            </a:prstGeom>
            <a:noFill/>
          </p:spPr>
          <p:txBody>
            <a:bodyPr wrap="none" lIns="91440" tIns="45720" rIns="91440" bIns="45720">
              <a:prstTxWarp prst="textCircle">
                <a:avLst/>
              </a:prstTxWarp>
              <a:spAutoFit/>
            </a:bodyPr>
            <a:lstStyle/>
            <a:p>
              <a:pPr algn="ctr"/>
              <a:r>
                <a:rPr lang="fr-CA" sz="600" b="1" cap="none" spc="0" dirty="0">
                  <a:ln w="0"/>
                  <a:solidFill>
                    <a:srgbClr val="254776"/>
                  </a:solidFill>
                  <a:effectLst/>
                </a:rPr>
                <a:t> </a:t>
              </a:r>
              <a:r>
                <a:rPr lang="fr-CA" sz="700" b="1" cap="none" spc="0" dirty="0">
                  <a:ln w="0"/>
                  <a:solidFill>
                    <a:srgbClr val="254776"/>
                  </a:solidFill>
                  <a:effectLst/>
                </a:rPr>
                <a:t> </a:t>
              </a:r>
              <a:r>
                <a:rPr lang="fr-CA" sz="1200" b="1" dirty="0">
                  <a:ln w="0"/>
                  <a:solidFill>
                    <a:srgbClr val="254776"/>
                  </a:solidFill>
                </a:rPr>
                <a:t>P</a:t>
              </a:r>
              <a:r>
                <a:rPr lang="fr-CA" sz="1200" b="1" cap="none" spc="0" dirty="0">
                  <a:ln w="0"/>
                  <a:solidFill>
                    <a:srgbClr val="254776"/>
                  </a:solidFill>
                  <a:effectLst/>
                </a:rPr>
                <a:t>roducteurs de biens</a:t>
              </a:r>
            </a:p>
            <a:p>
              <a:pPr algn="ctr"/>
              <a:r>
                <a:rPr lang="fr-CA" sz="1200" b="1" cap="none" spc="0" dirty="0">
                  <a:ln w="0"/>
                  <a:solidFill>
                    <a:srgbClr val="254776"/>
                  </a:solidFill>
                  <a:effectLst/>
                </a:rPr>
                <a:t> publics mondiaux</a:t>
              </a:r>
            </a:p>
          </p:txBody>
        </p:sp>
        <p:sp>
          <p:nvSpPr>
            <p:cNvPr id="16" name="Rectangle 15">
              <a:extLst>
                <a:ext uri="{FF2B5EF4-FFF2-40B4-BE49-F238E27FC236}">
                  <a16:creationId xmlns:a16="http://schemas.microsoft.com/office/drawing/2014/main" id="{8587F51E-32A1-49EA-3353-7B311D19FD11}"/>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endParaRPr lang="fr-CA" sz="1200" b="1" cap="none" spc="0" dirty="0">
                <a:ln w="0"/>
                <a:solidFill>
                  <a:srgbClr val="254776"/>
                </a:solidFill>
                <a:effectLst/>
              </a:endParaRPr>
            </a:p>
          </p:txBody>
        </p:sp>
        <p:sp>
          <p:nvSpPr>
            <p:cNvPr id="17" name="Rectangle 16">
              <a:extLst>
                <a:ext uri="{FF2B5EF4-FFF2-40B4-BE49-F238E27FC236}">
                  <a16:creationId xmlns:a16="http://schemas.microsoft.com/office/drawing/2014/main" id="{4B873016-2442-4F63-EB26-E9F1C417A2FE}"/>
                </a:ext>
              </a:extLst>
            </p:cNvPr>
            <p:cNvSpPr/>
            <p:nvPr/>
          </p:nvSpPr>
          <p:spPr>
            <a:xfrm rot="20323528">
              <a:off x="588521" y="1888915"/>
              <a:ext cx="2847422" cy="2571442"/>
            </a:xfrm>
            <a:prstGeom prst="rect">
              <a:avLst/>
            </a:prstGeom>
            <a:noFill/>
          </p:spPr>
          <p:txBody>
            <a:bodyPr wrap="none" lIns="91440" tIns="45720" rIns="91440" bIns="45720">
              <a:prstTxWarp prst="textArchDown">
                <a:avLst/>
              </a:prstTxWarp>
              <a:spAutoFit/>
            </a:bodyPr>
            <a:lstStyle/>
            <a:p>
              <a:pPr algn="ctr"/>
              <a:r>
                <a:rPr lang="fr-CA" sz="1200" b="1" cap="none" spc="0" dirty="0">
                  <a:ln w="0"/>
                  <a:solidFill>
                    <a:srgbClr val="254776"/>
                  </a:solidFill>
                  <a:effectLst/>
                </a:rPr>
                <a:t>Réseaux nationaux d'appui </a:t>
              </a:r>
            </a:p>
            <a:p>
              <a:pPr algn="ctr"/>
              <a:r>
                <a:rPr lang="fr-CA" sz="1200" b="1" cap="none" spc="0" dirty="0">
                  <a:ln w="0"/>
                  <a:solidFill>
                    <a:srgbClr val="254776"/>
                  </a:solidFill>
                  <a:effectLst/>
                </a:rPr>
                <a:t>Aux</a:t>
              </a:r>
              <a:r>
                <a:rPr lang="fr-CA" sz="1200" b="1" dirty="0">
                  <a:ln w="0"/>
                  <a:solidFill>
                    <a:srgbClr val="254776"/>
                  </a:solidFill>
                </a:rPr>
                <a:t> </a:t>
              </a:r>
              <a:r>
                <a:rPr lang="fr-CA" sz="1200" b="1" cap="none" spc="0" dirty="0">
                  <a:ln w="0"/>
                  <a:solidFill>
                    <a:srgbClr val="254776"/>
                  </a:solidFill>
                  <a:effectLst/>
                </a:rPr>
                <a:t>données probantes</a:t>
              </a:r>
            </a:p>
          </p:txBody>
        </p:sp>
        <p:sp>
          <p:nvSpPr>
            <p:cNvPr id="18" name="Rectangle 17">
              <a:extLst>
                <a:ext uri="{FF2B5EF4-FFF2-40B4-BE49-F238E27FC236}">
                  <a16:creationId xmlns:a16="http://schemas.microsoft.com/office/drawing/2014/main" id="{1B77397F-681F-1940-4F3C-EB5BF8AEF0A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endParaRPr lang="fr-CA" sz="1200" b="1" cap="none" spc="0" dirty="0">
                <a:ln w="0"/>
                <a:solidFill>
                  <a:srgbClr val="254776"/>
                </a:solidFill>
                <a:effectLst/>
              </a:endParaRPr>
            </a:p>
          </p:txBody>
        </p:sp>
      </p:grpSp>
      <p:sp>
        <p:nvSpPr>
          <p:cNvPr id="27" name="TextBox 26">
            <a:extLst>
              <a:ext uri="{FF2B5EF4-FFF2-40B4-BE49-F238E27FC236}">
                <a16:creationId xmlns:a16="http://schemas.microsoft.com/office/drawing/2014/main" id="{C5587590-4BA7-56BE-A81D-041808D7AC4F}"/>
              </a:ext>
            </a:extLst>
          </p:cNvPr>
          <p:cNvSpPr txBox="1"/>
          <p:nvPr/>
        </p:nvSpPr>
        <p:spPr>
          <a:xfrm>
            <a:off x="754854" y="2501547"/>
            <a:ext cx="2124374" cy="1077218"/>
          </a:xfrm>
          <a:prstGeom prst="rect">
            <a:avLst/>
          </a:prstGeom>
          <a:noFill/>
        </p:spPr>
        <p:txBody>
          <a:bodyPr wrap="square">
            <a:spAutoFit/>
          </a:bodyPr>
          <a:lstStyle/>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Utiliser le financement </a:t>
            </a:r>
          </a:p>
          <a:p>
            <a:pPr algn="ctr"/>
            <a:r>
              <a:rPr kumimoji="0" lang="fr-CA" sz="1600" i="0" strike="noStrike" kern="0" cap="none" spc="0" normalizeH="0" baseline="0" noProof="0" dirty="0">
                <a:ln>
                  <a:noFill/>
                </a:ln>
                <a:solidFill>
                  <a:srgbClr val="234776"/>
                </a:solidFill>
                <a:effectLst/>
                <a:uLnTx/>
                <a:uFillTx/>
                <a:latin typeface="Arial"/>
                <a:cs typeface="Arial" panose="020B0604020202020204" pitchFamily="34" charset="0"/>
                <a:sym typeface="Arial"/>
              </a:rPr>
              <a:t>comme levier de changement</a:t>
            </a:r>
            <a:endParaRPr lang="fr-CA" sz="1700" dirty="0"/>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142200" y="4857084"/>
            <a:ext cx="3396170" cy="1257778"/>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100" dirty="0">
                <a:solidFill>
                  <a:srgbClr val="254776"/>
                </a:solidFill>
              </a:rPr>
              <a:t>En tant que groupe de bailleurs de fonds, nous avons lancé des projets pilotes prometteurs, mais nous savons que nous avons encore un long chemin à parcourir pour réduire le gaspillage en recherche et trouver des moyens de collaborer avec d'autres bailleurs de fonds et d'engager des producteurs de données probantes.</a:t>
            </a:r>
          </a:p>
        </p:txBody>
      </p:sp>
      <p:sp>
        <p:nvSpPr>
          <p:cNvPr id="30" name="TextBox 29">
            <a:extLst>
              <a:ext uri="{FF2B5EF4-FFF2-40B4-BE49-F238E27FC236}">
                <a16:creationId xmlns:a16="http://schemas.microsoft.com/office/drawing/2014/main" id="{260A925E-D47E-9AF0-8682-8470D3D02906}"/>
              </a:ext>
            </a:extLst>
          </p:cNvPr>
          <p:cNvSpPr txBox="1"/>
          <p:nvPr/>
        </p:nvSpPr>
        <p:spPr>
          <a:xfrm>
            <a:off x="3988172" y="1340722"/>
            <a:ext cx="7885787" cy="4678204"/>
          </a:xfrm>
          <a:prstGeom prst="rect">
            <a:avLst/>
          </a:prstGeom>
          <a:noFill/>
        </p:spPr>
        <p:txBody>
          <a:bodyPr wrap="square">
            <a:spAutoFit/>
          </a:bodyPr>
          <a:lstStyle/>
          <a:p>
            <a:pPr marR="0" lvl="0" algn="l" defTabSz="609585" rtl="0" eaLnBrk="1" fontAlgn="auto" latinLnBrk="0" hangingPunct="1">
              <a:lnSpc>
                <a:spcPct val="100000"/>
              </a:lnSpc>
              <a:spcBef>
                <a:spcPts val="0"/>
              </a:spcBef>
              <a:spcAft>
                <a:spcPts val="0"/>
              </a:spcAft>
              <a:buClrTx/>
              <a:buSzTx/>
              <a:tabLst/>
              <a:defRPr/>
            </a:pPr>
            <a:r>
              <a:rPr lang="fr-CA" sz="1800" b="1" dirty="0">
                <a:solidFill>
                  <a:srgbClr val="6FC0D3"/>
                </a:solidFill>
                <a:latin typeface="Arial" panose="020B0604020202020204" pitchFamily="34" charset="0"/>
                <a:ea typeface="Calibri" panose="020F0502020204030204" pitchFamily="34" charset="0"/>
                <a:cs typeface="Arial" panose="020B0604020202020204" pitchFamily="34" charset="0"/>
              </a:rPr>
              <a:t>Bailleurs de fonds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Les bailleurs de fonds mondiaux et nationaux s'engagent collectivement à soutenir une suite évolutive de </a:t>
            </a:r>
            <a:r>
              <a:rPr kumimoji="0" lang="fr-CA" sz="140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synthèses vivantes de </a:t>
            </a:r>
            <a:r>
              <a:rPr lang="fr-CA" sz="1400" b="1" dirty="0">
                <a:solidFill>
                  <a:srgbClr val="254776"/>
                </a:solidFill>
                <a:latin typeface="Arial" panose="020B0604020202020204" pitchFamily="34" charset="0"/>
                <a:ea typeface="Calibri" panose="020F0502020204030204" pitchFamily="34" charset="0"/>
                <a:cs typeface="Arial" panose="020B0604020202020204" pitchFamily="34" charset="0"/>
              </a:rPr>
              <a:t>données probantes </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abordant des questions prioritaires périodiquement et dynamiquement (ex.: des équipes X - équitablement réparties dans le monde - traitant des questions Y)</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Leur collaboration pourrait progresser</a:t>
            </a:r>
          </a:p>
          <a:p>
            <a:pPr marL="358775" lvl="1" indent="-176213">
              <a:buFont typeface="Courier New" panose="02070309020205020404" pitchFamily="49" charset="0"/>
              <a:buChar char="o"/>
              <a:tabLst>
                <a:tab pos="358775" algn="l"/>
              </a:tabLst>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Partage d’information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sym typeface="Wingdings" panose="05000000000000000000" pitchFamily="2" charset="2"/>
              </a:rPr>
              <a:t> coordination 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mise en commun des fonds</a:t>
            </a:r>
          </a:p>
          <a:p>
            <a:pPr marL="179388" marR="0" lvl="0" indent="-179388" algn="l" defTabSz="609585"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Ils peuvent émettre des appels avec des normes communes pour les équipes concernant :</a:t>
            </a:r>
            <a:endParaRPr lang="fr-CA" sz="1400" dirty="0">
              <a:solidFill>
                <a:srgbClr val="254776"/>
              </a:solidFill>
              <a:latin typeface="Arial" panose="020B0604020202020204" pitchFamily="34" charset="0"/>
              <a:ea typeface="Calibri" panose="020F0502020204030204" pitchFamily="34" charset="0"/>
              <a:cs typeface="Arial" panose="020B0604020202020204" pitchFamily="34" charset="0"/>
            </a:endParaRP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processus (ex.: apprentissage automatique ; examen du mérite par les décideurs, intermédiaires et producteurs de données probantes ; publication immédiate en ligne des mises à jour)</a:t>
            </a: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produits (ex.: équité et considérations contextuelles ; infographie ; données téléchargeables ; publication en libre accès)</a:t>
            </a:r>
          </a:p>
          <a:p>
            <a:pPr marL="358775" lvl="1" indent="-179388">
              <a:buFont typeface="Courier New" panose="02070309020205020404" pitchFamily="49" charset="0"/>
              <a:buChar char="o"/>
              <a:defRPr/>
            </a:pP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partenariats (ex.: coproduction avec des réseaux nationaux d'appui aux données probantes et des groupes nationaux de citoyens partenaires)</a:t>
            </a:r>
          </a:p>
          <a:p>
            <a:pPr marL="179388" lvl="1" indent="-179388">
              <a:buFont typeface="Arial" panose="020B0604020202020204" pitchFamily="34" charset="0"/>
              <a:buChar char="•"/>
              <a:defRPr/>
            </a:pP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Ils peuvent mesurer et gérer les performances des équipes (ex.: réactifs aux besoins, agiles pour trouver des moyens d'ajouter de la valeur, fiables en termes de qualité et de rapidité, et en partenariat avec des réseaux nationaux de soutien aux données probantes)</a:t>
            </a:r>
          </a:p>
          <a:p>
            <a:pPr marL="179388" lvl="1" indent="-179388">
              <a:buFont typeface="Arial" panose="020B0604020202020204" pitchFamily="34" charset="0"/>
              <a:buChar char="•"/>
              <a:defRPr/>
            </a:pPr>
            <a:r>
              <a:rPr lang="fr-CA" sz="1400" noProof="0" dirty="0">
                <a:solidFill>
                  <a:srgbClr val="254776"/>
                </a:solidFill>
                <a:latin typeface="Arial" panose="020B0604020202020204" pitchFamily="34" charset="0"/>
                <a:ea typeface="Calibri" panose="020F0502020204030204" pitchFamily="34" charset="0"/>
                <a:cs typeface="Arial" panose="020B0604020202020204" pitchFamily="34" charset="0"/>
              </a:rPr>
              <a:t>Ils sont </a:t>
            </a:r>
            <a:r>
              <a:rPr lang="fr-CA" sz="1400" dirty="0">
                <a:solidFill>
                  <a:srgbClr val="254776"/>
                </a:solidFill>
                <a:latin typeface="Arial" panose="020B0604020202020204" pitchFamily="34" charset="0"/>
                <a:ea typeface="Calibri" panose="020F0502020204030204" pitchFamily="34" charset="0"/>
                <a:cs typeface="Arial" panose="020B0604020202020204" pitchFamily="34" charset="0"/>
              </a:rPr>
              <a:t>c</a:t>
            </a:r>
            <a:r>
              <a:rPr kumimoji="0" lang="fr-CA" sz="1400" b="0" i="0" u="none" strike="noStrike" kern="1200" cap="none" spc="0" normalizeH="0" baseline="0" noProof="0" dirty="0" err="1">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omplémentés</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par des entités nationales finançant des </a:t>
            </a:r>
            <a:r>
              <a:rPr kumimoji="0" lang="fr-CA" sz="1400" b="1"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réseaux nationaux d’appui aux données probantes</a:t>
            </a:r>
            <a:r>
              <a:rPr kumimoji="0" lang="fr-CA" sz="14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 (et des bailleurs de fonds mondiaux aidant à financer ceux basés dans des pays à faible ou moyen revenu)</a:t>
            </a:r>
          </a:p>
        </p:txBody>
      </p:sp>
      <p:sp>
        <p:nvSpPr>
          <p:cNvPr id="4" name="Title 14">
            <a:extLst>
              <a:ext uri="{FF2B5EF4-FFF2-40B4-BE49-F238E27FC236}">
                <a16:creationId xmlns:a16="http://schemas.microsoft.com/office/drawing/2014/main" id="{FB7A539F-D38C-7B89-A104-9B4E4C265ADB}"/>
              </a:ext>
            </a:extLst>
          </p:cNvPr>
          <p:cNvSpPr txBox="1">
            <a:spLocks/>
          </p:cNvSpPr>
          <p:nvPr/>
        </p:nvSpPr>
        <p:spPr>
          <a:xfrm>
            <a:off x="267858" y="97077"/>
            <a:ext cx="8619154" cy="1006368"/>
          </a:xfrm>
          <a:prstGeom prst="rect">
            <a:avLst/>
          </a:prstGeom>
        </p:spPr>
        <p:txBody>
          <a:bodyPr vert="horz" lIns="91440" tIns="45720" rIns="91440" bIns="45720" rtlCol="0" anchor="ctr">
            <a:normAutofit fontScale="85000" lnSpcReduction="10000"/>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defTabSz="914400"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.2</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Un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modèle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possible pour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améliorer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la coordination :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utiliser</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financement</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comme</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levier de </a:t>
            </a:r>
            <a:r>
              <a:rPr kumimoji="0" lang="en-CA" i="0" strike="noStrike" kern="0" cap="none" spc="0" normalizeH="0" baseline="0" noProof="0" dirty="0" err="1">
                <a:ln>
                  <a:noFill/>
                </a:ln>
                <a:solidFill>
                  <a:srgbClr val="234776"/>
                </a:solidFill>
                <a:effectLst/>
                <a:uLnTx/>
                <a:uFillTx/>
                <a:latin typeface="Arial"/>
                <a:cs typeface="Arial" panose="020B0604020202020204" pitchFamily="34" charset="0"/>
                <a:sym typeface="Arial"/>
              </a:rPr>
              <a:t>changement</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lang="en-CA" sz="1800" kern="0" dirty="0">
                <a:solidFill>
                  <a:srgbClr val="234776"/>
                </a:solidFill>
                <a:latin typeface="Arial"/>
                <a:cs typeface="Arial" panose="020B0604020202020204" pitchFamily="34" charset="0"/>
                <a:sym typeface="Arial"/>
              </a:rPr>
              <a:t>(</a:t>
            </a:r>
            <a:r>
              <a:rPr lang="en-CA" sz="1800" kern="0" dirty="0" err="1">
                <a:solidFill>
                  <a:srgbClr val="234776"/>
                </a:solidFill>
                <a:latin typeface="Arial"/>
                <a:cs typeface="Arial" panose="020B0604020202020204" pitchFamily="34" charset="0"/>
                <a:sym typeface="Arial"/>
              </a:rPr>
              <a:t>mieux</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répondre</a:t>
            </a:r>
            <a:r>
              <a:rPr lang="en-CA" sz="1800" kern="0" dirty="0">
                <a:solidFill>
                  <a:srgbClr val="234776"/>
                </a:solidFill>
                <a:latin typeface="Arial"/>
                <a:cs typeface="Arial" panose="020B0604020202020204" pitchFamily="34" charset="0"/>
                <a:sym typeface="Arial"/>
              </a:rPr>
              <a:t> aux </a:t>
            </a:r>
            <a:r>
              <a:rPr lang="en-CA" sz="1800" kern="0" dirty="0" err="1">
                <a:solidFill>
                  <a:srgbClr val="234776"/>
                </a:solidFill>
                <a:latin typeface="Arial"/>
                <a:cs typeface="Arial" panose="020B0604020202020204" pitchFamily="34" charset="0"/>
                <a:sym typeface="Arial"/>
              </a:rPr>
              <a:t>besoins</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nationaux</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matière de </a:t>
            </a:r>
            <a:r>
              <a:rPr lang="en-CA" sz="1800" kern="0" dirty="0" err="1">
                <a:solidFill>
                  <a:srgbClr val="234776"/>
                </a:solidFill>
                <a:latin typeface="Arial"/>
                <a:cs typeface="Arial" panose="020B0604020202020204" pitchFamily="34" charset="0"/>
                <a:sym typeface="Arial"/>
              </a:rPr>
              <a:t>données</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probantes</a:t>
            </a:r>
            <a:r>
              <a:rPr lang="en-CA" sz="1800" kern="0" dirty="0">
                <a:solidFill>
                  <a:srgbClr val="234776"/>
                </a:solidFill>
                <a:latin typeface="Arial"/>
                <a:cs typeface="Arial" panose="020B0604020202020204" pitchFamily="34" charset="0"/>
                <a:sym typeface="Arial"/>
              </a:rPr>
              <a:t> avec </a:t>
            </a:r>
            <a:r>
              <a:rPr lang="en-CA" sz="1800" kern="0" dirty="0" err="1">
                <a:solidFill>
                  <a:srgbClr val="234776"/>
                </a:solidFill>
                <a:latin typeface="Arial"/>
                <a:cs typeface="Arial" panose="020B0604020202020204" pitchFamily="34" charset="0"/>
                <a:sym typeface="Arial"/>
              </a:rPr>
              <a:t>l’argent</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économisé</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éliminant</a:t>
            </a:r>
            <a:r>
              <a:rPr lang="en-CA" sz="1800" kern="0" dirty="0">
                <a:solidFill>
                  <a:srgbClr val="234776"/>
                </a:solidFill>
                <a:latin typeface="Arial"/>
                <a:cs typeface="Arial" panose="020B0604020202020204" pitchFamily="34" charset="0"/>
                <a:sym typeface="Arial"/>
              </a:rPr>
              <a:t> le </a:t>
            </a:r>
            <a:r>
              <a:rPr lang="en-CA" sz="1800" kern="0" dirty="0" err="1">
                <a:solidFill>
                  <a:srgbClr val="234776"/>
                </a:solidFill>
                <a:latin typeface="Arial"/>
                <a:cs typeface="Arial" panose="020B0604020202020204" pitchFamily="34" charset="0"/>
                <a:sym typeface="Arial"/>
              </a:rPr>
              <a:t>gaspillage</a:t>
            </a:r>
            <a:r>
              <a:rPr lang="en-CA" sz="1800" kern="0" dirty="0">
                <a:solidFill>
                  <a:srgbClr val="234776"/>
                </a:solidFill>
                <a:latin typeface="Arial"/>
                <a:cs typeface="Arial" panose="020B0604020202020204" pitchFamily="34" charset="0"/>
                <a:sym typeface="Arial"/>
              </a:rPr>
              <a:t> </a:t>
            </a:r>
            <a:r>
              <a:rPr lang="en-CA" sz="1800" kern="0" dirty="0" err="1">
                <a:solidFill>
                  <a:srgbClr val="234776"/>
                </a:solidFill>
                <a:latin typeface="Arial"/>
                <a:cs typeface="Arial" panose="020B0604020202020204" pitchFamily="34" charset="0"/>
                <a:sym typeface="Arial"/>
              </a:rPr>
              <a:t>en</a:t>
            </a:r>
            <a:r>
              <a:rPr lang="en-CA" sz="1800" kern="0" dirty="0">
                <a:solidFill>
                  <a:srgbClr val="234776"/>
                </a:solidFill>
                <a:latin typeface="Arial"/>
                <a:cs typeface="Arial" panose="020B0604020202020204" pitchFamily="34" charset="0"/>
                <a:sym typeface="Arial"/>
              </a:rPr>
              <a:t> recherche)</a:t>
            </a:r>
            <a:endParaRPr lang="en-CA" sz="1800" kern="0" dirty="0">
              <a:solidFill>
                <a:srgbClr val="FF0000"/>
              </a:solidFill>
              <a:latin typeface="Arial"/>
              <a:cs typeface="Arial" panose="020B0604020202020204" pitchFamily="34" charset="0"/>
              <a:sym typeface="Arial"/>
            </a:endParaRPr>
          </a:p>
        </p:txBody>
      </p:sp>
    </p:spTree>
    <p:extLst>
      <p:ext uri="{BB962C8B-B14F-4D97-AF65-F5344CB8AC3E}">
        <p14:creationId xmlns:p14="http://schemas.microsoft.com/office/powerpoint/2010/main" val="14051645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981</Words>
  <Application>Microsoft Macintosh PowerPoint</Application>
  <PresentationFormat>Widescreen</PresentationFormat>
  <Paragraphs>78</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Courier New</vt:lpstr>
      <vt:lpstr>Helvetica</vt:lpstr>
      <vt:lpstr>McMaster Brighter World Theme</vt:lpstr>
      <vt:lpstr>PowerPoint Presentation</vt:lpstr>
      <vt:lpstr>PowerPoint Presentation</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353</cp:revision>
  <cp:lastPrinted>2017-06-06T20:04:49Z</cp:lastPrinted>
  <dcterms:created xsi:type="dcterms:W3CDTF">2017-04-21T15:41:45Z</dcterms:created>
  <dcterms:modified xsi:type="dcterms:W3CDTF">2023-02-16T18:53:56Z</dcterms:modified>
</cp:coreProperties>
</file>