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3"/>
  </p:notesMasterIdLst>
  <p:sldIdLst>
    <p:sldId id="1014" r:id="rId2"/>
  </p:sldIdLst>
  <p:sldSz cx="12192000" cy="6858000"/>
  <p:notesSz cx="6858000" cy="9144000"/>
  <p:defaultText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37"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4642E50-E5DE-79BB-8A0F-76F2BC0E1C0D}" name="Hamel, Geneviève" initials="HG" userId="S::genevieve.hamel@mamh.gouv.qc.ca::6eb7419e-cd0d-4f10-b207-08545a96531b" providerId="AD"/>
  <p188:author id="{FD004155-0BE5-983B-240A-7F579D944F20}" name="Lavis, John" initials="LJ" userId="S::lavisj@mcmaster.ca::8625103c-d98b-4845-814c-6cf45bf9f2ec" providerId="AD"/>
  <p188:author id="{CB079C5A-0D4E-BE37-2D8A-87824B504FDA}" name="Sue Johnston" initials="SJ" userId="26f1e46323adff1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F3F5"/>
    <a:srgbClr val="8DD2E5"/>
    <a:srgbClr val="99CC66"/>
    <a:srgbClr val="CC76A6"/>
    <a:srgbClr val="254776"/>
    <a:srgbClr val="FEB714"/>
    <a:srgbClr val="FFC057"/>
    <a:srgbClr val="6AA855"/>
    <a:srgbClr val="6FC0D3"/>
    <a:srgbClr val="8DC758"/>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179" autoAdjust="0"/>
    <p:restoredTop sz="95707" autoAdjust="0"/>
  </p:normalViewPr>
  <p:slideViewPr>
    <p:cSldViewPr snapToGrid="0" snapToObjects="1">
      <p:cViewPr varScale="1">
        <p:scale>
          <a:sx n="128" d="100"/>
          <a:sy n="128" d="100"/>
        </p:scale>
        <p:origin x="376" y="184"/>
      </p:cViewPr>
      <p:guideLst>
        <p:guide orient="horz" pos="2137"/>
        <p:guide pos="3840"/>
      </p:guideLst>
    </p:cSldViewPr>
  </p:slideViewPr>
  <p:outlineViewPr>
    <p:cViewPr>
      <p:scale>
        <a:sx n="33" d="100"/>
        <a:sy n="33" d="100"/>
      </p:scale>
      <p:origin x="0" y="0"/>
    </p:cViewPr>
  </p:outlineViewPr>
  <p:notesTextViewPr>
    <p:cViewPr>
      <p:scale>
        <a:sx n="20" d="100"/>
        <a:sy n="2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microsoft.com/office/2018/10/relationships/authors" Target="authors.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charset="0"/>
              </a:defRPr>
            </a:lvl1pPr>
          </a:lstStyle>
          <a:p>
            <a:fld id="{E9F3A7FF-300E-B84F-A2D0-CDCDE713DCB9}" type="datetimeFigureOut">
              <a:rPr lang="en-US" smtClean="0"/>
              <a:pPr/>
              <a:t>2/16/23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charset="0"/>
              </a:defRPr>
            </a:lvl1pPr>
          </a:lstStyle>
          <a:p>
            <a:fld id="{7C11621C-3EA7-C342-A130-13C6D43C8C01}" type="slidenum">
              <a:rPr lang="en-US" smtClean="0"/>
              <a:pPr/>
              <a:t>‹#›</a:t>
            </a:fld>
            <a:endParaRPr lang="en-US" dirty="0"/>
          </a:p>
        </p:txBody>
      </p:sp>
    </p:spTree>
    <p:extLst>
      <p:ext uri="{BB962C8B-B14F-4D97-AF65-F5344CB8AC3E}">
        <p14:creationId xmlns:p14="http://schemas.microsoft.com/office/powerpoint/2010/main" val="438347906"/>
      </p:ext>
    </p:extLst>
  </p:cSld>
  <p:clrMap bg1="lt1" tx1="dk1" bg2="lt2" tx2="dk2" accent1="accent1" accent2="accent2" accent3="accent3" accent4="accent4" accent5="accent5" accent6="accent6" hlink="hlink" folHlink="folHlink"/>
  <p:notesStyle>
    <a:lvl1pPr marL="0" algn="l" defTabSz="1219170" rtl="0" eaLnBrk="1" latinLnBrk="0" hangingPunct="1">
      <a:defRPr sz="1600" b="0" i="0" kern="1200">
        <a:solidFill>
          <a:schemeClr val="tx1"/>
        </a:solidFill>
        <a:latin typeface="Arial" charset="0"/>
        <a:ea typeface="+mn-ea"/>
        <a:cs typeface="+mn-cs"/>
      </a:defRPr>
    </a:lvl1pPr>
    <a:lvl2pPr marL="609585" algn="l" defTabSz="1219170" rtl="0" eaLnBrk="1" latinLnBrk="0" hangingPunct="1">
      <a:defRPr sz="1600" b="0" i="0" kern="1200">
        <a:solidFill>
          <a:schemeClr val="tx1"/>
        </a:solidFill>
        <a:latin typeface="Arial" charset="0"/>
        <a:ea typeface="+mn-ea"/>
        <a:cs typeface="+mn-cs"/>
      </a:defRPr>
    </a:lvl2pPr>
    <a:lvl3pPr marL="1219170" algn="l" defTabSz="1219170" rtl="0" eaLnBrk="1" latinLnBrk="0" hangingPunct="1">
      <a:defRPr sz="1600" b="0" i="0" kern="1200">
        <a:solidFill>
          <a:schemeClr val="tx1"/>
        </a:solidFill>
        <a:latin typeface="Arial" charset="0"/>
        <a:ea typeface="+mn-ea"/>
        <a:cs typeface="+mn-cs"/>
      </a:defRPr>
    </a:lvl3pPr>
    <a:lvl4pPr marL="1828754" algn="l" defTabSz="1219170" rtl="0" eaLnBrk="1" latinLnBrk="0" hangingPunct="1">
      <a:defRPr sz="1600" b="0" i="0" kern="1200">
        <a:solidFill>
          <a:schemeClr val="tx1"/>
        </a:solidFill>
        <a:latin typeface="Arial" charset="0"/>
        <a:ea typeface="+mn-ea"/>
        <a:cs typeface="+mn-cs"/>
      </a:defRPr>
    </a:lvl4pPr>
    <a:lvl5pPr marL="2438339" algn="l" defTabSz="1219170" rtl="0" eaLnBrk="1" latinLnBrk="0" hangingPunct="1">
      <a:defRPr sz="1600" b="0" i="0" kern="1200">
        <a:solidFill>
          <a:schemeClr val="tx1"/>
        </a:solidFill>
        <a:latin typeface="Arial"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609585" rtl="0" eaLnBrk="1" fontAlgn="auto" latinLnBrk="0" hangingPunct="1">
              <a:lnSpc>
                <a:spcPct val="100000"/>
              </a:lnSpc>
              <a:spcBef>
                <a:spcPts val="0"/>
              </a:spcBef>
              <a:spcAft>
                <a:spcPts val="0"/>
              </a:spcAft>
              <a:buClrTx/>
              <a:buSzTx/>
              <a:buFontTx/>
              <a:buNone/>
              <a:tabLst/>
              <a:defRPr/>
            </a:pPr>
            <a:fld id="{7C11621C-3EA7-C342-A130-13C6D43C8C01}"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609585"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8608863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a:extLst>
              <a:ext uri="{FF2B5EF4-FFF2-40B4-BE49-F238E27FC236}">
                <a16:creationId xmlns:a16="http://schemas.microsoft.com/office/drawing/2014/main" id="{508AC5A7-CE1D-1B83-E287-3CF1EB9791E6}"/>
              </a:ext>
            </a:extLst>
          </p:cNvPr>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189" indent="0" algn="ctr">
              <a:buNone/>
              <a:defRPr>
                <a:solidFill>
                  <a:schemeClr val="tx1">
                    <a:tint val="75000"/>
                  </a:schemeClr>
                </a:solidFill>
              </a:defRPr>
            </a:lvl2pPr>
            <a:lvl3pPr marL="914377" indent="0" algn="ctr">
              <a:buNone/>
              <a:defRPr>
                <a:solidFill>
                  <a:schemeClr val="tx1">
                    <a:tint val="75000"/>
                  </a:schemeClr>
                </a:solidFill>
              </a:defRPr>
            </a:lvl3pPr>
            <a:lvl4pPr marL="1371566" indent="0" algn="ctr">
              <a:buNone/>
              <a:defRPr>
                <a:solidFill>
                  <a:schemeClr val="tx1">
                    <a:tint val="75000"/>
                  </a:schemeClr>
                </a:solidFill>
              </a:defRPr>
            </a:lvl4pPr>
            <a:lvl5pPr marL="1828754" indent="0" algn="ctr">
              <a:buNone/>
              <a:defRPr>
                <a:solidFill>
                  <a:schemeClr val="tx1">
                    <a:tint val="75000"/>
                  </a:schemeClr>
                </a:solidFill>
              </a:defRPr>
            </a:lvl5pPr>
            <a:lvl6pPr marL="2285943" indent="0" algn="ctr">
              <a:buNone/>
              <a:defRPr>
                <a:solidFill>
                  <a:schemeClr val="tx1">
                    <a:tint val="75000"/>
                  </a:schemeClr>
                </a:solidFill>
              </a:defRPr>
            </a:lvl6pPr>
            <a:lvl7pPr marL="2743131" indent="0" algn="ctr">
              <a:buNone/>
              <a:defRPr>
                <a:solidFill>
                  <a:schemeClr val="tx1">
                    <a:tint val="75000"/>
                  </a:schemeClr>
                </a:solidFill>
              </a:defRPr>
            </a:lvl7pPr>
            <a:lvl8pPr marL="3200320" indent="0" algn="ctr">
              <a:buNone/>
              <a:defRPr>
                <a:solidFill>
                  <a:schemeClr val="tx1">
                    <a:tint val="75000"/>
                  </a:schemeClr>
                </a:solidFill>
              </a:defRPr>
            </a:lvl8pPr>
            <a:lvl9pPr marL="3657509"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a:extLst>
              <a:ext uri="{FF2B5EF4-FFF2-40B4-BE49-F238E27FC236}">
                <a16:creationId xmlns:a16="http://schemas.microsoft.com/office/drawing/2014/main" id="{E4830579-3FC9-4C47-AF4E-DC02A16FCB8B}"/>
              </a:ext>
            </a:extLst>
          </p:cNvPr>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7">
                <a:solidFill>
                  <a:srgbClr val="464F55"/>
                </a:solidFill>
              </a:defRPr>
            </a:lvl1pPr>
            <a:lvl2pPr marL="457189" indent="0">
              <a:buNone/>
              <a:defRPr sz="1467"/>
            </a:lvl2pPr>
            <a:lvl3pPr marL="914377" indent="0">
              <a:buNone/>
              <a:defRPr sz="1467"/>
            </a:lvl3pPr>
            <a:lvl4pPr marL="1371566" indent="0">
              <a:buNone/>
              <a:defRPr sz="1467"/>
            </a:lvl4pPr>
            <a:lvl5pPr marL="1828754" indent="0">
              <a:buNone/>
              <a:defRPr sz="1467"/>
            </a:lvl5pPr>
          </a:lstStyle>
          <a:p>
            <a:pPr lvl="0"/>
            <a:r>
              <a:rPr lang="en-US" dirty="0"/>
              <a:t>Meeting or Audience Date</a:t>
            </a:r>
          </a:p>
        </p:txBody>
      </p:sp>
      <p:sp>
        <p:nvSpPr>
          <p:cNvPr id="8" name="Slide Number" descr="Page Number">
            <a:extLst>
              <a:ext uri="{FF2B5EF4-FFF2-40B4-BE49-F238E27FC236}">
                <a16:creationId xmlns:a16="http://schemas.microsoft.com/office/drawing/2014/main" id="{EE66D232-CA20-FDCA-F279-F1103BF3DEA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blur, blurry&#10;&#10;Description automatically generated">
            <a:extLst>
              <a:ext uri="{FF2B5EF4-FFF2-40B4-BE49-F238E27FC236}">
                <a16:creationId xmlns:a16="http://schemas.microsoft.com/office/drawing/2014/main" id="{83CD791E-98A1-0162-6CC0-D6583896CE29}"/>
              </a:ext>
            </a:extLst>
          </p:cNvPr>
          <p:cNvPicPr>
            <a:picLocks noChangeAspect="1"/>
          </p:cNvPicPr>
          <p:nvPr userDrawn="1"/>
        </p:nvPicPr>
        <p:blipFill rotWithShape="1">
          <a:blip r:embed="rId3">
            <a:alphaModFix amt="10000"/>
          </a:blip>
          <a:srcRect l="9741" t="6894" r="7309" b="29427"/>
          <a:stretch/>
        </p:blipFill>
        <p:spPr>
          <a:xfrm>
            <a:off x="0" y="0"/>
            <a:ext cx="12192000" cy="6250905"/>
          </a:xfrm>
          <a:prstGeom prst="rect">
            <a:avLst/>
          </a:prstGeom>
        </p:spPr>
      </p:pic>
      <p:pic>
        <p:nvPicPr>
          <p:cNvPr id="9" name="Picture 8" descr="A picture containing text, sign&#10;&#10;Description automatically generated">
            <a:extLst>
              <a:ext uri="{FF2B5EF4-FFF2-40B4-BE49-F238E27FC236}">
                <a16:creationId xmlns:a16="http://schemas.microsoft.com/office/drawing/2014/main" id="{88D0C2E2-5D81-CE5F-219E-22C224152F86}"/>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extLst>
      <p:ext uri="{BB962C8B-B14F-4D97-AF65-F5344CB8AC3E}">
        <p14:creationId xmlns:p14="http://schemas.microsoft.com/office/powerpoint/2010/main" val="1417601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B263E6EE-4BB6-8A1C-E311-0E74B18F451C}"/>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a:extLst>
              <a:ext uri="{FF2B5EF4-FFF2-40B4-BE49-F238E27FC236}">
                <a16:creationId xmlns:a16="http://schemas.microsoft.com/office/drawing/2014/main" id="{E4697456-D8E5-5447-AB08-1193E92AD317}"/>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a:extLst>
              <a:ext uri="{FF2B5EF4-FFF2-40B4-BE49-F238E27FC236}">
                <a16:creationId xmlns:a16="http://schemas.microsoft.com/office/drawing/2014/main" id="{2783A4F7-F459-E4B5-6A3C-3ABC5E9C03C0}"/>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a:extLst>
              <a:ext uri="{FF2B5EF4-FFF2-40B4-BE49-F238E27FC236}">
                <a16:creationId xmlns:a16="http://schemas.microsoft.com/office/drawing/2014/main" id="{8286C0FB-52F0-3A89-90C6-66C46E6DD55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a:extLst>
              <a:ext uri="{FF2B5EF4-FFF2-40B4-BE49-F238E27FC236}">
                <a16:creationId xmlns:a16="http://schemas.microsoft.com/office/drawing/2014/main" id="{8889B7D9-D7D3-4C70-618E-523C87036B7C}"/>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sp>
        <p:nvSpPr>
          <p:cNvPr id="2" name="TextBox 1">
            <a:extLst>
              <a:ext uri="{FF2B5EF4-FFF2-40B4-BE49-F238E27FC236}">
                <a16:creationId xmlns:a16="http://schemas.microsoft.com/office/drawing/2014/main" id="{FC109112-8569-4EDB-48D6-5A631B8A2EBA}"/>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4172202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6E5F536A-097D-F9C2-3926-5439D376C093}"/>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a:extLst>
              <a:ext uri="{FF2B5EF4-FFF2-40B4-BE49-F238E27FC236}">
                <a16:creationId xmlns:a16="http://schemas.microsoft.com/office/drawing/2014/main" id="{D769DDCC-F1E0-C10D-BC2A-BCACFC731371}"/>
              </a:ext>
            </a:extLst>
          </p:cNvPr>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a:extLst>
              <a:ext uri="{FF2B5EF4-FFF2-40B4-BE49-F238E27FC236}">
                <a16:creationId xmlns:a16="http://schemas.microsoft.com/office/drawing/2014/main" id="{562B326D-4420-96CE-9477-EAFA66BBA81E}"/>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1" name="Picture 10" descr="A picture containing text, sign&#10;&#10;Description automatically generated">
            <a:extLst>
              <a:ext uri="{FF2B5EF4-FFF2-40B4-BE49-F238E27FC236}">
                <a16:creationId xmlns:a16="http://schemas.microsoft.com/office/drawing/2014/main" id="{E9353E2E-99A4-592F-60C3-5088FF465CD8}"/>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44F22093-7553-3A57-84DA-8FA6D2CD9FB3}"/>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399260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3EF50776-A37A-951A-D077-1B92C26B467B}"/>
              </a:ext>
            </a:extLst>
          </p:cNvPr>
          <p:cNvPicPr>
            <a:picLocks noChangeAspect="1"/>
          </p:cNvPicPr>
          <p:nvPr userDrawn="1"/>
        </p:nvPicPr>
        <p:blipFill rotWithShape="1">
          <a:blip r:embed="rId2"/>
          <a:srcRect l="5869" r="5869" b="12196"/>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a:extLst>
              <a:ext uri="{FF2B5EF4-FFF2-40B4-BE49-F238E27FC236}">
                <a16:creationId xmlns:a16="http://schemas.microsoft.com/office/drawing/2014/main" id="{7ED32BB9-068A-BC8C-7D27-8C1A6E07DE97}"/>
              </a:ext>
            </a:extLst>
          </p:cNvP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a:extLst>
              <a:ext uri="{FF2B5EF4-FFF2-40B4-BE49-F238E27FC236}">
                <a16:creationId xmlns:a16="http://schemas.microsoft.com/office/drawing/2014/main" id="{AE9B9F67-FF62-5938-072D-74A9156DF599}"/>
              </a:ext>
            </a:extLst>
          </p:cNvP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a:extLst>
              <a:ext uri="{FF2B5EF4-FFF2-40B4-BE49-F238E27FC236}">
                <a16:creationId xmlns:a16="http://schemas.microsoft.com/office/drawing/2014/main" id="{95C762DA-EFD0-C76E-4E74-A61801BDF4D3}"/>
              </a:ext>
            </a:extLst>
          </p:cNvPr>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189" indent="0">
              <a:buNone/>
              <a:defRPr sz="2000"/>
            </a:lvl2pPr>
            <a:lvl3pPr marL="914377" indent="0">
              <a:buNone/>
              <a:defRPr sz="2000"/>
            </a:lvl3pPr>
            <a:lvl4pPr marL="1371566" indent="0">
              <a:buNone/>
              <a:defRPr sz="2000"/>
            </a:lvl4pPr>
            <a:lvl5pPr marL="1828754" indent="0">
              <a:buNone/>
              <a:defRPr sz="2000"/>
            </a:lvl5pPr>
          </a:lstStyle>
          <a:p>
            <a:pPr lvl="0"/>
            <a:r>
              <a:rPr lang="en-US" dirty="0"/>
              <a:t>Click to add subtitle</a:t>
            </a:r>
          </a:p>
        </p:txBody>
      </p:sp>
      <p:sp>
        <p:nvSpPr>
          <p:cNvPr id="11" name="Title Placeholder" descr="Master Title">
            <a:extLst>
              <a:ext uri="{FF2B5EF4-FFF2-40B4-BE49-F238E27FC236}">
                <a16:creationId xmlns:a16="http://schemas.microsoft.com/office/drawing/2014/main" id="{C90B5A47-A1F6-28BB-5CFA-3CB937513C4D}"/>
              </a:ext>
            </a:extLst>
          </p:cNvPr>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a:extLst>
              <a:ext uri="{FF2B5EF4-FFF2-40B4-BE49-F238E27FC236}">
                <a16:creationId xmlns:a16="http://schemas.microsoft.com/office/drawing/2014/main" id="{FB11FD29-404E-0128-612A-FE3DE5DAD437}"/>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pic>
        <p:nvPicPr>
          <p:cNvPr id="16" name="Picture 15" descr="A picture containing text, sign&#10;&#10;Description automatically generated">
            <a:extLst>
              <a:ext uri="{FF2B5EF4-FFF2-40B4-BE49-F238E27FC236}">
                <a16:creationId xmlns:a16="http://schemas.microsoft.com/office/drawing/2014/main" id="{0D8833EF-1349-6CFE-3551-34515FFA92C4}"/>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2" name="TextBox 1">
            <a:extLst>
              <a:ext uri="{FF2B5EF4-FFF2-40B4-BE49-F238E27FC236}">
                <a16:creationId xmlns:a16="http://schemas.microsoft.com/office/drawing/2014/main" id="{ED28A248-BC1A-1293-3716-2765A06F26A9}"/>
              </a:ext>
            </a:extLst>
          </p:cNvPr>
          <p:cNvSpPr txBox="1"/>
          <p:nvPr userDrawn="1"/>
        </p:nvSpPr>
        <p:spPr>
          <a:xfrm>
            <a:off x="8933933" y="1036229"/>
            <a:ext cx="3242460" cy="230832"/>
          </a:xfrm>
          <a:prstGeom prst="rect">
            <a:avLst/>
          </a:prstGeom>
          <a:noFill/>
        </p:spPr>
        <p:txBody>
          <a:bodyPr wrap="square">
            <a:spAutoFit/>
          </a:bodyPr>
          <a:lstStyle/>
          <a:p>
            <a:pPr marL="0" marR="0" lvl="0" indent="0" algn="l" defTabSz="609585" rtl="0" eaLnBrk="1" fontAlgn="auto" latinLnBrk="0" hangingPunct="1">
              <a:lnSpc>
                <a:spcPct val="100000"/>
              </a:lnSpc>
              <a:spcBef>
                <a:spcPts val="0"/>
              </a:spcBef>
              <a:spcAft>
                <a:spcPts val="0"/>
              </a:spcAft>
              <a:buClrTx/>
              <a:buSzTx/>
              <a:buFontTx/>
              <a:buNone/>
              <a:tabLst/>
              <a:defRPr/>
            </a:pPr>
            <a:r>
              <a:rPr lang="fr-FR" sz="900" dirty="0"/>
              <a:t>Noter: version complète disponible dans la mise à jour 2023</a:t>
            </a:r>
            <a:endParaRPr kumimoji="0" lang="en-US" sz="1050" b="0" i="1" u="none" strike="noStrike" kern="1200" cap="none" spc="0" normalizeH="0" baseline="0" noProof="0" dirty="0">
              <a:ln>
                <a:noFill/>
              </a:ln>
              <a:solidFill>
                <a:srgbClr val="254776"/>
              </a:solidFill>
              <a:effectLst/>
              <a:uLnTx/>
              <a:uFillTx/>
              <a:latin typeface="Arial" panose="020B0604020202020204"/>
              <a:ea typeface="+mn-ea"/>
              <a:cs typeface="+mn-cs"/>
            </a:endParaRPr>
          </a:p>
        </p:txBody>
      </p:sp>
    </p:spTree>
    <p:extLst>
      <p:ext uri="{BB962C8B-B14F-4D97-AF65-F5344CB8AC3E}">
        <p14:creationId xmlns:p14="http://schemas.microsoft.com/office/powerpoint/2010/main" val="39178439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a:extLst>
              <a:ext uri="{FF2B5EF4-FFF2-40B4-BE49-F238E27FC236}">
                <a16:creationId xmlns:a16="http://schemas.microsoft.com/office/drawing/2014/main" id="{0C654FC7-9C31-074E-AD8E-D6FD365BF2A7}"/>
              </a:ext>
            </a:extLst>
          </p:cNvPr>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dirty="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dirty="0">
                <a:solidFill>
                  <a:srgbClr val="464F55"/>
                </a:solidFill>
                <a:effectLst/>
                <a:latin typeface="Arial" panose="020B0604020202020204" pitchFamily="34" charset="0"/>
                <a:cs typeface="Arial" panose="020B0604020202020204" pitchFamily="34" charset="0"/>
              </a:rPr>
              <a:t>@evidencecomm</a:t>
            </a:r>
          </a:p>
        </p:txBody>
      </p:sp>
      <p:pic>
        <p:nvPicPr>
          <p:cNvPr id="25" name="Picture 24">
            <a:extLst>
              <a:ext uri="{FF2B5EF4-FFF2-40B4-BE49-F238E27FC236}">
                <a16:creationId xmlns:a16="http://schemas.microsoft.com/office/drawing/2014/main" id="{0EB42C68-2428-64E4-0D5F-4E2E792505FB}"/>
              </a:ext>
            </a:extLst>
          </p:cNvPr>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a:extLst>
              <a:ext uri="{FF2B5EF4-FFF2-40B4-BE49-F238E27FC236}">
                <a16:creationId xmlns:a16="http://schemas.microsoft.com/office/drawing/2014/main" id="{43A7D78D-A0CB-7AFD-BBB4-995E97AE4878}"/>
              </a:ext>
            </a:extLst>
          </p:cNvPr>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a:extLst>
              <a:ext uri="{FF2B5EF4-FFF2-40B4-BE49-F238E27FC236}">
                <a16:creationId xmlns:a16="http://schemas.microsoft.com/office/drawing/2014/main" id="{CA3FC173-5774-5895-C511-3286CCCFCC41}"/>
              </a:ext>
            </a:extLst>
          </p:cNvPr>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a:extLst>
              <a:ext uri="{FF2B5EF4-FFF2-40B4-BE49-F238E27FC236}">
                <a16:creationId xmlns:a16="http://schemas.microsoft.com/office/drawing/2014/main" id="{2DC0F4D4-FDFA-BAAD-9B15-3AAD692D6905}"/>
              </a:ext>
            </a:extLst>
          </p:cNvPr>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rgbClr val="464F55"/>
                </a:solidFill>
              </a:rPr>
              <a:t> © McMaster Health Forum on behalf McMaster University</a:t>
            </a:r>
          </a:p>
          <a:p>
            <a:pPr algn="r">
              <a:spcAft>
                <a:spcPts val="200"/>
              </a:spcAft>
            </a:pPr>
            <a:r>
              <a:rPr lang="en-CA" sz="800" i="1" dirty="0">
                <a:solidFill>
                  <a:srgbClr val="464F55"/>
                </a:solidFill>
              </a:rPr>
              <a:t>Share freely, give credit, adapt with permission. This work is licensed under</a:t>
            </a:r>
          </a:p>
          <a:p>
            <a:pPr algn="r">
              <a:spcAft>
                <a:spcPts val="200"/>
              </a:spcAft>
            </a:pPr>
            <a:r>
              <a:rPr lang="en-CA" sz="800" i="1" dirty="0">
                <a:solidFill>
                  <a:srgbClr val="464F55"/>
                </a:solidFill>
              </a:rPr>
              <a:t>a Creative Commons Attribution-NoDerivatives 4.0 International License.</a:t>
            </a:r>
          </a:p>
        </p:txBody>
      </p:sp>
      <p:sp>
        <p:nvSpPr>
          <p:cNvPr id="17" name="Slide Number" descr="Page Number">
            <a:extLst>
              <a:ext uri="{FF2B5EF4-FFF2-40B4-BE49-F238E27FC236}">
                <a16:creationId xmlns:a16="http://schemas.microsoft.com/office/drawing/2014/main" id="{038D6026-73A3-1882-2BB8-CDC441E82D58}"/>
              </a:ext>
            </a:extLst>
          </p:cNvP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charset="0"/>
                <a:ea typeface="Arial" charset="0"/>
                <a:cs typeface="Arial" charset="0"/>
              </a:defRPr>
            </a:lvl1pPr>
          </a:lstStyle>
          <a:p>
            <a:fld id="{E2CB33EA-91D6-F140-A440-0A130B2A34DE}" type="slidenum">
              <a:rPr lang="en-US" smtClean="0"/>
              <a:pPr/>
              <a:t>‹#›</a:t>
            </a:fld>
            <a:endParaRPr lang="en-US" dirty="0"/>
          </a:p>
        </p:txBody>
      </p:sp>
      <p:cxnSp>
        <p:nvCxnSpPr>
          <p:cNvPr id="10" name="Straight Connector 9">
            <a:extLst>
              <a:ext uri="{FF2B5EF4-FFF2-40B4-BE49-F238E27FC236}">
                <a16:creationId xmlns:a16="http://schemas.microsoft.com/office/drawing/2014/main" id="{24220E00-5CFF-0AE1-9606-366474FAFAE9}"/>
              </a:ext>
            </a:extLst>
          </p:cNvPr>
          <p:cNvCxnSpPr>
            <a:cxnSpLocks/>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1104689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71" r:id="rId3"/>
    <p:sldLayoutId id="2147483672" r:id="rId4"/>
  </p:sldLayoutIdLst>
  <p:hf hdr="0" ftr="0"/>
  <p:txStyles>
    <p:title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p:titleStyle>
    <p:bodyStyle>
      <a:lvl1pPr marL="285750" indent="-285750" algn="l" defTabSz="457189"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charset="0"/>
          <a:ea typeface="+mn-ea"/>
          <a:cs typeface="+mn-cs"/>
        </a:defRPr>
      </a:lvl1pPr>
      <a:lvl2pPr marL="646934" indent="-285744" algn="l" defTabSz="457189"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charset="0"/>
          <a:ea typeface="+mn-ea"/>
          <a:cs typeface="+mn-cs"/>
        </a:defRPr>
      </a:lvl2pPr>
      <a:lvl3pPr marL="902977" indent="-228594" algn="l" defTabSz="457189" rtl="0" eaLnBrk="1" latinLnBrk="0" hangingPunct="1">
        <a:lnSpc>
          <a:spcPct val="100000"/>
        </a:lnSpc>
        <a:spcBef>
          <a:spcPts val="0"/>
        </a:spcBef>
        <a:spcAft>
          <a:spcPts val="800"/>
        </a:spcAft>
        <a:buClr>
          <a:schemeClr val="tx1">
            <a:lumMod val="60000"/>
            <a:lumOff val="40000"/>
          </a:schemeClr>
        </a:buClr>
        <a:buFont typeface="Arial"/>
        <a:buChar char="•"/>
        <a:defRPr sz="1800" b="0" i="0" kern="1200">
          <a:solidFill>
            <a:schemeClr val="tx1"/>
          </a:solidFill>
          <a:latin typeface="Arial" charset="0"/>
          <a:ea typeface="+mn-ea"/>
          <a:cs typeface="+mn-cs"/>
        </a:defRPr>
      </a:lvl3pPr>
      <a:lvl4pPr marL="1168171" indent="-228594" algn="l" defTabSz="457189"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charset="0"/>
          <a:ea typeface="+mn-ea"/>
          <a:cs typeface="+mn-cs"/>
        </a:defRPr>
      </a:lvl4pPr>
      <a:lvl5pPr marL="1433364" indent="-228594" algn="l" defTabSz="457189"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charset="0"/>
          <a:ea typeface="+mn-ea"/>
          <a:cs typeface="+mn-cs"/>
        </a:defRPr>
      </a:lvl5pPr>
      <a:lvl6pPr marL="2514537" indent="-228594" algn="l" defTabSz="457189" rtl="0" eaLnBrk="1" latinLnBrk="0" hangingPunct="1">
        <a:spcBef>
          <a:spcPct val="20000"/>
        </a:spcBef>
        <a:buFont typeface="Arial"/>
        <a:buChar char="•"/>
        <a:defRPr sz="2000" kern="1200">
          <a:solidFill>
            <a:schemeClr val="tx1"/>
          </a:solidFill>
          <a:latin typeface="+mn-lt"/>
          <a:ea typeface="+mn-ea"/>
          <a:cs typeface="+mn-cs"/>
        </a:defRPr>
      </a:lvl6pPr>
      <a:lvl7pPr marL="2971726" indent="-228594" algn="l" defTabSz="457189" rtl="0" eaLnBrk="1" latinLnBrk="0" hangingPunct="1">
        <a:spcBef>
          <a:spcPct val="20000"/>
        </a:spcBef>
        <a:buFont typeface="Arial"/>
        <a:buChar char="•"/>
        <a:defRPr sz="2000" kern="1200">
          <a:solidFill>
            <a:schemeClr val="tx1"/>
          </a:solidFill>
          <a:latin typeface="+mn-lt"/>
          <a:ea typeface="+mn-ea"/>
          <a:cs typeface="+mn-cs"/>
        </a:defRPr>
      </a:lvl7pPr>
      <a:lvl8pPr marL="3428914" indent="-228594" algn="l" defTabSz="457189" rtl="0" eaLnBrk="1" latinLnBrk="0" hangingPunct="1">
        <a:spcBef>
          <a:spcPct val="20000"/>
        </a:spcBef>
        <a:buFont typeface="Arial"/>
        <a:buChar char="•"/>
        <a:defRPr sz="2000" kern="1200">
          <a:solidFill>
            <a:schemeClr val="tx1"/>
          </a:solidFill>
          <a:latin typeface="+mn-lt"/>
          <a:ea typeface="+mn-ea"/>
          <a:cs typeface="+mn-cs"/>
        </a:defRPr>
      </a:lvl8pPr>
      <a:lvl9pPr marL="3886103" indent="-228594" algn="l" defTabSz="457189"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189" rtl="0" eaLnBrk="1" latinLnBrk="0" hangingPunct="1">
        <a:defRPr sz="1800" kern="1200">
          <a:solidFill>
            <a:schemeClr val="tx1"/>
          </a:solidFill>
          <a:latin typeface="+mn-lt"/>
          <a:ea typeface="+mn-ea"/>
          <a:cs typeface="+mn-cs"/>
        </a:defRPr>
      </a:lvl1pPr>
      <a:lvl2pPr marL="457189" algn="l" defTabSz="457189" rtl="0" eaLnBrk="1" latinLnBrk="0" hangingPunct="1">
        <a:defRPr sz="1800" kern="1200">
          <a:solidFill>
            <a:schemeClr val="tx1"/>
          </a:solidFill>
          <a:latin typeface="+mn-lt"/>
          <a:ea typeface="+mn-ea"/>
          <a:cs typeface="+mn-cs"/>
        </a:defRPr>
      </a:lvl2pPr>
      <a:lvl3pPr marL="914377" algn="l" defTabSz="457189" rtl="0" eaLnBrk="1" latinLnBrk="0" hangingPunct="1">
        <a:defRPr sz="1800" kern="1200">
          <a:solidFill>
            <a:schemeClr val="tx1"/>
          </a:solidFill>
          <a:latin typeface="+mn-lt"/>
          <a:ea typeface="+mn-ea"/>
          <a:cs typeface="+mn-cs"/>
        </a:defRPr>
      </a:lvl3pPr>
      <a:lvl4pPr marL="1371566" algn="l" defTabSz="457189" rtl="0" eaLnBrk="1" latinLnBrk="0" hangingPunct="1">
        <a:defRPr sz="1800" kern="1200">
          <a:solidFill>
            <a:schemeClr val="tx1"/>
          </a:solidFill>
          <a:latin typeface="+mn-lt"/>
          <a:ea typeface="+mn-ea"/>
          <a:cs typeface="+mn-cs"/>
        </a:defRPr>
      </a:lvl4pPr>
      <a:lvl5pPr marL="1828754" algn="l" defTabSz="457189" rtl="0" eaLnBrk="1" latinLnBrk="0" hangingPunct="1">
        <a:defRPr sz="1800" kern="1200">
          <a:solidFill>
            <a:schemeClr val="tx1"/>
          </a:solidFill>
          <a:latin typeface="+mn-lt"/>
          <a:ea typeface="+mn-ea"/>
          <a:cs typeface="+mn-cs"/>
        </a:defRPr>
      </a:lvl5pPr>
      <a:lvl6pPr marL="2285943" algn="l" defTabSz="457189" rtl="0" eaLnBrk="1" latinLnBrk="0" hangingPunct="1">
        <a:defRPr sz="1800" kern="1200">
          <a:solidFill>
            <a:schemeClr val="tx1"/>
          </a:solidFill>
          <a:latin typeface="+mn-lt"/>
          <a:ea typeface="+mn-ea"/>
          <a:cs typeface="+mn-cs"/>
        </a:defRPr>
      </a:lvl6pPr>
      <a:lvl7pPr marL="2743131" algn="l" defTabSz="457189" rtl="0" eaLnBrk="1" latinLnBrk="0" hangingPunct="1">
        <a:defRPr sz="1800" kern="1200">
          <a:solidFill>
            <a:schemeClr val="tx1"/>
          </a:solidFill>
          <a:latin typeface="+mn-lt"/>
          <a:ea typeface="+mn-ea"/>
          <a:cs typeface="+mn-cs"/>
        </a:defRPr>
      </a:lvl7pPr>
      <a:lvl8pPr marL="3200320" algn="l" defTabSz="457189" rtl="0" eaLnBrk="1" latinLnBrk="0" hangingPunct="1">
        <a:defRPr sz="1800" kern="1200">
          <a:solidFill>
            <a:schemeClr val="tx1"/>
          </a:solidFill>
          <a:latin typeface="+mn-lt"/>
          <a:ea typeface="+mn-ea"/>
          <a:cs typeface="+mn-cs"/>
        </a:defRPr>
      </a:lvl8pPr>
      <a:lvl9pPr marL="3657509" algn="l" defTabSz="457189"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 name="Rounded Rectangle 45">
            <a:extLst>
              <a:ext uri="{FF2B5EF4-FFF2-40B4-BE49-F238E27FC236}">
                <a16:creationId xmlns:a16="http://schemas.microsoft.com/office/drawing/2014/main" id="{F077D7E0-1A04-662B-24A2-7C38A39734F0}"/>
              </a:ext>
            </a:extLst>
          </p:cNvPr>
          <p:cNvSpPr/>
          <p:nvPr/>
        </p:nvSpPr>
        <p:spPr>
          <a:xfrm>
            <a:off x="2594690" y="1314582"/>
            <a:ext cx="6975690" cy="563530"/>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1400"/>
          </a:p>
        </p:txBody>
      </p:sp>
      <p:graphicFrame>
        <p:nvGraphicFramePr>
          <p:cNvPr id="47" name="Table 46">
            <a:extLst>
              <a:ext uri="{FF2B5EF4-FFF2-40B4-BE49-F238E27FC236}">
                <a16:creationId xmlns:a16="http://schemas.microsoft.com/office/drawing/2014/main" id="{1E6F8618-0B6D-5510-9D5D-12D2C99C2CBF}"/>
              </a:ext>
            </a:extLst>
          </p:cNvPr>
          <p:cNvGraphicFramePr>
            <a:graphicFrameLocks noGrp="1"/>
          </p:cNvGraphicFramePr>
          <p:nvPr>
            <p:extLst>
              <p:ext uri="{D42A27DB-BD31-4B8C-83A1-F6EECF244321}">
                <p14:modId xmlns:p14="http://schemas.microsoft.com/office/powerpoint/2010/main" val="4225620587"/>
              </p:ext>
            </p:extLst>
          </p:nvPr>
        </p:nvGraphicFramePr>
        <p:xfrm>
          <a:off x="2608155" y="1388573"/>
          <a:ext cx="7061623" cy="396240"/>
        </p:xfrm>
        <a:graphic>
          <a:graphicData uri="http://schemas.openxmlformats.org/drawingml/2006/table">
            <a:tbl>
              <a:tblPr firstRow="1" firstCol="1" bandRow="1"/>
              <a:tblGrid>
                <a:gridCol w="7061623">
                  <a:extLst>
                    <a:ext uri="{9D8B030D-6E8A-4147-A177-3AD203B41FA5}">
                      <a16:colId xmlns:a16="http://schemas.microsoft.com/office/drawing/2014/main" val="229045705"/>
                    </a:ext>
                  </a:extLst>
                </a:gridCol>
              </a:tblGrid>
              <a:tr h="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Décideurs gouvernementaux dans les organismes centraux, ministères et organes législatifs </a:t>
                      </a:r>
                      <a:r>
                        <a:rPr lang="fr-CA" sz="1300" b="0" noProof="0" dirty="0">
                          <a:solidFill>
                            <a:srgbClr val="254776"/>
                          </a:solidFill>
                          <a:latin typeface="Helvetica" pitchFamily="2" charset="0"/>
                          <a:ea typeface="Garamond" panose="02020404030301010803" pitchFamily="18" charset="0"/>
                          <a:cs typeface="Garamond" panose="02020404030301010803" pitchFamily="18" charset="0"/>
                        </a:rPr>
                        <a:t>(et leaders organisationnels) </a:t>
                      </a: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avec des demandes séparées ou partagées</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bl>
          </a:graphicData>
        </a:graphic>
      </p:graphicFrame>
      <p:sp>
        <p:nvSpPr>
          <p:cNvPr id="73" name="Rounded Rectangular Callout 72">
            <a:extLst>
              <a:ext uri="{FF2B5EF4-FFF2-40B4-BE49-F238E27FC236}">
                <a16:creationId xmlns:a16="http://schemas.microsoft.com/office/drawing/2014/main" id="{344350BA-CF7D-751E-FBD2-EAA3E20B975B}"/>
              </a:ext>
            </a:extLst>
          </p:cNvPr>
          <p:cNvSpPr/>
          <p:nvPr/>
        </p:nvSpPr>
        <p:spPr>
          <a:xfrm>
            <a:off x="42036" y="1300181"/>
            <a:ext cx="2704884" cy="1303786"/>
          </a:xfrm>
          <a:prstGeom prst="wedgeRoundRectCallout">
            <a:avLst>
              <a:gd name="adj1" fmla="val 49708"/>
              <a:gd name="adj2" fmla="val -18503"/>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000" dirty="0">
                <a:solidFill>
                  <a:srgbClr val="254776"/>
                </a:solidFill>
              </a:rPr>
              <a:t>Nous avons des</a:t>
            </a:r>
            <a:r>
              <a:rPr lang="fr-CA" sz="1000" dirty="0">
                <a:solidFill>
                  <a:srgbClr val="FF0000"/>
                </a:solidFill>
              </a:rPr>
              <a:t> </a:t>
            </a:r>
            <a:r>
              <a:rPr lang="fr-CA" sz="1000" dirty="0">
                <a:solidFill>
                  <a:srgbClr val="002060"/>
                </a:solidFill>
              </a:rPr>
              <a:t>secteurs</a:t>
            </a:r>
            <a:r>
              <a:rPr lang="fr-CA" sz="1000" dirty="0">
                <a:solidFill>
                  <a:srgbClr val="FF0000"/>
                </a:solidFill>
              </a:rPr>
              <a:t> </a:t>
            </a:r>
            <a:r>
              <a:rPr lang="fr-CA" sz="1000" dirty="0">
                <a:solidFill>
                  <a:srgbClr val="254776"/>
                </a:solidFill>
              </a:rPr>
              <a:t>d'excellence dans la prise de décision et l'utilisation des données probantes, mais nous nous concentrons principalement sur les données probantes</a:t>
            </a:r>
            <a:r>
              <a:rPr lang="fr-CA" sz="1000" dirty="0">
                <a:solidFill>
                  <a:srgbClr val="002060"/>
                </a:solidFill>
              </a:rPr>
              <a:t> qui portent sur les problèmes </a:t>
            </a:r>
            <a:r>
              <a:rPr lang="fr-CA" sz="1000" dirty="0">
                <a:solidFill>
                  <a:srgbClr val="254776"/>
                </a:solidFill>
              </a:rPr>
              <a:t>; nous sommes plus faibles sur les options et la mise en œuvre</a:t>
            </a:r>
          </a:p>
          <a:p>
            <a:pPr algn="ctr"/>
            <a:endParaRPr lang="fr-CA" sz="1000" dirty="0">
              <a:solidFill>
                <a:srgbClr val="254776"/>
              </a:solidFill>
            </a:endParaRPr>
          </a:p>
        </p:txBody>
      </p:sp>
      <p:sp>
        <p:nvSpPr>
          <p:cNvPr id="2" name="Rectangle 1">
            <a:extLst>
              <a:ext uri="{FF2B5EF4-FFF2-40B4-BE49-F238E27FC236}">
                <a16:creationId xmlns:a16="http://schemas.microsoft.com/office/drawing/2014/main" id="{7D44A39B-4971-A877-B665-63A5CD46C187}"/>
              </a:ext>
            </a:extLst>
          </p:cNvPr>
          <p:cNvSpPr/>
          <p:nvPr/>
        </p:nvSpPr>
        <p:spPr>
          <a:xfrm>
            <a:off x="0" y="6232422"/>
            <a:ext cx="12192000" cy="625578"/>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609585" rtl="0" eaLnBrk="1" fontAlgn="auto" latinLnBrk="0" hangingPunct="1">
              <a:lnSpc>
                <a:spcPct val="100000"/>
              </a:lnSpc>
              <a:spcBef>
                <a:spcPts val="0"/>
              </a:spcBef>
              <a:spcAft>
                <a:spcPts val="0"/>
              </a:spcAft>
              <a:buClrTx/>
              <a:buSzTx/>
              <a:buFontTx/>
              <a:buNone/>
              <a:tabLst/>
              <a:defRPr/>
            </a:pPr>
            <a:endParaRPr kumimoji="0" lang="fr-CA" sz="2400" b="0" i="0" u="none" strike="noStrike" kern="1200" cap="none" spc="0" normalizeH="0" baseline="0">
              <a:ln>
                <a:noFill/>
              </a:ln>
              <a:solidFill>
                <a:srgbClr val="FFFFFF"/>
              </a:solidFill>
              <a:effectLst/>
              <a:uLnTx/>
              <a:uFillTx/>
              <a:latin typeface="Arial" panose="020B0604020202020204"/>
              <a:ea typeface="+mn-ea"/>
              <a:cs typeface="+mn-cs"/>
            </a:endParaRPr>
          </a:p>
        </p:txBody>
      </p:sp>
      <p:sp>
        <p:nvSpPr>
          <p:cNvPr id="51" name="Rounded Rectangle 50">
            <a:extLst>
              <a:ext uri="{FF2B5EF4-FFF2-40B4-BE49-F238E27FC236}">
                <a16:creationId xmlns:a16="http://schemas.microsoft.com/office/drawing/2014/main" id="{EBEAF75D-93B7-0DC9-177C-04A0BF9CBFCE}"/>
              </a:ext>
            </a:extLst>
          </p:cNvPr>
          <p:cNvSpPr/>
          <p:nvPr/>
        </p:nvSpPr>
        <p:spPr>
          <a:xfrm>
            <a:off x="1899758" y="4580982"/>
            <a:ext cx="8392484" cy="2199527"/>
          </a:xfrm>
          <a:prstGeom prst="roundRect">
            <a:avLst/>
          </a:prstGeom>
          <a:noFill/>
          <a:ln w="28575">
            <a:solidFill>
              <a:srgbClr val="99CC67"/>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a:p>
        </p:txBody>
      </p:sp>
      <p:sp>
        <p:nvSpPr>
          <p:cNvPr id="16" name="Rounded Rectangle 15">
            <a:extLst>
              <a:ext uri="{FF2B5EF4-FFF2-40B4-BE49-F238E27FC236}">
                <a16:creationId xmlns:a16="http://schemas.microsoft.com/office/drawing/2014/main" id="{9A5F3425-455C-2AE9-18DF-30DB845E0A2A}"/>
              </a:ext>
            </a:extLst>
          </p:cNvPr>
          <p:cNvSpPr/>
          <p:nvPr/>
        </p:nvSpPr>
        <p:spPr>
          <a:xfrm>
            <a:off x="2903980" y="2196482"/>
            <a:ext cx="6384040" cy="1076260"/>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2000"/>
          </a:p>
        </p:txBody>
      </p:sp>
      <p:graphicFrame>
        <p:nvGraphicFramePr>
          <p:cNvPr id="17" name="Table 16">
            <a:extLst>
              <a:ext uri="{FF2B5EF4-FFF2-40B4-BE49-F238E27FC236}">
                <a16:creationId xmlns:a16="http://schemas.microsoft.com/office/drawing/2014/main" id="{8B8C16A7-8586-DD46-5F5C-77E6B2E27E99}"/>
              </a:ext>
            </a:extLst>
          </p:cNvPr>
          <p:cNvGraphicFramePr>
            <a:graphicFrameLocks noGrp="1"/>
          </p:cNvGraphicFramePr>
          <p:nvPr>
            <p:extLst>
              <p:ext uri="{D42A27DB-BD31-4B8C-83A1-F6EECF244321}">
                <p14:modId xmlns:p14="http://schemas.microsoft.com/office/powerpoint/2010/main" val="49827203"/>
              </p:ext>
            </p:extLst>
          </p:nvPr>
        </p:nvGraphicFramePr>
        <p:xfrm>
          <a:off x="3184358" y="2298454"/>
          <a:ext cx="5823284" cy="1041236"/>
        </p:xfrm>
        <a:graphic>
          <a:graphicData uri="http://schemas.openxmlformats.org/drawingml/2006/table">
            <a:tbl>
              <a:tblPr firstRow="1" firstCol="1" bandRow="1"/>
              <a:tblGrid>
                <a:gridCol w="2911642">
                  <a:extLst>
                    <a:ext uri="{9D8B030D-6E8A-4147-A177-3AD203B41FA5}">
                      <a16:colId xmlns:a16="http://schemas.microsoft.com/office/drawing/2014/main" val="229045705"/>
                    </a:ext>
                  </a:extLst>
                </a:gridCol>
                <a:gridCol w="2911642">
                  <a:extLst>
                    <a:ext uri="{9D8B030D-6E8A-4147-A177-3AD203B41FA5}">
                      <a16:colId xmlns:a16="http://schemas.microsoft.com/office/drawing/2014/main" val="3960308684"/>
                    </a:ext>
                  </a:extLst>
                </a:gridCol>
              </a:tblGrid>
              <a:tr h="255328">
                <a:tc gridSpan="2">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Coordination de la demande en données probantes</a:t>
                      </a:r>
                      <a:r>
                        <a:rPr lang="fr-CA" sz="1300" b="1" i="0" noProof="0" dirty="0">
                          <a:solidFill>
                            <a:srgbClr val="40B5D3"/>
                          </a:solidFill>
                          <a:latin typeface="Helvetica" pitchFamily="2" charset="0"/>
                          <a:ea typeface="Garamond" panose="02020404030301010803" pitchFamily="18" charset="0"/>
                          <a:cs typeface="Garamond" panose="02020404030301010803" pitchFamily="18" charset="0"/>
                        </a:rPr>
                        <a:t> </a:t>
                      </a:r>
                      <a:r>
                        <a:rPr lang="fr-CA" sz="1200" b="0" i="0" noProof="0" dirty="0">
                          <a:solidFill>
                            <a:srgbClr val="254776"/>
                          </a:solidFill>
                          <a:latin typeface="Helvetica" pitchFamily="2" charset="0"/>
                          <a:ea typeface="Garamond" panose="02020404030301010803" pitchFamily="18" charset="0"/>
                          <a:cs typeface="Garamond" panose="02020404030301010803" pitchFamily="18" charset="0"/>
                        </a:rPr>
                        <a:t>(analyse prospective et priorisation des questions)</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11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r h="37516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sz="1100" b="0" i="0" noProof="0" dirty="0">
                          <a:solidFill>
                            <a:srgbClr val="254776"/>
                          </a:solidFill>
                          <a:latin typeface="Helvetica" pitchFamily="2" charset="0"/>
                          <a:ea typeface="Garamond" panose="02020404030301010803" pitchFamily="18" charset="0"/>
                          <a:cs typeface="Garamond" panose="02020404030301010803" pitchFamily="18" charset="0"/>
                        </a:rPr>
                        <a:t>Demandes à guichet unique</a:t>
                      </a:r>
                    </a:p>
                    <a:p>
                      <a:pPr marL="0" marR="0" indent="0" algn="ctr" defTabSz="914400" rtl="0" eaLnBrk="1" fontAlgn="auto" latinLnBrk="0" hangingPunct="1">
                        <a:lnSpc>
                          <a:spcPct val="100000"/>
                        </a:lnSpc>
                        <a:spcBef>
                          <a:spcPts val="0"/>
                        </a:spcBef>
                        <a:spcAft>
                          <a:spcPts val="0"/>
                        </a:spcAft>
                        <a:buClrTx/>
                        <a:buSzTx/>
                        <a:buFontTx/>
                        <a:buNone/>
                        <a:tabLst/>
                        <a:defRPr/>
                      </a:pPr>
                      <a:r>
                        <a:rPr lang="fr-CA" sz="1100" b="0" i="0" noProof="0" dirty="0">
                          <a:solidFill>
                            <a:srgbClr val="254776"/>
                          </a:solidFill>
                          <a:latin typeface="Helvetica" pitchFamily="2" charset="0"/>
                          <a:ea typeface="Garamond" panose="02020404030301010803" pitchFamily="18" charset="0"/>
                          <a:cs typeface="Garamond" panose="02020404030301010803" pitchFamily="18" charset="0"/>
                        </a:rPr>
                        <a:t>(lors de questions complexes)</a:t>
                      </a:r>
                      <a:endParaRPr lang="fr-CA" sz="1100" b="1" i="0" noProof="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sz="1100" b="0" i="0" noProof="0" dirty="0">
                          <a:solidFill>
                            <a:srgbClr val="254776"/>
                          </a:solidFill>
                          <a:latin typeface="Helvetica" pitchFamily="2" charset="0"/>
                          <a:ea typeface="Garamond" panose="02020404030301010803" pitchFamily="18" charset="0"/>
                          <a:cs typeface="Garamond" panose="02020404030301010803" pitchFamily="18" charset="0"/>
                        </a:rPr>
                        <a:t>Réponses intégrées</a:t>
                      </a:r>
                    </a:p>
                    <a:p>
                      <a:pPr marL="0" marR="0" indent="0" algn="ctr" defTabSz="914400" rtl="0" eaLnBrk="1" fontAlgn="auto" latinLnBrk="0" hangingPunct="1">
                        <a:lnSpc>
                          <a:spcPct val="100000"/>
                        </a:lnSpc>
                        <a:spcBef>
                          <a:spcPts val="0"/>
                        </a:spcBef>
                        <a:spcAft>
                          <a:spcPts val="0"/>
                        </a:spcAft>
                        <a:buClrTx/>
                        <a:buSzTx/>
                        <a:buFontTx/>
                        <a:buNone/>
                        <a:tabLst/>
                        <a:defRPr/>
                      </a:pPr>
                      <a:r>
                        <a:rPr lang="fr-CA" sz="1100" b="0" i="0" noProof="0" dirty="0">
                          <a:solidFill>
                            <a:srgbClr val="254776"/>
                          </a:solidFill>
                          <a:latin typeface="Helvetica" pitchFamily="2" charset="0"/>
                          <a:ea typeface="Garamond" panose="02020404030301010803" pitchFamily="18" charset="0"/>
                          <a:cs typeface="Garamond" panose="02020404030301010803" pitchFamily="18" charset="0"/>
                        </a:rPr>
                        <a:t>(lorsque plusieurs intrants)</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55725190"/>
                  </a:ext>
                </a:extLst>
              </a:tr>
              <a:tr h="285067">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Coordination de l’offre en données probantes</a:t>
                      </a: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CA" sz="1100" b="1"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bl>
          </a:graphicData>
        </a:graphic>
      </p:graphicFrame>
      <p:sp>
        <p:nvSpPr>
          <p:cNvPr id="69" name="Rounded Rectangular Callout 68">
            <a:extLst>
              <a:ext uri="{FF2B5EF4-FFF2-40B4-BE49-F238E27FC236}">
                <a16:creationId xmlns:a16="http://schemas.microsoft.com/office/drawing/2014/main" id="{EDA0D33F-BBA3-7BC4-B82A-E0382C092D2C}"/>
              </a:ext>
            </a:extLst>
          </p:cNvPr>
          <p:cNvSpPr/>
          <p:nvPr/>
        </p:nvSpPr>
        <p:spPr>
          <a:xfrm>
            <a:off x="42036" y="3669360"/>
            <a:ext cx="2743077" cy="1080000"/>
          </a:xfrm>
          <a:prstGeom prst="wedgeRoundRectCallout">
            <a:avLst>
              <a:gd name="adj1" fmla="val 64352"/>
              <a:gd name="adj2" fmla="val 36569"/>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lIns="46800" tIns="46800" rIns="46800" rtlCol="0" anchor="ctr"/>
          <a:lstStyle/>
          <a:p>
            <a:pPr algn="ctr"/>
            <a:r>
              <a:rPr lang="fr-CA" sz="1000" dirty="0">
                <a:solidFill>
                  <a:srgbClr val="254776"/>
                </a:solidFill>
              </a:rPr>
              <a:t>Nous nous débrouillons assez bien avec l'analyse de données, plutôt bien avec l'évaluation (bien que nous ne l'utilisions toujours pas pour favoriser l'apprentissage et l'amélioration continus) et mal avec d'autres types de données probantes</a:t>
            </a:r>
          </a:p>
        </p:txBody>
      </p:sp>
      <p:sp>
        <p:nvSpPr>
          <p:cNvPr id="41" name="Rounded Rectangle 40">
            <a:extLst>
              <a:ext uri="{FF2B5EF4-FFF2-40B4-BE49-F238E27FC236}">
                <a16:creationId xmlns:a16="http://schemas.microsoft.com/office/drawing/2014/main" id="{E8C752E9-D4EE-613B-5477-E3E36541EC41}"/>
              </a:ext>
            </a:extLst>
          </p:cNvPr>
          <p:cNvSpPr/>
          <p:nvPr/>
        </p:nvSpPr>
        <p:spPr>
          <a:xfrm>
            <a:off x="1997901" y="4646500"/>
            <a:ext cx="5532870" cy="2107932"/>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2000"/>
          </a:p>
        </p:txBody>
      </p:sp>
      <p:sp>
        <p:nvSpPr>
          <p:cNvPr id="42" name="Rounded Rectangle 41">
            <a:extLst>
              <a:ext uri="{FF2B5EF4-FFF2-40B4-BE49-F238E27FC236}">
                <a16:creationId xmlns:a16="http://schemas.microsoft.com/office/drawing/2014/main" id="{77FBD945-B9D6-7242-A286-2ED70F3D2F3A}"/>
              </a:ext>
            </a:extLst>
          </p:cNvPr>
          <p:cNvSpPr/>
          <p:nvPr/>
        </p:nvSpPr>
        <p:spPr>
          <a:xfrm>
            <a:off x="7738465" y="4659200"/>
            <a:ext cx="2455634" cy="2095232"/>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2000"/>
          </a:p>
        </p:txBody>
      </p:sp>
      <p:graphicFrame>
        <p:nvGraphicFramePr>
          <p:cNvPr id="43" name="Table 42">
            <a:extLst>
              <a:ext uri="{FF2B5EF4-FFF2-40B4-BE49-F238E27FC236}">
                <a16:creationId xmlns:a16="http://schemas.microsoft.com/office/drawing/2014/main" id="{AD320019-7CEC-3ED0-D066-C4ACF2249FCC}"/>
              </a:ext>
            </a:extLst>
          </p:cNvPr>
          <p:cNvGraphicFramePr>
            <a:graphicFrameLocks noGrp="1"/>
          </p:cNvGraphicFramePr>
          <p:nvPr>
            <p:extLst>
              <p:ext uri="{D42A27DB-BD31-4B8C-83A1-F6EECF244321}">
                <p14:modId xmlns:p14="http://schemas.microsoft.com/office/powerpoint/2010/main" val="3005034758"/>
              </p:ext>
            </p:extLst>
          </p:nvPr>
        </p:nvGraphicFramePr>
        <p:xfrm>
          <a:off x="2274445" y="4741691"/>
          <a:ext cx="5112341" cy="2097133"/>
        </p:xfrm>
        <a:graphic>
          <a:graphicData uri="http://schemas.openxmlformats.org/drawingml/2006/table">
            <a:tbl>
              <a:tblPr firstRow="1" firstCol="1" bandRow="1"/>
              <a:tblGrid>
                <a:gridCol w="2522923">
                  <a:extLst>
                    <a:ext uri="{9D8B030D-6E8A-4147-A177-3AD203B41FA5}">
                      <a16:colId xmlns:a16="http://schemas.microsoft.com/office/drawing/2014/main" val="229045705"/>
                    </a:ext>
                  </a:extLst>
                </a:gridCol>
                <a:gridCol w="2589418">
                  <a:extLst>
                    <a:ext uri="{9D8B030D-6E8A-4147-A177-3AD203B41FA5}">
                      <a16:colId xmlns:a16="http://schemas.microsoft.com/office/drawing/2014/main" val="2443240437"/>
                    </a:ext>
                  </a:extLst>
                </a:gridCol>
              </a:tblGrid>
              <a:tr h="390178">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Unités d'appui axées sur une forme spécifique de données probantes</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1100" b="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51214049"/>
                  </a:ext>
                </a:extLst>
              </a:tr>
              <a:tr h="990451">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Analyse de données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Modélisation</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Évaluations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Recherche comportementale/mise en </a:t>
                      </a:r>
                      <a:r>
                        <a:rPr lang="fr-CA" sz="1100" b="0" noProof="0" dirty="0" err="1">
                          <a:solidFill>
                            <a:srgbClr val="254776"/>
                          </a:solidFill>
                          <a:latin typeface="Helvetica" pitchFamily="2" charset="0"/>
                          <a:ea typeface="Garamond" panose="02020404030301010803" pitchFamily="18" charset="0"/>
                          <a:cs typeface="Garamond" panose="02020404030301010803" pitchFamily="18" charset="0"/>
                        </a:rPr>
                        <a:t>oeuvre</a:t>
                      </a: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 </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Informations qualitatives</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Synthèses de données probantes (contextualisées)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Évaluation de technologies / analyse coût-efficacité</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Lignes directrices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fr-CA" sz="1050" b="0" noProof="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84847820"/>
                  </a:ext>
                </a:extLst>
              </a:tr>
              <a:tr h="695053">
                <a:tc gridSpan="2">
                  <a: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Unités d'appui axées sur des secteurs ou domaines (et </a:t>
                      </a:r>
                      <a:br>
                        <a:rPr lang="fr-CA" sz="1300" b="1" noProof="0" dirty="0">
                          <a:solidFill>
                            <a:srgbClr val="254776"/>
                          </a:solidFill>
                          <a:latin typeface="Helvetica" pitchFamily="2" charset="0"/>
                          <a:ea typeface="Garamond" panose="02020404030301010803" pitchFamily="18" charset="0"/>
                          <a:cs typeface="Garamond" panose="02020404030301010803" pitchFamily="18" charset="0"/>
                        </a:rPr>
                      </a:b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fournissant de multiples formes de données probantes)</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fr-CA" sz="1100" b="0" noProof="0" dirty="0">
                          <a:solidFill>
                            <a:srgbClr val="254776"/>
                          </a:solidFill>
                          <a:latin typeface="Helvetica" pitchFamily="2" charset="0"/>
                          <a:ea typeface="Garamond" panose="02020404030301010803" pitchFamily="18" charset="0"/>
                          <a:cs typeface="Garamond" panose="02020404030301010803" pitchFamily="18" charset="0"/>
                        </a:rPr>
                        <a:t>Action climatique, éducation, santé, etc.</a:t>
                      </a: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CA" sz="1100" b="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40684735"/>
                  </a:ext>
                </a:extLst>
              </a:tr>
            </a:tbl>
          </a:graphicData>
        </a:graphic>
      </p:graphicFrame>
      <p:sp>
        <p:nvSpPr>
          <p:cNvPr id="48" name="Rounded Rectangle 47">
            <a:extLst>
              <a:ext uri="{FF2B5EF4-FFF2-40B4-BE49-F238E27FC236}">
                <a16:creationId xmlns:a16="http://schemas.microsoft.com/office/drawing/2014/main" id="{A79EE02D-4212-5903-224E-C6013FA50E7F}"/>
              </a:ext>
            </a:extLst>
          </p:cNvPr>
          <p:cNvSpPr/>
          <p:nvPr/>
        </p:nvSpPr>
        <p:spPr>
          <a:xfrm>
            <a:off x="3184358" y="3556554"/>
            <a:ext cx="5823284" cy="684328"/>
          </a:xfrm>
          <a:prstGeom prst="roundRect">
            <a:avLst/>
          </a:prstGeom>
          <a:solidFill>
            <a:srgbClr val="99CC67">
              <a:alpha val="30194"/>
            </a:srgbClr>
          </a:solidFill>
          <a:ln w="22225">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r-CA" sz="2000"/>
          </a:p>
        </p:txBody>
      </p:sp>
      <p:graphicFrame>
        <p:nvGraphicFramePr>
          <p:cNvPr id="49" name="Table 48">
            <a:extLst>
              <a:ext uri="{FF2B5EF4-FFF2-40B4-BE49-F238E27FC236}">
                <a16:creationId xmlns:a16="http://schemas.microsoft.com/office/drawing/2014/main" id="{33597DA4-4393-C0A8-C81C-752D4297D787}"/>
              </a:ext>
            </a:extLst>
          </p:cNvPr>
          <p:cNvGraphicFramePr>
            <a:graphicFrameLocks noGrp="1"/>
          </p:cNvGraphicFramePr>
          <p:nvPr>
            <p:extLst>
              <p:ext uri="{D42A27DB-BD31-4B8C-83A1-F6EECF244321}">
                <p14:modId xmlns:p14="http://schemas.microsoft.com/office/powerpoint/2010/main" val="3427068196"/>
              </p:ext>
            </p:extLst>
          </p:nvPr>
        </p:nvGraphicFramePr>
        <p:xfrm>
          <a:off x="3271162" y="3614306"/>
          <a:ext cx="5649676" cy="533400"/>
        </p:xfrm>
        <a:graphic>
          <a:graphicData uri="http://schemas.openxmlformats.org/drawingml/2006/table">
            <a:tbl>
              <a:tblPr firstRow="1" firstCol="1" bandRow="1"/>
              <a:tblGrid>
                <a:gridCol w="5649676">
                  <a:extLst>
                    <a:ext uri="{9D8B030D-6E8A-4147-A177-3AD203B41FA5}">
                      <a16:colId xmlns:a16="http://schemas.microsoft.com/office/drawing/2014/main" val="229045705"/>
                    </a:ext>
                  </a:extLst>
                </a:gridCol>
              </a:tblGrid>
              <a:tr h="3716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300" b="1"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Réseau d'appui aux données probantes</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fr-CA" sz="1100" b="0" i="0" u="none" strike="noStrike" kern="1200" cap="none" spc="0" normalizeH="0" baseline="0" noProof="0" dirty="0">
                          <a:ln>
                            <a:noFill/>
                          </a:ln>
                          <a:solidFill>
                            <a:srgbClr val="254776"/>
                          </a:solidFill>
                          <a:effectLst/>
                          <a:uLnTx/>
                          <a:uFillTx/>
                          <a:latin typeface="Helvetica" pitchFamily="2" charset="0"/>
                          <a:ea typeface="Garamond" panose="02020404030301010803" pitchFamily="18" charset="0"/>
                          <a:cs typeface="Garamond" panose="02020404030301010803" pitchFamily="18" charset="0"/>
                        </a:rPr>
                        <a:t>Assure la coordination de l’offre de données probantes (lorsqu'il y a une volonté de collaborer) et assure la liaison avec l'architecture mondiale de données probantes</a:t>
                      </a:r>
                      <a:endParaRPr lang="fr-CA" sz="1100" b="0" i="0" noProof="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bl>
          </a:graphicData>
        </a:graphic>
      </p:graphicFrame>
      <p:graphicFrame>
        <p:nvGraphicFramePr>
          <p:cNvPr id="50" name="Table 49">
            <a:extLst>
              <a:ext uri="{FF2B5EF4-FFF2-40B4-BE49-F238E27FC236}">
                <a16:creationId xmlns:a16="http://schemas.microsoft.com/office/drawing/2014/main" id="{D48541AE-3E06-8CB5-8C1F-6AE0E1D86EAA}"/>
              </a:ext>
            </a:extLst>
          </p:cNvPr>
          <p:cNvGraphicFramePr>
            <a:graphicFrameLocks noGrp="1"/>
          </p:cNvGraphicFramePr>
          <p:nvPr>
            <p:extLst>
              <p:ext uri="{D42A27DB-BD31-4B8C-83A1-F6EECF244321}">
                <p14:modId xmlns:p14="http://schemas.microsoft.com/office/powerpoint/2010/main" val="3587714173"/>
              </p:ext>
            </p:extLst>
          </p:nvPr>
        </p:nvGraphicFramePr>
        <p:xfrm>
          <a:off x="7864535" y="4742806"/>
          <a:ext cx="2277679" cy="1935480"/>
        </p:xfrm>
        <a:graphic>
          <a:graphicData uri="http://schemas.openxmlformats.org/drawingml/2006/table">
            <a:tbl>
              <a:tblPr firstRow="1" firstCol="1" bandRow="1"/>
              <a:tblGrid>
                <a:gridCol w="2277679">
                  <a:extLst>
                    <a:ext uri="{9D8B030D-6E8A-4147-A177-3AD203B41FA5}">
                      <a16:colId xmlns:a16="http://schemas.microsoft.com/office/drawing/2014/main" val="2063349985"/>
                    </a:ext>
                  </a:extLst>
                </a:gridCol>
              </a:tblGrid>
              <a:tr h="184106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fr-CA" sz="200" b="1" noProof="0" dirty="0">
                        <a:solidFill>
                          <a:schemeClr val="tx1"/>
                        </a:solidFill>
                        <a:latin typeface="Helvetica" pitchFamily="2" charset="0"/>
                        <a:ea typeface="Garamond" panose="02020404030301010803" pitchFamily="18" charset="0"/>
                        <a:cs typeface="Garamond" panose="02020404030301010803" pitchFamily="18"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fr-CA" sz="1300" b="1" noProof="0" dirty="0">
                          <a:solidFill>
                            <a:srgbClr val="254776"/>
                          </a:solidFill>
                          <a:latin typeface="Helvetica" pitchFamily="2" charset="0"/>
                          <a:ea typeface="Garamond" panose="02020404030301010803" pitchFamily="18" charset="0"/>
                          <a:cs typeface="Garamond" panose="02020404030301010803" pitchFamily="18" charset="0"/>
                        </a:rPr>
                        <a:t>Architecture mondiale de  données probantes</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kern="1200" noProof="0" dirty="0">
                          <a:solidFill>
                            <a:srgbClr val="254776"/>
                          </a:solidFill>
                          <a:latin typeface="Helvetica" pitchFamily="2" charset="0"/>
                          <a:ea typeface="Garamond" panose="02020404030301010803" pitchFamily="18" charset="0"/>
                          <a:cs typeface="Garamond" panose="02020404030301010803" pitchFamily="18" charset="0"/>
                        </a:rPr>
                        <a:t>Synthèses vivantes de données probantes (biens publics mondiaux)</a:t>
                      </a:r>
                    </a:p>
                    <a:p>
                      <a:pPr marL="171450" marR="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fr-CA" sz="1100" b="0" kern="1200" noProof="0" dirty="0">
                          <a:solidFill>
                            <a:srgbClr val="254776"/>
                          </a:solidFill>
                          <a:latin typeface="Helvetica" pitchFamily="2" charset="0"/>
                          <a:ea typeface="Garamond" panose="02020404030301010803" pitchFamily="18" charset="0"/>
                          <a:cs typeface="Garamond" panose="02020404030301010803" pitchFamily="18" charset="0"/>
                        </a:rPr>
                        <a:t>Produits vivants de données probantes peuvent également exister pour l'analyse de données, la modélisation et les lignes directrices (voir la section correspondante)</a:t>
                      </a:r>
                      <a:endParaRPr lang="fr-CA" sz="1100" b="0" noProof="0" dirty="0">
                        <a:solidFill>
                          <a:srgbClr val="254776"/>
                        </a:solidFill>
                        <a:latin typeface="Helvetica" pitchFamily="2" charset="0"/>
                        <a:ea typeface="Garamond" panose="02020404030301010803" pitchFamily="18" charset="0"/>
                        <a:cs typeface="Garamond" panose="02020404030301010803" pitchFamily="18" charset="0"/>
                      </a:endParaRPr>
                    </a:p>
                  </a:txBody>
                  <a:tcPr marL="20229" marR="20229" marT="0" marB="0">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58507952"/>
                  </a:ext>
                </a:extLst>
              </a:tr>
            </a:tbl>
          </a:graphicData>
        </a:graphic>
      </p:graphicFrame>
      <p:grpSp>
        <p:nvGrpSpPr>
          <p:cNvPr id="58" name="Group 57">
            <a:extLst>
              <a:ext uri="{FF2B5EF4-FFF2-40B4-BE49-F238E27FC236}">
                <a16:creationId xmlns:a16="http://schemas.microsoft.com/office/drawing/2014/main" id="{E5B732AA-B6A9-3346-AB40-0843613AA1BA}"/>
              </a:ext>
            </a:extLst>
          </p:cNvPr>
          <p:cNvGrpSpPr/>
          <p:nvPr/>
        </p:nvGrpSpPr>
        <p:grpSpPr>
          <a:xfrm flipH="1">
            <a:off x="6001539" y="4279721"/>
            <a:ext cx="188921" cy="288000"/>
            <a:chOff x="5706073" y="0"/>
            <a:chExt cx="188921" cy="288000"/>
          </a:xfrm>
        </p:grpSpPr>
        <p:cxnSp>
          <p:nvCxnSpPr>
            <p:cNvPr id="59" name="Straight Arrow Connector 58">
              <a:extLst>
                <a:ext uri="{FF2B5EF4-FFF2-40B4-BE49-F238E27FC236}">
                  <a16:creationId xmlns:a16="http://schemas.microsoft.com/office/drawing/2014/main" id="{D257F14E-A39F-6693-3313-EB1688E4A22B}"/>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60" name="Straight Arrow Connector 59">
              <a:extLst>
                <a:ext uri="{FF2B5EF4-FFF2-40B4-BE49-F238E27FC236}">
                  <a16:creationId xmlns:a16="http://schemas.microsoft.com/office/drawing/2014/main" id="{F6900DD5-C234-F559-22E4-9B8300F4D6DF}"/>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sp>
        <p:nvSpPr>
          <p:cNvPr id="68" name="Rounded Rectangular Callout 67">
            <a:extLst>
              <a:ext uri="{FF2B5EF4-FFF2-40B4-BE49-F238E27FC236}">
                <a16:creationId xmlns:a16="http://schemas.microsoft.com/office/drawing/2014/main" id="{FB4E7214-B909-A7D1-558E-A5260CA7F7BB}"/>
              </a:ext>
            </a:extLst>
          </p:cNvPr>
          <p:cNvSpPr/>
          <p:nvPr/>
        </p:nvSpPr>
        <p:spPr>
          <a:xfrm>
            <a:off x="49562" y="4811576"/>
            <a:ext cx="1737168" cy="962500"/>
          </a:xfrm>
          <a:prstGeom prst="wedgeRoundRectCallout">
            <a:avLst>
              <a:gd name="adj1" fmla="val 63478"/>
              <a:gd name="adj2" fmla="val -18028"/>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lIns="36000" tIns="36000" rIns="36000" bIns="36000" rtlCol="0" anchor="ctr"/>
          <a:lstStyle/>
          <a:p>
            <a:pPr algn="ctr"/>
            <a:r>
              <a:rPr lang="fr-CA" sz="1000" dirty="0">
                <a:solidFill>
                  <a:srgbClr val="254776"/>
                </a:solidFill>
              </a:rPr>
              <a:t>Nous devons compléter ces types de données probantes par des expériences vécues et des modes de connaissance autochtones</a:t>
            </a:r>
          </a:p>
        </p:txBody>
      </p:sp>
      <p:sp>
        <p:nvSpPr>
          <p:cNvPr id="72" name="Rounded Rectangular Callout 71">
            <a:extLst>
              <a:ext uri="{FF2B5EF4-FFF2-40B4-BE49-F238E27FC236}">
                <a16:creationId xmlns:a16="http://schemas.microsoft.com/office/drawing/2014/main" id="{83924ABC-F0F5-79AF-8C17-EBB5C338B57C}"/>
              </a:ext>
            </a:extLst>
          </p:cNvPr>
          <p:cNvSpPr/>
          <p:nvPr/>
        </p:nvSpPr>
        <p:spPr>
          <a:xfrm>
            <a:off x="42036" y="2653546"/>
            <a:ext cx="2750603" cy="960760"/>
          </a:xfrm>
          <a:prstGeom prst="wedgeRoundRectCallout">
            <a:avLst>
              <a:gd name="adj1" fmla="val 78614"/>
              <a:gd name="adj2" fmla="val -112735"/>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000" dirty="0">
                <a:solidFill>
                  <a:srgbClr val="254776"/>
                </a:solidFill>
              </a:rPr>
              <a:t>Nous avons montré que nous pouvions être transparents avec les remboursements de frais de voyage et de dépenses ; un engagement envers la transparence avec nos données probantes transformerait notre culture organisationnelle</a:t>
            </a:r>
          </a:p>
        </p:txBody>
      </p:sp>
      <p:sp>
        <p:nvSpPr>
          <p:cNvPr id="74" name="Rounded Rectangular Callout 73">
            <a:extLst>
              <a:ext uri="{FF2B5EF4-FFF2-40B4-BE49-F238E27FC236}">
                <a16:creationId xmlns:a16="http://schemas.microsoft.com/office/drawing/2014/main" id="{1967901E-2F5C-FB14-BB35-EA1581470F07}"/>
              </a:ext>
            </a:extLst>
          </p:cNvPr>
          <p:cNvSpPr/>
          <p:nvPr/>
        </p:nvSpPr>
        <p:spPr>
          <a:xfrm>
            <a:off x="10603213" y="3850470"/>
            <a:ext cx="1539225" cy="2430260"/>
          </a:xfrm>
          <a:prstGeom prst="wedgeRoundRectCallout">
            <a:avLst>
              <a:gd name="adj1" fmla="val -79910"/>
              <a:gd name="adj2" fmla="val -8251"/>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000" dirty="0">
                <a:solidFill>
                  <a:srgbClr val="254776"/>
                </a:solidFill>
              </a:rPr>
              <a:t>Nous tombons parfois sur une synthèse vivante de données probantes de grande qualité, mais nous nous appuyons principalement sur une «revue de la littérature» informelle pour compléter ce que nous avons appris de notre seule étude nationale</a:t>
            </a:r>
          </a:p>
        </p:txBody>
      </p:sp>
      <p:sp>
        <p:nvSpPr>
          <p:cNvPr id="76" name="Rounded Rectangular Callout 75">
            <a:extLst>
              <a:ext uri="{FF2B5EF4-FFF2-40B4-BE49-F238E27FC236}">
                <a16:creationId xmlns:a16="http://schemas.microsoft.com/office/drawing/2014/main" id="{F055B751-36AE-D135-723F-7A24F228B99E}"/>
              </a:ext>
            </a:extLst>
          </p:cNvPr>
          <p:cNvSpPr/>
          <p:nvPr/>
        </p:nvSpPr>
        <p:spPr>
          <a:xfrm>
            <a:off x="9476940" y="2454115"/>
            <a:ext cx="2673023" cy="1327739"/>
          </a:xfrm>
          <a:prstGeom prst="wedgeRoundRectCallout">
            <a:avLst>
              <a:gd name="adj1" fmla="val -59134"/>
              <a:gd name="adj2" fmla="val -20877"/>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000" dirty="0">
                <a:solidFill>
                  <a:srgbClr val="254776"/>
                </a:solidFill>
              </a:rPr>
              <a:t>Nous nous appuyons principalement sur du personnel interne et sur quelques cabinets de conseil, mais nous ne disposons d'aucun mécanisme pour poser les bonnes questions aux meilleures unités d'appui et pour intégrer leurs idées dans les politiques et les programmes</a:t>
            </a:r>
          </a:p>
        </p:txBody>
      </p:sp>
      <p:sp>
        <p:nvSpPr>
          <p:cNvPr id="77" name="Rounded Rectangular Callout 76">
            <a:extLst>
              <a:ext uri="{FF2B5EF4-FFF2-40B4-BE49-F238E27FC236}">
                <a16:creationId xmlns:a16="http://schemas.microsoft.com/office/drawing/2014/main" id="{1977432C-6360-FE48-4890-72C5EC4EADAF}"/>
              </a:ext>
            </a:extLst>
          </p:cNvPr>
          <p:cNvSpPr/>
          <p:nvPr/>
        </p:nvSpPr>
        <p:spPr>
          <a:xfrm>
            <a:off x="9568498" y="1314582"/>
            <a:ext cx="2581467" cy="1080000"/>
          </a:xfrm>
          <a:prstGeom prst="wedgeRoundRectCallout">
            <a:avLst>
              <a:gd name="adj1" fmla="val -56090"/>
              <a:gd name="adj2" fmla="val -22095"/>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r>
              <a:rPr lang="fr-CA" sz="1000" dirty="0">
                <a:solidFill>
                  <a:srgbClr val="254776"/>
                </a:solidFill>
              </a:rPr>
              <a:t>Nous avons plusieurs groupes de pointe au sein du gouvernement, mais en général, nous souffrons d'un affaiblissement de notre capacité politique et d'un échec à suivre les nouveaux développements dans l'utilisation des données probantes</a:t>
            </a:r>
          </a:p>
        </p:txBody>
      </p:sp>
      <p:grpSp>
        <p:nvGrpSpPr>
          <p:cNvPr id="78" name="Group 77">
            <a:extLst>
              <a:ext uri="{FF2B5EF4-FFF2-40B4-BE49-F238E27FC236}">
                <a16:creationId xmlns:a16="http://schemas.microsoft.com/office/drawing/2014/main" id="{58A8D20F-E71D-9860-A776-0786193E2623}"/>
              </a:ext>
            </a:extLst>
          </p:cNvPr>
          <p:cNvGrpSpPr/>
          <p:nvPr/>
        </p:nvGrpSpPr>
        <p:grpSpPr>
          <a:xfrm rot="16200000" flipH="1">
            <a:off x="7568750" y="5484314"/>
            <a:ext cx="173233" cy="145420"/>
            <a:chOff x="5830099" y="0"/>
            <a:chExt cx="64895" cy="288001"/>
          </a:xfrm>
        </p:grpSpPr>
        <p:cxnSp>
          <p:nvCxnSpPr>
            <p:cNvPr id="79" name="Straight Arrow Connector 78">
              <a:extLst>
                <a:ext uri="{FF2B5EF4-FFF2-40B4-BE49-F238E27FC236}">
                  <a16:creationId xmlns:a16="http://schemas.microsoft.com/office/drawing/2014/main" id="{F9A4EB5A-B8FB-B814-FF56-138B79E3C62A}"/>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80" name="Straight Arrow Connector 79">
              <a:extLst>
                <a:ext uri="{FF2B5EF4-FFF2-40B4-BE49-F238E27FC236}">
                  <a16:creationId xmlns:a16="http://schemas.microsoft.com/office/drawing/2014/main" id="{CEF1A581-4FEB-7C0B-6BB3-7141BDB18BB1}"/>
                </a:ext>
              </a:extLst>
            </p:cNvPr>
            <p:cNvCxnSpPr>
              <a:cxnSpLocks/>
            </p:cNvCxnSpPr>
            <p:nvPr/>
          </p:nvCxnSpPr>
          <p:spPr>
            <a:xfrm flipV="1">
              <a:off x="5830099" y="6"/>
              <a:ext cx="0" cy="287995"/>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cxnSp>
        <p:nvCxnSpPr>
          <p:cNvPr id="36" name="Straight Arrow Connector 35">
            <a:extLst>
              <a:ext uri="{FF2B5EF4-FFF2-40B4-BE49-F238E27FC236}">
                <a16:creationId xmlns:a16="http://schemas.microsoft.com/office/drawing/2014/main" id="{61C1BCD4-9FFF-63B9-6EAC-E2D4C298E7EC}"/>
              </a:ext>
            </a:extLst>
          </p:cNvPr>
          <p:cNvCxnSpPr>
            <a:cxnSpLocks/>
          </p:cNvCxnSpPr>
          <p:nvPr/>
        </p:nvCxnSpPr>
        <p:spPr>
          <a:xfrm flipV="1">
            <a:off x="6572398" y="2738693"/>
            <a:ext cx="0" cy="230494"/>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37" name="Straight Arrow Connector 36">
            <a:extLst>
              <a:ext uri="{FF2B5EF4-FFF2-40B4-BE49-F238E27FC236}">
                <a16:creationId xmlns:a16="http://schemas.microsoft.com/office/drawing/2014/main" id="{2B5042AE-701A-E272-A246-77FDC00DC497}"/>
              </a:ext>
            </a:extLst>
          </p:cNvPr>
          <p:cNvCxnSpPr>
            <a:cxnSpLocks/>
          </p:cNvCxnSpPr>
          <p:nvPr/>
        </p:nvCxnSpPr>
        <p:spPr>
          <a:xfrm>
            <a:off x="5633049" y="2738693"/>
            <a:ext cx="0" cy="230494"/>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nvGrpSpPr>
          <p:cNvPr id="8" name="Group 7">
            <a:extLst>
              <a:ext uri="{FF2B5EF4-FFF2-40B4-BE49-F238E27FC236}">
                <a16:creationId xmlns:a16="http://schemas.microsoft.com/office/drawing/2014/main" id="{B02E9B0E-0A8A-149E-B395-7B30A2F50895}"/>
              </a:ext>
            </a:extLst>
          </p:cNvPr>
          <p:cNvGrpSpPr/>
          <p:nvPr/>
        </p:nvGrpSpPr>
        <p:grpSpPr>
          <a:xfrm rot="10800000" flipH="1">
            <a:off x="6000031" y="1906217"/>
            <a:ext cx="188921" cy="288000"/>
            <a:chOff x="5706073" y="0"/>
            <a:chExt cx="188921" cy="288000"/>
          </a:xfrm>
        </p:grpSpPr>
        <p:cxnSp>
          <p:nvCxnSpPr>
            <p:cNvPr id="9" name="Straight Arrow Connector 8">
              <a:extLst>
                <a:ext uri="{FF2B5EF4-FFF2-40B4-BE49-F238E27FC236}">
                  <a16:creationId xmlns:a16="http://schemas.microsoft.com/office/drawing/2014/main" id="{E9C4240C-D1A5-3C17-CB57-BED11322BE52}"/>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10" name="Straight Arrow Connector 9">
              <a:extLst>
                <a:ext uri="{FF2B5EF4-FFF2-40B4-BE49-F238E27FC236}">
                  <a16:creationId xmlns:a16="http://schemas.microsoft.com/office/drawing/2014/main" id="{C5BDA682-D464-06F4-502E-F7CCE28B5971}"/>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grpSp>
        <p:nvGrpSpPr>
          <p:cNvPr id="13" name="Group 12">
            <a:extLst>
              <a:ext uri="{FF2B5EF4-FFF2-40B4-BE49-F238E27FC236}">
                <a16:creationId xmlns:a16="http://schemas.microsoft.com/office/drawing/2014/main" id="{0CEA8827-63A3-7E35-4165-4DCB7CA9BF1F}"/>
              </a:ext>
            </a:extLst>
          </p:cNvPr>
          <p:cNvGrpSpPr/>
          <p:nvPr/>
        </p:nvGrpSpPr>
        <p:grpSpPr>
          <a:xfrm flipH="1">
            <a:off x="6000031" y="3272396"/>
            <a:ext cx="188921" cy="288000"/>
            <a:chOff x="5706073" y="0"/>
            <a:chExt cx="188921" cy="288000"/>
          </a:xfrm>
        </p:grpSpPr>
        <p:cxnSp>
          <p:nvCxnSpPr>
            <p:cNvPr id="14" name="Straight Arrow Connector 13">
              <a:extLst>
                <a:ext uri="{FF2B5EF4-FFF2-40B4-BE49-F238E27FC236}">
                  <a16:creationId xmlns:a16="http://schemas.microsoft.com/office/drawing/2014/main" id="{C4EFB9CB-AF18-7D79-125D-E3CBCF999319}"/>
                </a:ext>
              </a:extLst>
            </p:cNvPr>
            <p:cNvCxnSpPr>
              <a:cxnSpLocks/>
            </p:cNvCxnSpPr>
            <p:nvPr/>
          </p:nvCxnSpPr>
          <p:spPr>
            <a:xfrm>
              <a:off x="5894994"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cxnSp>
          <p:nvCxnSpPr>
            <p:cNvPr id="15" name="Straight Arrow Connector 14">
              <a:extLst>
                <a:ext uri="{FF2B5EF4-FFF2-40B4-BE49-F238E27FC236}">
                  <a16:creationId xmlns:a16="http://schemas.microsoft.com/office/drawing/2014/main" id="{4E76A733-4F25-A9F6-3546-91203506C947}"/>
                </a:ext>
              </a:extLst>
            </p:cNvPr>
            <p:cNvCxnSpPr>
              <a:cxnSpLocks/>
            </p:cNvCxnSpPr>
            <p:nvPr/>
          </p:nvCxnSpPr>
          <p:spPr>
            <a:xfrm flipV="1">
              <a:off x="5706073" y="0"/>
              <a:ext cx="0" cy="288000"/>
            </a:xfrm>
            <a:prstGeom prst="straightConnector1">
              <a:avLst/>
            </a:prstGeom>
            <a:ln w="50800">
              <a:solidFill>
                <a:srgbClr val="254776"/>
              </a:solidFill>
              <a:tailEnd type="triangle"/>
            </a:ln>
          </p:spPr>
          <p:style>
            <a:lnRef idx="1">
              <a:schemeClr val="dk1"/>
            </a:lnRef>
            <a:fillRef idx="0">
              <a:schemeClr val="dk1"/>
            </a:fillRef>
            <a:effectRef idx="0">
              <a:schemeClr val="dk1"/>
            </a:effectRef>
            <a:fontRef idx="minor">
              <a:schemeClr val="tx1"/>
            </a:fontRef>
          </p:style>
        </p:cxnSp>
      </p:grpSp>
      <p:sp>
        <p:nvSpPr>
          <p:cNvPr id="3" name="Title 1">
            <a:extLst>
              <a:ext uri="{FF2B5EF4-FFF2-40B4-BE49-F238E27FC236}">
                <a16:creationId xmlns:a16="http://schemas.microsoft.com/office/drawing/2014/main" id="{20F747D6-46C4-6B38-09E4-5E837B517B71}"/>
              </a:ext>
            </a:extLst>
          </p:cNvPr>
          <p:cNvSpPr txBox="1">
            <a:spLocks/>
          </p:cNvSpPr>
          <p:nvPr/>
        </p:nvSpPr>
        <p:spPr>
          <a:xfrm>
            <a:off x="118080" y="570"/>
            <a:ext cx="8705880" cy="793011"/>
          </a:xfrm>
          <a:prstGeom prst="rect">
            <a:avLst/>
          </a:prstGeom>
        </p:spPr>
        <p:txBody>
          <a:bodyPr vert="horz" lIns="91440" tIns="45720" rIns="91440" bIns="45720" rtlCol="0" anchor="ctr">
            <a:noAutofit/>
          </a:bodyPr>
          <a:lstStyle>
            <a:lvl1pPr marL="0" marR="0" indent="0" algn="l" defTabSz="457189" rtl="0" eaLnBrk="1" fontAlgn="auto" latinLnBrk="0" hangingPunct="1">
              <a:lnSpc>
                <a:spcPct val="100000"/>
              </a:lnSpc>
              <a:spcBef>
                <a:spcPct val="0"/>
              </a:spcBef>
              <a:spcAft>
                <a:spcPts val="0"/>
              </a:spcAft>
              <a:buClrTx/>
              <a:buSzTx/>
              <a:buFontTx/>
              <a:buNone/>
              <a:tabLst/>
              <a:defRPr sz="2400" b="0" i="0" kern="1200">
                <a:solidFill>
                  <a:srgbClr val="254776"/>
                </a:solidFill>
                <a:latin typeface="Arial" charset="0"/>
                <a:ea typeface="+mj-ea"/>
                <a:cs typeface="+mj-cs"/>
              </a:defRPr>
            </a:lvl1pPr>
          </a:lstStyle>
          <a:p>
            <a:pPr lvl="0" defTabSz="914400" hangingPunct="0">
              <a:spcBef>
                <a:spcPts val="0"/>
              </a:spcBef>
              <a:defRPr/>
            </a:pPr>
            <a:r>
              <a:rPr lang="en-CA" sz="1800" b="1" kern="0" dirty="0">
                <a:latin typeface="Arial"/>
                <a:cs typeface="Arial" panose="020B0604020202020204" pitchFamily="34" charset="0"/>
                <a:sym typeface="Arial"/>
              </a:rPr>
              <a:t>1.1</a:t>
            </a:r>
            <a:r>
              <a:rPr lang="en-CA" sz="1800" kern="0" dirty="0">
                <a:latin typeface="Arial"/>
                <a:cs typeface="Arial" panose="020B0604020202020204" pitchFamily="34" charset="0"/>
                <a:sym typeface="Arial"/>
              </a:rPr>
              <a:t> Les </a:t>
            </a:r>
            <a:r>
              <a:rPr lang="en-CA" sz="1800" kern="0" dirty="0" err="1">
                <a:latin typeface="Arial"/>
                <a:cs typeface="Arial" panose="020B0604020202020204" pitchFamily="34" charset="0"/>
                <a:sym typeface="Arial"/>
              </a:rPr>
              <a:t>caractéristiques</a:t>
            </a:r>
            <a:r>
              <a:rPr lang="en-CA" sz="1800" kern="0" dirty="0">
                <a:latin typeface="Arial"/>
                <a:cs typeface="Arial" panose="020B0604020202020204" pitchFamily="34" charset="0"/>
                <a:sym typeface="Arial"/>
              </a:rPr>
              <a:t> </a:t>
            </a:r>
            <a:r>
              <a:rPr lang="en-CA" sz="1800" kern="0" dirty="0" err="1">
                <a:latin typeface="Arial"/>
                <a:cs typeface="Arial" panose="020B0604020202020204" pitchFamily="34" charset="0"/>
                <a:sym typeface="Arial"/>
              </a:rPr>
              <a:t>potentielles</a:t>
            </a:r>
            <a:r>
              <a:rPr lang="en-CA" sz="1800" kern="0" dirty="0">
                <a:latin typeface="Arial"/>
                <a:cs typeface="Arial" panose="020B0604020202020204" pitchFamily="34" charset="0"/>
                <a:sym typeface="Arial"/>
              </a:rPr>
              <a:t> d'un </a:t>
            </a:r>
            <a:r>
              <a:rPr lang="en-CA" sz="1800" kern="0" dirty="0" err="1">
                <a:latin typeface="Arial"/>
                <a:cs typeface="Arial" panose="020B0604020202020204" pitchFamily="34" charset="0"/>
                <a:sym typeface="Arial"/>
              </a:rPr>
              <a:t>système</a:t>
            </a:r>
            <a:r>
              <a:rPr lang="en-CA" sz="1800" kern="0" dirty="0">
                <a:latin typeface="Arial"/>
                <a:cs typeface="Arial" panose="020B0604020202020204" pitchFamily="34" charset="0"/>
                <a:sym typeface="Arial"/>
              </a:rPr>
              <a:t> d'appui aux </a:t>
            </a:r>
            <a:r>
              <a:rPr lang="en-CA" sz="1800" kern="0" dirty="0" err="1">
                <a:latin typeface="Arial"/>
                <a:cs typeface="Arial" panose="020B0604020202020204" pitchFamily="34" charset="0"/>
                <a:sym typeface="Arial"/>
              </a:rPr>
              <a:t>données</a:t>
            </a:r>
            <a:r>
              <a:rPr lang="en-CA" sz="1800" kern="0" dirty="0">
                <a:latin typeface="Arial"/>
                <a:cs typeface="Arial" panose="020B0604020202020204" pitchFamily="34" charset="0"/>
                <a:sym typeface="Arial"/>
              </a:rPr>
              <a:t> </a:t>
            </a:r>
            <a:r>
              <a:rPr lang="en-CA" sz="1800" kern="0" dirty="0" err="1">
                <a:latin typeface="Arial"/>
                <a:cs typeface="Arial" panose="020B0604020202020204" pitchFamily="34" charset="0"/>
                <a:sym typeface="Arial"/>
              </a:rPr>
              <a:t>probantes</a:t>
            </a:r>
            <a:r>
              <a:rPr lang="en-CA" sz="1800" kern="0" dirty="0">
                <a:latin typeface="Arial"/>
                <a:cs typeface="Arial" panose="020B0604020202020204" pitchFamily="34" charset="0"/>
                <a:sym typeface="Arial"/>
              </a:rPr>
              <a:t> </a:t>
            </a:r>
            <a:r>
              <a:rPr lang="en-CA" sz="1800" kern="0" dirty="0" err="1">
                <a:latin typeface="Arial"/>
                <a:cs typeface="Arial" panose="020B0604020202020204" pitchFamily="34" charset="0"/>
                <a:sym typeface="Arial"/>
              </a:rPr>
              <a:t>sont</a:t>
            </a:r>
            <a:r>
              <a:rPr lang="en-CA" sz="1800" kern="0" dirty="0">
                <a:latin typeface="Arial"/>
                <a:cs typeface="Arial" panose="020B0604020202020204" pitchFamily="34" charset="0"/>
                <a:sym typeface="Arial"/>
              </a:rPr>
              <a:t> </a:t>
            </a:r>
            <a:r>
              <a:rPr lang="en-CA" sz="1800" kern="0" dirty="0" err="1">
                <a:latin typeface="Arial"/>
                <a:cs typeface="Arial" panose="020B0604020202020204" pitchFamily="34" charset="0"/>
                <a:sym typeface="Arial"/>
              </a:rPr>
              <a:t>en</a:t>
            </a:r>
            <a:r>
              <a:rPr lang="en-CA" sz="1800" kern="0" dirty="0">
                <a:latin typeface="Arial"/>
                <a:cs typeface="Arial" panose="020B0604020202020204" pitchFamily="34" charset="0"/>
                <a:sym typeface="Arial"/>
              </a:rPr>
              <a:t> vert ci-dessous…</a:t>
            </a:r>
          </a:p>
        </p:txBody>
      </p:sp>
      <p:sp>
        <p:nvSpPr>
          <p:cNvPr id="4" name="Rectangle 3">
            <a:extLst>
              <a:ext uri="{FF2B5EF4-FFF2-40B4-BE49-F238E27FC236}">
                <a16:creationId xmlns:a16="http://schemas.microsoft.com/office/drawing/2014/main" id="{C82D4D11-7568-6AA9-A361-3A1DC6752EE2}"/>
              </a:ext>
            </a:extLst>
          </p:cNvPr>
          <p:cNvSpPr/>
          <p:nvPr/>
        </p:nvSpPr>
        <p:spPr>
          <a:xfrm>
            <a:off x="173178" y="655303"/>
            <a:ext cx="8834464" cy="523220"/>
          </a:xfrm>
          <a:prstGeom prst="rect">
            <a:avLst/>
          </a:prstGeom>
        </p:spPr>
        <p:txBody>
          <a:bodyPr wrap="square">
            <a:spAutoFit/>
          </a:bodyPr>
          <a:lstStyle/>
          <a:p>
            <a:pPr lvl="0" defTabSz="914400" hangingPunct="0">
              <a:defRPr/>
            </a:pPr>
            <a:r>
              <a:rPr lang="en-CA" sz="1400" kern="0" dirty="0">
                <a:solidFill>
                  <a:srgbClr val="254776"/>
                </a:solidFill>
                <a:latin typeface="Arial"/>
                <a:cs typeface="Arial" panose="020B0604020202020204" pitchFamily="34" charset="0"/>
                <a:sym typeface="Arial"/>
              </a:rPr>
              <a:t>… et des choses que nous </a:t>
            </a:r>
            <a:r>
              <a:rPr lang="en-CA" sz="1400" kern="0" dirty="0" err="1">
                <a:solidFill>
                  <a:srgbClr val="254776"/>
                </a:solidFill>
                <a:latin typeface="Arial"/>
                <a:cs typeface="Arial" panose="020B0604020202020204" pitchFamily="34" charset="0"/>
                <a:sym typeface="Arial"/>
              </a:rPr>
              <a:t>avons</a:t>
            </a:r>
            <a:r>
              <a:rPr lang="en-CA" sz="1400" kern="0" dirty="0">
                <a:solidFill>
                  <a:srgbClr val="254776"/>
                </a:solidFill>
                <a:latin typeface="Arial"/>
                <a:cs typeface="Arial" panose="020B0604020202020204" pitchFamily="34" charset="0"/>
                <a:sym typeface="Arial"/>
              </a:rPr>
              <a:t> </a:t>
            </a:r>
            <a:r>
              <a:rPr lang="en-CA" sz="1400" kern="0" dirty="0" err="1">
                <a:solidFill>
                  <a:srgbClr val="254776"/>
                </a:solidFill>
                <a:latin typeface="Arial"/>
                <a:cs typeface="Arial" panose="020B0604020202020204" pitchFamily="34" charset="0"/>
                <a:sym typeface="Arial"/>
              </a:rPr>
              <a:t>entendu</a:t>
            </a:r>
            <a:r>
              <a:rPr lang="en-CA" sz="1400" kern="0" dirty="0">
                <a:solidFill>
                  <a:srgbClr val="254776"/>
                </a:solidFill>
                <a:latin typeface="Arial"/>
                <a:cs typeface="Arial" panose="020B0604020202020204" pitchFamily="34" charset="0"/>
                <a:sym typeface="Arial"/>
              </a:rPr>
              <a:t> dans les </a:t>
            </a:r>
            <a:r>
              <a:rPr lang="en-CA" sz="1400" kern="0" dirty="0" err="1">
                <a:solidFill>
                  <a:srgbClr val="254776"/>
                </a:solidFill>
                <a:latin typeface="Arial"/>
                <a:cs typeface="Arial" panose="020B0604020202020204" pitchFamily="34" charset="0"/>
                <a:sym typeface="Arial"/>
              </a:rPr>
              <a:t>boîtes</a:t>
            </a:r>
            <a:r>
              <a:rPr lang="en-CA" sz="1400" kern="0" dirty="0">
                <a:solidFill>
                  <a:srgbClr val="254776"/>
                </a:solidFill>
                <a:latin typeface="Arial"/>
                <a:cs typeface="Arial" panose="020B0604020202020204" pitchFamily="34" charset="0"/>
                <a:sym typeface="Arial"/>
              </a:rPr>
              <a:t> de </a:t>
            </a:r>
            <a:r>
              <a:rPr lang="en-CA" sz="1400" kern="0" dirty="0" err="1">
                <a:solidFill>
                  <a:srgbClr val="254776"/>
                </a:solidFill>
                <a:latin typeface="Arial"/>
                <a:cs typeface="Arial" panose="020B0604020202020204" pitchFamily="34" charset="0"/>
                <a:sym typeface="Arial"/>
              </a:rPr>
              <a:t>commentaires</a:t>
            </a:r>
            <a:r>
              <a:rPr lang="en-CA" sz="1400" kern="0" dirty="0">
                <a:solidFill>
                  <a:srgbClr val="254776"/>
                </a:solidFill>
                <a:latin typeface="Arial"/>
                <a:cs typeface="Arial" panose="020B0604020202020204" pitchFamily="34" charset="0"/>
                <a:sym typeface="Arial"/>
              </a:rPr>
              <a:t> (</a:t>
            </a:r>
            <a:r>
              <a:rPr lang="en-CA" sz="1400" kern="0" dirty="0" err="1">
                <a:solidFill>
                  <a:srgbClr val="254776"/>
                </a:solidFill>
                <a:latin typeface="Arial"/>
                <a:cs typeface="Arial" panose="020B0604020202020204" pitchFamily="34" charset="0"/>
                <a:sym typeface="Arial"/>
              </a:rPr>
              <a:t>en</a:t>
            </a:r>
            <a:r>
              <a:rPr lang="en-CA" sz="1400" kern="0" dirty="0">
                <a:solidFill>
                  <a:srgbClr val="254776"/>
                </a:solidFill>
                <a:latin typeface="Arial"/>
                <a:cs typeface="Arial" panose="020B0604020202020204" pitchFamily="34" charset="0"/>
                <a:sym typeface="Arial"/>
              </a:rPr>
              <a:t> </a:t>
            </a:r>
            <a:r>
              <a:rPr lang="en-CA" sz="1400" kern="0" dirty="0" err="1">
                <a:solidFill>
                  <a:srgbClr val="254776"/>
                </a:solidFill>
                <a:latin typeface="Arial"/>
                <a:cs typeface="Arial" panose="020B0604020202020204" pitchFamily="34" charset="0"/>
                <a:sym typeface="Arial"/>
              </a:rPr>
              <a:t>bref</a:t>
            </a:r>
            <a:r>
              <a:rPr lang="en-CA" sz="1400" kern="0" dirty="0">
                <a:solidFill>
                  <a:srgbClr val="254776"/>
                </a:solidFill>
                <a:latin typeface="Arial"/>
                <a:cs typeface="Arial" panose="020B0604020202020204" pitchFamily="34" charset="0"/>
                <a:sym typeface="Arial"/>
              </a:rPr>
              <a:t>, la </a:t>
            </a:r>
            <a:r>
              <a:rPr lang="en-CA" sz="1400" kern="0" dirty="0" err="1">
                <a:solidFill>
                  <a:srgbClr val="254776"/>
                </a:solidFill>
                <a:latin typeface="Arial"/>
                <a:cs typeface="Arial" panose="020B0604020202020204" pitchFamily="34" charset="0"/>
                <a:sym typeface="Arial"/>
              </a:rPr>
              <a:t>plupart</a:t>
            </a:r>
            <a:r>
              <a:rPr lang="en-CA" sz="1400" kern="0" dirty="0">
                <a:solidFill>
                  <a:srgbClr val="254776"/>
                </a:solidFill>
                <a:latin typeface="Arial"/>
                <a:cs typeface="Arial" panose="020B0604020202020204" pitchFamily="34" charset="0"/>
                <a:sym typeface="Arial"/>
              </a:rPr>
              <a:t> des pays </a:t>
            </a:r>
            <a:r>
              <a:rPr lang="en-CA" sz="1400" kern="0" dirty="0" err="1">
                <a:solidFill>
                  <a:srgbClr val="254776"/>
                </a:solidFill>
                <a:latin typeface="Arial"/>
                <a:cs typeface="Arial" panose="020B0604020202020204" pitchFamily="34" charset="0"/>
                <a:sym typeface="Arial"/>
              </a:rPr>
              <a:t>ont</a:t>
            </a:r>
            <a:r>
              <a:rPr lang="en-CA" sz="1400" kern="0" dirty="0">
                <a:solidFill>
                  <a:srgbClr val="254776"/>
                </a:solidFill>
                <a:latin typeface="Arial"/>
                <a:cs typeface="Arial" panose="020B0604020202020204" pitchFamily="34" charset="0"/>
                <a:sym typeface="Arial"/>
              </a:rPr>
              <a:t> </a:t>
            </a:r>
            <a:r>
              <a:rPr lang="en-CA" sz="1400" kern="0" dirty="0" err="1">
                <a:solidFill>
                  <a:srgbClr val="254776"/>
                </a:solidFill>
                <a:latin typeface="Arial"/>
                <a:cs typeface="Arial" panose="020B0604020202020204" pitchFamily="34" charset="0"/>
                <a:sym typeface="Arial"/>
              </a:rPr>
              <a:t>peu</a:t>
            </a:r>
            <a:r>
              <a:rPr lang="en-CA" sz="1400" kern="0" dirty="0">
                <a:solidFill>
                  <a:srgbClr val="254776"/>
                </a:solidFill>
                <a:latin typeface="Arial"/>
                <a:cs typeface="Arial" panose="020B0604020202020204" pitchFamily="34" charset="0"/>
                <a:sym typeface="Arial"/>
              </a:rPr>
              <a:t> de </a:t>
            </a:r>
            <a:r>
              <a:rPr lang="en-CA" sz="1400" kern="0" dirty="0" err="1">
                <a:solidFill>
                  <a:srgbClr val="254776"/>
                </a:solidFill>
                <a:latin typeface="Arial"/>
                <a:cs typeface="Arial" panose="020B0604020202020204" pitchFamily="34" charset="0"/>
                <a:sym typeface="Arial"/>
              </a:rPr>
              <a:t>ces</a:t>
            </a:r>
            <a:r>
              <a:rPr lang="en-CA" sz="1400" kern="0" dirty="0">
                <a:solidFill>
                  <a:srgbClr val="254776"/>
                </a:solidFill>
                <a:latin typeface="Arial"/>
                <a:cs typeface="Arial" panose="020B0604020202020204" pitchFamily="34" charset="0"/>
                <a:sym typeface="Arial"/>
              </a:rPr>
              <a:t> </a:t>
            </a:r>
            <a:r>
              <a:rPr lang="en-CA" sz="1400" kern="0" dirty="0" err="1">
                <a:solidFill>
                  <a:srgbClr val="254776"/>
                </a:solidFill>
                <a:latin typeface="Arial"/>
                <a:cs typeface="Arial" panose="020B0604020202020204" pitchFamily="34" charset="0"/>
                <a:sym typeface="Arial"/>
              </a:rPr>
              <a:t>caractéristiques</a:t>
            </a:r>
            <a:r>
              <a:rPr lang="en-CA" sz="1400" kern="0" dirty="0">
                <a:solidFill>
                  <a:srgbClr val="254776"/>
                </a:solidFill>
                <a:latin typeface="Arial"/>
                <a:cs typeface="Arial" panose="020B0604020202020204" pitchFamily="34" charset="0"/>
                <a:sym typeface="Arial"/>
              </a:rPr>
              <a:t> et ne </a:t>
            </a:r>
            <a:r>
              <a:rPr lang="en-CA" sz="1400" kern="0" dirty="0" err="1">
                <a:solidFill>
                  <a:srgbClr val="254776"/>
                </a:solidFill>
                <a:latin typeface="Arial"/>
                <a:cs typeface="Arial" panose="020B0604020202020204" pitchFamily="34" charset="0"/>
                <a:sym typeface="Arial"/>
              </a:rPr>
              <a:t>fonctionnent</a:t>
            </a:r>
            <a:r>
              <a:rPr lang="en-CA" sz="1400" kern="0" dirty="0">
                <a:solidFill>
                  <a:srgbClr val="254776"/>
                </a:solidFill>
                <a:latin typeface="Arial"/>
                <a:cs typeface="Arial" panose="020B0604020202020204" pitchFamily="34" charset="0"/>
                <a:sym typeface="Arial"/>
              </a:rPr>
              <a:t> pas de manière </a:t>
            </a:r>
            <a:r>
              <a:rPr lang="en-CA" sz="1400" kern="0" dirty="0" err="1">
                <a:solidFill>
                  <a:srgbClr val="254776"/>
                </a:solidFill>
                <a:latin typeface="Arial"/>
                <a:cs typeface="Arial" panose="020B0604020202020204" pitchFamily="34" charset="0"/>
                <a:sym typeface="Arial"/>
              </a:rPr>
              <a:t>optimale</a:t>
            </a:r>
            <a:r>
              <a:rPr lang="en-CA" sz="1400" kern="0" dirty="0">
                <a:solidFill>
                  <a:srgbClr val="254776"/>
                </a:solidFill>
                <a:latin typeface="Arial"/>
                <a:cs typeface="Arial" panose="020B0604020202020204" pitchFamily="34" charset="0"/>
                <a:sym typeface="Arial"/>
              </a:rPr>
              <a:t>, surtout </a:t>
            </a:r>
            <a:r>
              <a:rPr lang="en-CA" sz="1400" kern="0" dirty="0" err="1">
                <a:solidFill>
                  <a:srgbClr val="254776"/>
                </a:solidFill>
                <a:latin typeface="Arial"/>
                <a:cs typeface="Arial" panose="020B0604020202020204" pitchFamily="34" charset="0"/>
                <a:sym typeface="Arial"/>
              </a:rPr>
              <a:t>lorsque</a:t>
            </a:r>
            <a:r>
              <a:rPr lang="en-CA" sz="1400" kern="0" dirty="0">
                <a:solidFill>
                  <a:srgbClr val="254776"/>
                </a:solidFill>
                <a:latin typeface="Arial"/>
                <a:cs typeface="Arial" panose="020B0604020202020204" pitchFamily="34" charset="0"/>
                <a:sym typeface="Arial"/>
              </a:rPr>
              <a:t> des crises </a:t>
            </a:r>
            <a:r>
              <a:rPr lang="en-CA" sz="1400" kern="0" dirty="0" err="1">
                <a:solidFill>
                  <a:srgbClr val="254776"/>
                </a:solidFill>
                <a:latin typeface="Arial"/>
                <a:cs typeface="Arial" panose="020B0604020202020204" pitchFamily="34" charset="0"/>
                <a:sym typeface="Arial"/>
              </a:rPr>
              <a:t>émergent</a:t>
            </a:r>
            <a:r>
              <a:rPr lang="en-CA" sz="1400" kern="0" dirty="0">
                <a:solidFill>
                  <a:srgbClr val="254776"/>
                </a:solidFill>
                <a:latin typeface="Arial"/>
                <a:cs typeface="Arial" panose="020B0604020202020204" pitchFamily="34" charset="0"/>
                <a:sym typeface="Arial"/>
              </a:rPr>
              <a:t>)</a:t>
            </a:r>
          </a:p>
        </p:txBody>
      </p:sp>
      <p:pic>
        <p:nvPicPr>
          <p:cNvPr id="5" name="Picture 4" descr="Graphical user interface, text&#10;&#10;Description automatically generated">
            <a:extLst>
              <a:ext uri="{FF2B5EF4-FFF2-40B4-BE49-F238E27FC236}">
                <a16:creationId xmlns:a16="http://schemas.microsoft.com/office/drawing/2014/main" id="{BC84DDAF-EBF9-DC88-CBC0-BAD397CB3118}"/>
              </a:ext>
            </a:extLst>
          </p:cNvPr>
          <p:cNvPicPr>
            <a:picLocks noChangeAspect="1"/>
          </p:cNvPicPr>
          <p:nvPr/>
        </p:nvPicPr>
        <p:blipFill>
          <a:blip r:embed="rId3"/>
          <a:stretch>
            <a:fillRect/>
          </a:stretch>
        </p:blipFill>
        <p:spPr>
          <a:xfrm>
            <a:off x="147906" y="6413321"/>
            <a:ext cx="1594826" cy="373423"/>
          </a:xfrm>
          <a:prstGeom prst="rect">
            <a:avLst/>
          </a:prstGeom>
        </p:spPr>
      </p:pic>
      <p:sp>
        <p:nvSpPr>
          <p:cNvPr id="6" name="TextBox 5">
            <a:extLst>
              <a:ext uri="{FF2B5EF4-FFF2-40B4-BE49-F238E27FC236}">
                <a16:creationId xmlns:a16="http://schemas.microsoft.com/office/drawing/2014/main" id="{C1EDD73A-ECEE-981C-E80A-5B90237211EA}"/>
              </a:ext>
            </a:extLst>
          </p:cNvPr>
          <p:cNvSpPr txBox="1"/>
          <p:nvPr/>
        </p:nvSpPr>
        <p:spPr>
          <a:xfrm>
            <a:off x="10484307" y="6268212"/>
            <a:ext cx="1585706" cy="553998"/>
          </a:xfrm>
          <a:prstGeom prst="rect">
            <a:avLst/>
          </a:prstGeom>
          <a:solidFill>
            <a:schemeClr val="bg1"/>
          </a:solidFill>
        </p:spPr>
        <p:txBody>
          <a:bodyPr wrap="square">
            <a:spAutoFit/>
          </a:bodyPr>
          <a:lstStyle/>
          <a:p>
            <a:r>
              <a:rPr lang="en-CA" sz="600" b="0" i="1" strike="noStrike" dirty="0">
                <a:solidFill>
                  <a:schemeClr val="tx1">
                    <a:lumMod val="75000"/>
                  </a:schemeClr>
                </a:solidFill>
                <a:effectLst/>
                <a:latin typeface="Roboto" panose="020F0502020204030204" pitchFamily="34" charset="0"/>
              </a:rPr>
              <a:t>© 2023 McMaster University. All rights reserved. This work is licensed under a Creative Commons Attribution-</a:t>
            </a:r>
            <a:r>
              <a:rPr lang="en-CA" sz="600" b="0" i="1" strike="noStrike" dirty="0" err="1">
                <a:solidFill>
                  <a:schemeClr val="tx1">
                    <a:lumMod val="75000"/>
                  </a:schemeClr>
                </a:solidFill>
                <a:effectLst/>
                <a:latin typeface="Roboto" panose="020F0502020204030204" pitchFamily="34" charset="0"/>
              </a:rPr>
              <a:t>NonCommercial</a:t>
            </a:r>
            <a:r>
              <a:rPr lang="en-CA" sz="600" b="0" i="1" strike="noStrike" dirty="0">
                <a:solidFill>
                  <a:schemeClr val="tx1">
                    <a:lumMod val="75000"/>
                  </a:schemeClr>
                </a:solidFill>
                <a:effectLst/>
                <a:latin typeface="Roboto" panose="020F0502020204030204" pitchFamily="34" charset="0"/>
              </a:rPr>
              <a:t>-</a:t>
            </a:r>
            <a:r>
              <a:rPr lang="en-CA" sz="600" b="0" i="1" strike="noStrike" dirty="0" err="1">
                <a:solidFill>
                  <a:schemeClr val="tx1">
                    <a:lumMod val="75000"/>
                  </a:schemeClr>
                </a:solidFill>
                <a:effectLst/>
                <a:latin typeface="Roboto" panose="020F0502020204030204" pitchFamily="34" charset="0"/>
              </a:rPr>
              <a:t>ShareAlike</a:t>
            </a:r>
            <a:r>
              <a:rPr lang="en-CA" sz="600" b="0" i="1" strike="noStrike" dirty="0">
                <a:solidFill>
                  <a:schemeClr val="tx1">
                    <a:lumMod val="75000"/>
                  </a:schemeClr>
                </a:solidFill>
                <a:effectLst/>
                <a:latin typeface="Roboto" panose="020F0502020204030204" pitchFamily="34" charset="0"/>
              </a:rPr>
              <a:t> 4.0 International License. </a:t>
            </a:r>
          </a:p>
        </p:txBody>
      </p:sp>
    </p:spTree>
    <p:extLst>
      <p:ext uri="{BB962C8B-B14F-4D97-AF65-F5344CB8AC3E}">
        <p14:creationId xmlns:p14="http://schemas.microsoft.com/office/powerpoint/2010/main" val="1985792139"/>
      </p:ext>
    </p:extLst>
  </p:cSld>
  <p:clrMapOvr>
    <a:masterClrMapping/>
  </p:clrMapOvr>
</p:sld>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40435</TotalTime>
  <Words>523</Words>
  <Application>Microsoft Macintosh PowerPoint</Application>
  <PresentationFormat>Widescreen</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Courier New</vt:lpstr>
      <vt:lpstr>Helvetica</vt:lpstr>
      <vt:lpstr>Roboto</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354</cp:revision>
  <cp:lastPrinted>2017-06-06T20:04:49Z</cp:lastPrinted>
  <dcterms:created xsi:type="dcterms:W3CDTF">2017-04-21T15:41:45Z</dcterms:created>
  <dcterms:modified xsi:type="dcterms:W3CDTF">2023-02-16T18:59:50Z</dcterms:modified>
</cp:coreProperties>
</file>