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sldIdLst>
    <p:sldId id="1021" r:id="rId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42E50-E5DE-79BB-8A0F-76F2BC0E1C0D}" name="Hamel, Geneviève" initials="HG" userId="S::genevieve.hamel@mamh.gouv.qc.ca::6eb7419e-cd0d-4f10-b207-08545a96531b" providerId="AD"/>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a:srgbClr val="8DD2E5"/>
    <a:srgbClr val="99CC66"/>
    <a:srgbClr val="CC76A6"/>
    <a:srgbClr val="254776"/>
    <a:srgbClr val="FEB714"/>
    <a:srgbClr val="FFC057"/>
    <a:srgbClr val="6AA855"/>
    <a:srgbClr val="6FC0D3"/>
    <a:srgbClr val="8DC7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79" autoAdjust="0"/>
    <p:restoredTop sz="95707" autoAdjust="0"/>
  </p:normalViewPr>
  <p:slideViewPr>
    <p:cSldViewPr snapToGrid="0" snapToObjects="1">
      <p:cViewPr varScale="1">
        <p:scale>
          <a:sx n="128" d="100"/>
          <a:sy n="128" d="100"/>
        </p:scale>
        <p:origin x="376"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11621C-3EA7-C342-A130-13C6D43C8C01}" type="slidenum">
              <a:rPr lang="en-US" smtClean="0"/>
              <a:pPr/>
              <a:t>1</a:t>
            </a:fld>
            <a:endParaRPr lang="en-US" dirty="0"/>
          </a:p>
        </p:txBody>
      </p:sp>
    </p:spTree>
    <p:extLst>
      <p:ext uri="{BB962C8B-B14F-4D97-AF65-F5344CB8AC3E}">
        <p14:creationId xmlns:p14="http://schemas.microsoft.com/office/powerpoint/2010/main" val="33013230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
        <p:nvSpPr>
          <p:cNvPr id="2" name="TextBox 1">
            <a:extLst>
              <a:ext uri="{FF2B5EF4-FFF2-40B4-BE49-F238E27FC236}">
                <a16:creationId xmlns:a16="http://schemas.microsoft.com/office/drawing/2014/main" id="{FC109112-8569-4EDB-48D6-5A631B8A2EBA}"/>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44F22093-7553-3A57-84DA-8FA6D2CD9FB3}"/>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ED28A248-BC1A-1293-3716-2765A06F26A9}"/>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9BA57097-12CC-A205-028A-A542631B0BA7}"/>
              </a:ext>
            </a:extLst>
          </p:cNvPr>
          <p:cNvGrpSpPr/>
          <p:nvPr/>
        </p:nvGrpSpPr>
        <p:grpSpPr>
          <a:xfrm>
            <a:off x="-77585" y="1195787"/>
            <a:ext cx="2293244" cy="5104408"/>
            <a:chOff x="-75190" y="1351469"/>
            <a:chExt cx="1974195" cy="4394245"/>
          </a:xfrm>
        </p:grpSpPr>
        <p:pic>
          <p:nvPicPr>
            <p:cNvPr id="28" name="Picture 27">
              <a:extLst>
                <a:ext uri="{FF2B5EF4-FFF2-40B4-BE49-F238E27FC236}">
                  <a16:creationId xmlns:a16="http://schemas.microsoft.com/office/drawing/2014/main" id="{25A2A023-0653-D50B-10CD-E4DBDA833392}"/>
                </a:ext>
              </a:extLst>
            </p:cNvPr>
            <p:cNvPicPr>
              <a:picLocks noChangeAspect="1"/>
            </p:cNvPicPr>
            <p:nvPr/>
          </p:nvPicPr>
          <p:blipFill>
            <a:blip r:embed="rId3">
              <a:alphaModFix amt="70000"/>
            </a:blip>
            <a:srcRect/>
            <a:stretch/>
          </p:blipFill>
          <p:spPr>
            <a:xfrm>
              <a:off x="17581" y="1351469"/>
              <a:ext cx="1761446" cy="4394245"/>
            </a:xfrm>
            <a:prstGeom prst="rect">
              <a:avLst/>
            </a:prstGeom>
          </p:spPr>
        </p:pic>
        <p:sp>
          <p:nvSpPr>
            <p:cNvPr id="29" name="TextBox 28">
              <a:extLst>
                <a:ext uri="{FF2B5EF4-FFF2-40B4-BE49-F238E27FC236}">
                  <a16:creationId xmlns:a16="http://schemas.microsoft.com/office/drawing/2014/main" id="{19A2C879-9868-EB6C-0342-302AC8339375}"/>
                </a:ext>
              </a:extLst>
            </p:cNvPr>
            <p:cNvSpPr txBox="1"/>
            <p:nvPr/>
          </p:nvSpPr>
          <p:spPr>
            <a:xfrm>
              <a:off x="-36800" y="1823767"/>
              <a:ext cx="1935805" cy="82136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fr-CA" sz="1400" b="0" i="0" u="none" strike="noStrike" kern="0" cap="none" spc="0" normalizeH="0" baseline="0" dirty="0">
                  <a:ln>
                    <a:noFill/>
                  </a:ln>
                  <a:solidFill>
                    <a:srgbClr val="254776"/>
                  </a:solidFill>
                  <a:effectLst/>
                  <a:uLnTx/>
                  <a:uFillTx/>
                  <a:latin typeface="Arial" panose="020B0604020202020204" pitchFamily="34" charset="0"/>
                  <a:ea typeface="Garamond" panose="02020404030301010803" pitchFamily="18" charset="0"/>
                  <a:cs typeface="Arial" panose="020B0604020202020204" pitchFamily="34" charset="0"/>
                  <a:sym typeface="Arial"/>
                </a:rPr>
                <a:t>Système </a:t>
              </a:r>
            </a:p>
            <a:p>
              <a:pPr marL="0" marR="0" lvl="0" indent="0" algn="ctr" defTabSz="914400" rtl="0" eaLnBrk="1" fontAlgn="auto" latinLnBrk="0" hangingPunct="0">
                <a:lnSpc>
                  <a:spcPct val="100000"/>
                </a:lnSpc>
                <a:spcBef>
                  <a:spcPts val="0"/>
                </a:spcBef>
                <a:spcAft>
                  <a:spcPts val="0"/>
                </a:spcAft>
                <a:buClrTx/>
                <a:buSzTx/>
                <a:buFontTx/>
                <a:buNone/>
                <a:tabLst/>
                <a:defRPr/>
              </a:pPr>
              <a:r>
                <a:rPr kumimoji="0" lang="fr-CA" sz="1400" b="0" i="0" u="none" strike="noStrike" kern="0" cap="none" spc="0" normalizeH="0" baseline="0" dirty="0">
                  <a:ln>
                    <a:noFill/>
                  </a:ln>
                  <a:solidFill>
                    <a:srgbClr val="254776"/>
                  </a:solidFill>
                  <a:effectLst/>
                  <a:uLnTx/>
                  <a:uFillTx/>
                  <a:latin typeface="Arial" panose="020B0604020202020204" pitchFamily="34" charset="0"/>
                  <a:ea typeface="Garamond" panose="02020404030301010803" pitchFamily="18" charset="0"/>
                  <a:cs typeface="Arial" panose="020B0604020202020204" pitchFamily="34" charset="0"/>
                  <a:sym typeface="Arial"/>
                </a:rPr>
                <a:t>d'appui </a:t>
              </a:r>
            </a:p>
            <a:p>
              <a:pPr marL="0" marR="0" lvl="0" indent="0" algn="ctr" defTabSz="914400" rtl="0" eaLnBrk="1" fontAlgn="auto" latinLnBrk="0" hangingPunct="0">
                <a:lnSpc>
                  <a:spcPct val="100000"/>
                </a:lnSpc>
                <a:spcBef>
                  <a:spcPts val="0"/>
                </a:spcBef>
                <a:spcAft>
                  <a:spcPts val="0"/>
                </a:spcAft>
                <a:buClrTx/>
                <a:buSzTx/>
                <a:buFontTx/>
                <a:buNone/>
                <a:tabLst/>
                <a:defRPr/>
              </a:pPr>
              <a:r>
                <a:rPr kumimoji="0" lang="fr-CA" sz="1400" b="0" i="0" u="none" strike="noStrike" kern="0" cap="none" spc="0" normalizeH="0" baseline="0" dirty="0">
                  <a:ln>
                    <a:noFill/>
                  </a:ln>
                  <a:solidFill>
                    <a:srgbClr val="254776"/>
                  </a:solidFill>
                  <a:effectLst/>
                  <a:uLnTx/>
                  <a:uFillTx/>
                  <a:latin typeface="Arial" panose="020B0604020202020204" pitchFamily="34" charset="0"/>
                  <a:ea typeface="Garamond" panose="02020404030301010803" pitchFamily="18" charset="0"/>
                  <a:cs typeface="Arial" panose="020B0604020202020204" pitchFamily="34" charset="0"/>
                  <a:sym typeface="Arial"/>
                </a:rPr>
                <a:t>aux données </a:t>
              </a:r>
            </a:p>
            <a:p>
              <a:pPr marL="0" marR="0" lvl="0" indent="0" algn="ctr" defTabSz="914400" rtl="0" eaLnBrk="1" fontAlgn="auto" latinLnBrk="0" hangingPunct="0">
                <a:lnSpc>
                  <a:spcPct val="100000"/>
                </a:lnSpc>
                <a:spcBef>
                  <a:spcPts val="0"/>
                </a:spcBef>
                <a:spcAft>
                  <a:spcPts val="0"/>
                </a:spcAft>
                <a:buClrTx/>
                <a:buSzTx/>
                <a:buFontTx/>
                <a:buNone/>
                <a:tabLst/>
                <a:defRPr/>
              </a:pPr>
              <a:r>
                <a:rPr kumimoji="0" lang="fr-CA" sz="1400" b="0" i="0" u="none" strike="noStrike" kern="0" cap="none" spc="0" normalizeH="0" baseline="0" dirty="0">
                  <a:ln>
                    <a:noFill/>
                  </a:ln>
                  <a:solidFill>
                    <a:srgbClr val="254776"/>
                  </a:solidFill>
                  <a:effectLst/>
                  <a:uLnTx/>
                  <a:uFillTx/>
                  <a:latin typeface="Arial" panose="020B0604020202020204" pitchFamily="34" charset="0"/>
                  <a:ea typeface="Garamond" panose="02020404030301010803" pitchFamily="18" charset="0"/>
                  <a:cs typeface="Arial" panose="020B0604020202020204" pitchFamily="34" charset="0"/>
                  <a:sym typeface="Arial"/>
                </a:rPr>
                <a:t>probantes</a:t>
              </a:r>
              <a:endParaRPr kumimoji="0" lang="fr-CA" sz="1400" b="0" i="0" u="none" strike="noStrike" kern="0" cap="none" spc="0" normalizeH="0" baseline="0" dirty="0">
                <a:ln>
                  <a:noFill/>
                </a:ln>
                <a:solidFill>
                  <a:srgbClr val="254776"/>
                </a:solidFill>
                <a:effectLst/>
                <a:uLnTx/>
                <a:uFillTx/>
                <a:latin typeface="Arial" panose="020B0604020202020204" pitchFamily="34" charset="0"/>
                <a:cs typeface="Arial" panose="020B0604020202020204" pitchFamily="34" charset="0"/>
                <a:sym typeface="Arial"/>
              </a:endParaRPr>
            </a:p>
          </p:txBody>
        </p:sp>
        <p:sp>
          <p:nvSpPr>
            <p:cNvPr id="30" name="TextBox 29">
              <a:extLst>
                <a:ext uri="{FF2B5EF4-FFF2-40B4-BE49-F238E27FC236}">
                  <a16:creationId xmlns:a16="http://schemas.microsoft.com/office/drawing/2014/main" id="{C071990F-AA35-AB6E-B382-FCBE0059C43E}"/>
                </a:ext>
              </a:extLst>
            </p:cNvPr>
            <p:cNvSpPr txBox="1"/>
            <p:nvPr/>
          </p:nvSpPr>
          <p:spPr>
            <a:xfrm>
              <a:off x="-75190" y="3334312"/>
              <a:ext cx="1935806" cy="4504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fr-CA" sz="1400" b="0" i="0" u="none" strike="noStrike" kern="0" cap="none" spc="0" normalizeH="0" baseline="0" dirty="0">
                  <a:ln>
                    <a:noFill/>
                  </a:ln>
                  <a:solidFill>
                    <a:srgbClr val="254776"/>
                  </a:solidFill>
                  <a:effectLst/>
                  <a:uLnTx/>
                  <a:uFillTx/>
                  <a:latin typeface="Arial" panose="020B0604020202020204" pitchFamily="34" charset="0"/>
                  <a:ea typeface="Garamond" panose="02020404030301010803" pitchFamily="18" charset="0"/>
                  <a:cs typeface="Arial" panose="020B0604020202020204" pitchFamily="34" charset="0"/>
                  <a:sym typeface="Arial"/>
                </a:rPr>
                <a:t>Système de</a:t>
              </a:r>
            </a:p>
            <a:p>
              <a:pPr marL="0" marR="0" lvl="0" indent="0" algn="ctr" defTabSz="914400" rtl="0" eaLnBrk="1" fontAlgn="auto" latinLnBrk="0" hangingPunct="0">
                <a:lnSpc>
                  <a:spcPct val="100000"/>
                </a:lnSpc>
                <a:spcBef>
                  <a:spcPts val="0"/>
                </a:spcBef>
                <a:spcAft>
                  <a:spcPts val="0"/>
                </a:spcAft>
                <a:buClrTx/>
                <a:buSzTx/>
                <a:buFontTx/>
                <a:buNone/>
                <a:tabLst/>
                <a:defRPr/>
              </a:pPr>
              <a:r>
                <a:rPr kumimoji="0" lang="fr-CA" sz="1400" b="0" i="0" u="none" strike="noStrike" kern="0" cap="none" spc="0" normalizeH="0" baseline="0" dirty="0">
                  <a:ln>
                    <a:noFill/>
                  </a:ln>
                  <a:solidFill>
                    <a:srgbClr val="254776"/>
                  </a:solidFill>
                  <a:effectLst/>
                  <a:uLnTx/>
                  <a:uFillTx/>
                  <a:latin typeface="Arial" panose="020B0604020202020204" pitchFamily="34" charset="0"/>
                  <a:ea typeface="Garamond" panose="02020404030301010803" pitchFamily="18" charset="0"/>
                  <a:cs typeface="Arial" panose="020B0604020202020204" pitchFamily="34" charset="0"/>
                  <a:sym typeface="Arial"/>
                </a:rPr>
                <a:t>recherche</a:t>
              </a:r>
              <a:endParaRPr kumimoji="0" lang="fr-CA" sz="1400" b="0" i="0" u="none" strike="noStrike" kern="0" cap="none" spc="0" normalizeH="0" baseline="0" dirty="0">
                <a:ln>
                  <a:noFill/>
                </a:ln>
                <a:solidFill>
                  <a:srgbClr val="254776"/>
                </a:solidFill>
                <a:effectLst/>
                <a:uLnTx/>
                <a:uFillTx/>
                <a:latin typeface="Arial" panose="020B0604020202020204" pitchFamily="34" charset="0"/>
                <a:cs typeface="Arial" panose="020B0604020202020204" pitchFamily="34" charset="0"/>
                <a:sym typeface="Arial"/>
              </a:endParaRPr>
            </a:p>
          </p:txBody>
        </p:sp>
        <p:sp>
          <p:nvSpPr>
            <p:cNvPr id="31" name="TextBox 30">
              <a:extLst>
                <a:ext uri="{FF2B5EF4-FFF2-40B4-BE49-F238E27FC236}">
                  <a16:creationId xmlns:a16="http://schemas.microsoft.com/office/drawing/2014/main" id="{08C0C5B7-C811-EBC0-C94C-039E70867961}"/>
                </a:ext>
              </a:extLst>
            </p:cNvPr>
            <p:cNvSpPr txBox="1"/>
            <p:nvPr/>
          </p:nvSpPr>
          <p:spPr>
            <a:xfrm>
              <a:off x="-37280" y="4702335"/>
              <a:ext cx="1935810" cy="4504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fr-CA" sz="1400" b="0" i="0" u="none" strike="noStrike" kern="0" cap="none" spc="0" normalizeH="0" baseline="0" dirty="0">
                  <a:ln>
                    <a:noFill/>
                  </a:ln>
                  <a:solidFill>
                    <a:srgbClr val="254776"/>
                  </a:solidFill>
                  <a:effectLst/>
                  <a:uLnTx/>
                  <a:uFillTx/>
                  <a:latin typeface="Arial" panose="020B0604020202020204" pitchFamily="34" charset="0"/>
                  <a:ea typeface="Garamond" panose="02020404030301010803" pitchFamily="18" charset="0"/>
                  <a:cs typeface="Arial" panose="020B0604020202020204" pitchFamily="34" charset="0"/>
                  <a:sym typeface="Arial"/>
                </a:rPr>
                <a:t>Système </a:t>
              </a:r>
            </a:p>
            <a:p>
              <a:pPr marL="0" marR="0" lvl="0" indent="0" algn="ctr" defTabSz="914400" rtl="0" eaLnBrk="1" fontAlgn="auto" latinLnBrk="0" hangingPunct="0">
                <a:lnSpc>
                  <a:spcPct val="100000"/>
                </a:lnSpc>
                <a:spcBef>
                  <a:spcPts val="0"/>
                </a:spcBef>
                <a:spcAft>
                  <a:spcPts val="0"/>
                </a:spcAft>
                <a:buClrTx/>
                <a:buSzTx/>
                <a:buFontTx/>
                <a:buNone/>
                <a:tabLst/>
                <a:defRPr/>
              </a:pPr>
              <a:r>
                <a:rPr kumimoji="0" lang="fr-CA" sz="1400" b="0" i="0" u="none" strike="noStrike" kern="0" cap="none" spc="0" normalizeH="0" baseline="0" dirty="0">
                  <a:ln>
                    <a:noFill/>
                  </a:ln>
                  <a:solidFill>
                    <a:srgbClr val="254776"/>
                  </a:solidFill>
                  <a:effectLst/>
                  <a:uLnTx/>
                  <a:uFillTx/>
                  <a:latin typeface="Arial" panose="020B0604020202020204" pitchFamily="34" charset="0"/>
                  <a:ea typeface="Garamond" panose="02020404030301010803" pitchFamily="18" charset="0"/>
                  <a:cs typeface="Arial" panose="020B0604020202020204" pitchFamily="34" charset="0"/>
                  <a:sym typeface="Arial"/>
                </a:rPr>
                <a:t>d'innovation</a:t>
              </a:r>
              <a:endParaRPr kumimoji="0" lang="fr-CA" sz="1400" b="0" i="0" u="none" strike="noStrike" kern="0" cap="none" spc="0" normalizeH="0" baseline="0" dirty="0">
                <a:ln>
                  <a:noFill/>
                </a:ln>
                <a:solidFill>
                  <a:srgbClr val="254776"/>
                </a:solidFill>
                <a:effectLst/>
                <a:uLnTx/>
                <a:uFillTx/>
                <a:latin typeface="Arial" panose="020B0604020202020204" pitchFamily="34" charset="0"/>
                <a:cs typeface="Arial" panose="020B0604020202020204" pitchFamily="34" charset="0"/>
                <a:sym typeface="Arial"/>
              </a:endParaRPr>
            </a:p>
          </p:txBody>
        </p:sp>
      </p:grpSp>
      <p:grpSp>
        <p:nvGrpSpPr>
          <p:cNvPr id="5" name="Group 4">
            <a:extLst>
              <a:ext uri="{FF2B5EF4-FFF2-40B4-BE49-F238E27FC236}">
                <a16:creationId xmlns:a16="http://schemas.microsoft.com/office/drawing/2014/main" id="{9E9F52AD-4BF3-F5DF-B985-E71FC65F803C}"/>
              </a:ext>
            </a:extLst>
          </p:cNvPr>
          <p:cNvGrpSpPr/>
          <p:nvPr/>
        </p:nvGrpSpPr>
        <p:grpSpPr>
          <a:xfrm>
            <a:off x="1917700" y="1108335"/>
            <a:ext cx="10127810" cy="3939103"/>
            <a:chOff x="1917700" y="841635"/>
            <a:chExt cx="10127810" cy="3939103"/>
          </a:xfrm>
        </p:grpSpPr>
        <p:pic>
          <p:nvPicPr>
            <p:cNvPr id="24" name="Picture 23">
              <a:extLst>
                <a:ext uri="{FF2B5EF4-FFF2-40B4-BE49-F238E27FC236}">
                  <a16:creationId xmlns:a16="http://schemas.microsoft.com/office/drawing/2014/main" id="{7C405634-25D3-7737-0223-D7338D00CB65}"/>
                </a:ext>
              </a:extLst>
            </p:cNvPr>
            <p:cNvPicPr>
              <a:picLocks noChangeAspect="1"/>
            </p:cNvPicPr>
            <p:nvPr/>
          </p:nvPicPr>
          <p:blipFill>
            <a:blip r:embed="rId4">
              <a:alphaModFix amt="70000"/>
            </a:blip>
            <a:srcRect/>
            <a:stretch/>
          </p:blipFill>
          <p:spPr>
            <a:xfrm>
              <a:off x="1917700" y="841635"/>
              <a:ext cx="10127810" cy="3939103"/>
            </a:xfrm>
            <a:prstGeom prst="rect">
              <a:avLst/>
            </a:prstGeom>
          </p:spPr>
        </p:pic>
        <p:sp>
          <p:nvSpPr>
            <p:cNvPr id="17" name="TextBox 16">
              <a:extLst>
                <a:ext uri="{FF2B5EF4-FFF2-40B4-BE49-F238E27FC236}">
                  <a16:creationId xmlns:a16="http://schemas.microsoft.com/office/drawing/2014/main" id="{2B7F6B47-41D8-CBF4-D796-0879D41E1C4E}"/>
                </a:ext>
              </a:extLst>
            </p:cNvPr>
            <p:cNvSpPr txBox="1"/>
            <p:nvPr/>
          </p:nvSpPr>
          <p:spPr>
            <a:xfrm>
              <a:off x="2196465" y="1087294"/>
              <a:ext cx="9670645" cy="3416320"/>
            </a:xfrm>
            <a:prstGeom prst="rect">
              <a:avLst/>
            </a:prstGeom>
            <a:noFill/>
          </p:spPr>
          <p:txBody>
            <a:bodyPr wrap="square">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b="0" dirty="0">
                  <a:solidFill>
                    <a:srgbClr val="254776"/>
                  </a:solidFill>
                  <a:latin typeface="Helvetica" pitchFamily="2" charset="0"/>
                  <a:ea typeface="Garamond" panose="02020404030301010803" pitchFamily="18" charset="0"/>
                  <a:cs typeface="Garamond" panose="02020404030301010803" pitchFamily="18" charset="0"/>
                </a:rPr>
                <a:t>Le </a:t>
              </a:r>
              <a:r>
                <a:rPr lang="fr-CA" sz="1200" b="1" dirty="0">
                  <a:solidFill>
                    <a:srgbClr val="254776"/>
                  </a:solidFill>
                  <a:latin typeface="Helvetica" pitchFamily="2" charset="0"/>
                  <a:ea typeface="Garamond" panose="02020404030301010803" pitchFamily="18" charset="0"/>
                  <a:cs typeface="Garamond" panose="02020404030301010803" pitchFamily="18" charset="0"/>
                </a:rPr>
                <a:t>système d'appui aux données probantes </a:t>
              </a:r>
              <a:r>
                <a:rPr lang="fr-CA" sz="1200" b="0" dirty="0">
                  <a:solidFill>
                    <a:srgbClr val="254776"/>
                  </a:solidFill>
                  <a:latin typeface="Helvetica" pitchFamily="2" charset="0"/>
                  <a:ea typeface="Garamond" panose="02020404030301010803" pitchFamily="18" charset="0"/>
                  <a:cs typeface="Garamond" panose="02020404030301010803" pitchFamily="18" charset="0"/>
                </a:rPr>
                <a:t>comprend de nombreux types d'infrastructures</a:t>
              </a:r>
              <a:endParaRPr lang="fr-CA" sz="1200" dirty="0">
                <a:solidFill>
                  <a:srgbClr val="254776"/>
                </a:solidFill>
                <a:latin typeface="Helvetica" pitchFamily="2" charset="0"/>
                <a:ea typeface="Garamond" panose="02020404030301010803" pitchFamily="18" charset="0"/>
                <a:cs typeface="Garamond" panose="02020404030301010803" pitchFamily="18" charset="0"/>
              </a:endParaRPr>
            </a:p>
            <a:p>
              <a:pPr marL="171450" indent="-171450" algn="l">
                <a:buFont typeface="Arial" panose="020B0604020202020204" pitchFamily="34" charset="0"/>
                <a:buChar char="•"/>
              </a:pPr>
              <a:r>
                <a:rPr lang="fr-CA" sz="1200" dirty="0">
                  <a:solidFill>
                    <a:srgbClr val="254776"/>
                  </a:solidFill>
                  <a:latin typeface="Helvetica" pitchFamily="2" charset="0"/>
                  <a:ea typeface="Garamond" panose="02020404030301010803" pitchFamily="18" charset="0"/>
                  <a:cs typeface="Garamond" panose="02020404030301010803" pitchFamily="18" charset="0"/>
                </a:rPr>
                <a:t>Structures et processus du </a:t>
              </a:r>
              <a:r>
                <a:rPr lang="fr-CA" sz="1200" b="1" dirty="0">
                  <a:solidFill>
                    <a:srgbClr val="254776"/>
                  </a:solidFill>
                  <a:latin typeface="Helvetica" pitchFamily="2" charset="0"/>
                  <a:ea typeface="Garamond" panose="02020404030301010803" pitchFamily="18" charset="0"/>
                  <a:cs typeface="Garamond" panose="02020404030301010803" pitchFamily="18" charset="0"/>
                </a:rPr>
                <a:t>côté de la demande en données probantes </a:t>
              </a:r>
              <a:r>
                <a:rPr lang="fr-CA" sz="1200" dirty="0">
                  <a:solidFill>
                    <a:srgbClr val="254776"/>
                  </a:solidFill>
                  <a:latin typeface="Helvetica" pitchFamily="2" charset="0"/>
                  <a:ea typeface="Garamond" panose="02020404030301010803" pitchFamily="18" charset="0"/>
                  <a:cs typeface="Garamond" panose="02020404030301010803" pitchFamily="18" charset="0"/>
                </a:rPr>
                <a:t>pour :</a:t>
              </a:r>
              <a:endParaRPr lang="fr-CA" sz="1200" b="0" dirty="0">
                <a:solidFill>
                  <a:srgbClr val="254776"/>
                </a:solidFill>
                <a:latin typeface="Helvetica" pitchFamily="2" charset="0"/>
                <a:ea typeface="Garamond" panose="02020404030301010803" pitchFamily="18" charset="0"/>
                <a:cs typeface="Garamond" panose="02020404030301010803" pitchFamily="18" charset="0"/>
              </a:endParaRPr>
            </a:p>
            <a:p>
              <a:pPr marL="447675" lvl="1" indent="-268288" algn="l">
                <a:buFont typeface="Courier New" panose="02070309020205020404" pitchFamily="49" charset="0"/>
                <a:buChar char="o"/>
              </a:pPr>
              <a:r>
                <a:rPr lang="fr-CA" sz="1200" b="0" dirty="0">
                  <a:solidFill>
                    <a:srgbClr val="254776"/>
                  </a:solidFill>
                  <a:latin typeface="Helvetica" pitchFamily="2" charset="0"/>
                  <a:ea typeface="Garamond" panose="02020404030301010803" pitchFamily="18" charset="0"/>
                  <a:cs typeface="Garamond" panose="02020404030301010803" pitchFamily="18" charset="0"/>
                  <a:sym typeface="Arial"/>
                </a:rPr>
                <a:t>intégrer l'utilisation des données probantes dans les processus consultatifs et décisionnels de routine (ex.: séances d'information ministérielles, présentations au Cabinet, propositions budgétaires, plans de dépenses)</a:t>
              </a:r>
            </a:p>
            <a:p>
              <a:pPr marL="447675" lvl="1" indent="-268288" algn="l">
                <a:buFont typeface="Courier New" panose="02070309020205020404" pitchFamily="49" charset="0"/>
                <a:buChar char="o"/>
              </a:pPr>
              <a:r>
                <a:rPr lang="fr-CA" sz="1200" b="0" dirty="0">
                  <a:solidFill>
                    <a:srgbClr val="254776"/>
                  </a:solidFill>
                  <a:latin typeface="Helvetica" pitchFamily="2" charset="0"/>
                  <a:ea typeface="Garamond" panose="02020404030301010803" pitchFamily="18" charset="0"/>
                  <a:cs typeface="Garamond" panose="02020404030301010803" pitchFamily="18" charset="0"/>
                  <a:sym typeface="Arial"/>
                </a:rPr>
                <a:t>créer et maintenir une culture des données probantes (ex.: exigences de transparence dans les apports en données probantes)</a:t>
              </a:r>
            </a:p>
            <a:p>
              <a:pPr marL="447675" lvl="1" indent="-268288" algn="l">
                <a:buFont typeface="Courier New" panose="02070309020205020404" pitchFamily="49" charset="0"/>
                <a:buChar char="o"/>
              </a:pPr>
              <a:r>
                <a:rPr lang="fr-CA" sz="1200" b="0" dirty="0">
                  <a:solidFill>
                    <a:srgbClr val="254776"/>
                  </a:solidFill>
                  <a:latin typeface="Helvetica" pitchFamily="2" charset="0"/>
                  <a:ea typeface="Garamond" panose="02020404030301010803" pitchFamily="18" charset="0"/>
                  <a:cs typeface="Garamond" panose="02020404030301010803" pitchFamily="18" charset="0"/>
                  <a:sym typeface="Arial"/>
                </a:rPr>
                <a:t>renforcer la capacité d'utilisation des données probantes (ainsi que la capacité plus large en matière de politiques et de programmes) parmi le personnel chargé des politiques et des programmes, les conseillers scientifiques du gouvernement et ceux qui appuient les groupes d'experts et les processus d'engagement des citoyens et des parties prenantes</a:t>
              </a:r>
              <a:endParaRPr lang="fr-CA" sz="1200" dirty="0">
                <a:solidFill>
                  <a:srgbClr val="254776"/>
                </a:solidFill>
                <a:latin typeface="Helvetica" pitchFamily="2" charset="0"/>
                <a:ea typeface="Garamond" panose="02020404030301010803" pitchFamily="18" charset="0"/>
                <a:cs typeface="Garamond" panose="02020404030301010803" pitchFamily="18" charset="0"/>
                <a:sym typeface="Arial"/>
              </a:endParaRPr>
            </a:p>
            <a:p>
              <a:pPr marL="179388" marR="0" lvl="0" indent="-179388" algn="l" defTabSz="457189" rtl="0" eaLnBrk="1" fontAlgn="auto" latinLnBrk="0" hangingPunct="1">
                <a:lnSpc>
                  <a:spcPct val="100000"/>
                </a:lnSpc>
                <a:spcBef>
                  <a:spcPts val="0"/>
                </a:spcBef>
                <a:spcAft>
                  <a:spcPts val="0"/>
                </a:spcAft>
                <a:buClrTx/>
                <a:buSzTx/>
                <a:buFont typeface="Arial" panose="020B0604020202020204" pitchFamily="34" charset="0"/>
                <a:buChar char="•"/>
                <a:tabLst>
                  <a:tab pos="179388" algn="l"/>
                </a:tabLst>
                <a:defRPr/>
              </a:pPr>
              <a:r>
                <a:rPr lang="fr-CA" sz="1200" b="0" dirty="0">
                  <a:solidFill>
                    <a:srgbClr val="254776"/>
                  </a:solidFill>
                  <a:latin typeface="Helvetica" pitchFamily="2" charset="0"/>
                  <a:ea typeface="Garamond" panose="02020404030301010803" pitchFamily="18" charset="0"/>
                  <a:cs typeface="Garamond" panose="02020404030301010803" pitchFamily="18" charset="0"/>
                </a:rPr>
                <a:t>Mécanismes de coordination à </a:t>
              </a:r>
              <a:r>
                <a:rPr lang="fr-CA" sz="1200" b="1" dirty="0">
                  <a:solidFill>
                    <a:srgbClr val="254776"/>
                  </a:solidFill>
                  <a:latin typeface="Helvetica" pitchFamily="2" charset="0"/>
                  <a:ea typeface="Garamond" panose="02020404030301010803" pitchFamily="18" charset="0"/>
                  <a:cs typeface="Garamond" panose="02020404030301010803" pitchFamily="18" charset="0"/>
                </a:rPr>
                <a:t>l'interface entre la demande et l'offre de données probantes </a:t>
              </a:r>
              <a:r>
                <a:rPr lang="fr-CA" sz="1200" b="0" dirty="0">
                  <a:solidFill>
                    <a:srgbClr val="254776"/>
                  </a:solidFill>
                  <a:latin typeface="Helvetica" pitchFamily="2" charset="0"/>
                  <a:ea typeface="Garamond" panose="02020404030301010803" pitchFamily="18" charset="0"/>
                  <a:cs typeface="Garamond" panose="02020404030301010803" pitchFamily="18" charset="0"/>
                </a:rPr>
                <a:t>pour :</a:t>
              </a:r>
            </a:p>
            <a:p>
              <a:pPr marL="447675" marR="0" lvl="1" indent="-268288" algn="l" defTabSz="457189" rtl="0" eaLnBrk="1" fontAlgn="auto" latinLnBrk="0" hangingPunct="1">
                <a:lnSpc>
                  <a:spcPct val="100000"/>
                </a:lnSpc>
                <a:spcBef>
                  <a:spcPts val="0"/>
                </a:spcBef>
                <a:spcAft>
                  <a:spcPts val="0"/>
                </a:spcAft>
                <a:buClrTx/>
                <a:buSzTx/>
                <a:buFont typeface="Courier New" panose="02070309020205020404" pitchFamily="49" charset="0"/>
                <a:buChar char="o"/>
                <a:tabLst>
                  <a:tab pos="179388" algn="l"/>
                </a:tabLst>
                <a:defRPr/>
              </a:pPr>
              <a:r>
                <a:rPr lang="fr-CA" sz="1200" b="0" dirty="0">
                  <a:solidFill>
                    <a:srgbClr val="254776"/>
                  </a:solidFill>
                  <a:latin typeface="Helvetica" pitchFamily="2" charset="0"/>
                  <a:ea typeface="Garamond" panose="02020404030301010803" pitchFamily="18" charset="0"/>
                  <a:cs typeface="Garamond" panose="02020404030301010803" pitchFamily="18" charset="0"/>
                </a:rPr>
                <a:t>recueillir et prioriser les besoins en données probantes des décideurs et de leurs conseillers</a:t>
              </a:r>
            </a:p>
            <a:p>
              <a:pPr marL="447675" marR="0" lvl="1" indent="-268288" algn="l" defTabSz="457189" rtl="0" eaLnBrk="1" fontAlgn="auto" latinLnBrk="0" hangingPunct="1">
                <a:lnSpc>
                  <a:spcPct val="100000"/>
                </a:lnSpc>
                <a:spcBef>
                  <a:spcPts val="0"/>
                </a:spcBef>
                <a:spcAft>
                  <a:spcPts val="0"/>
                </a:spcAft>
                <a:buClrTx/>
                <a:buSzTx/>
                <a:buFont typeface="Courier New" panose="02070309020205020404" pitchFamily="49" charset="0"/>
                <a:buChar char="o"/>
                <a:tabLst>
                  <a:tab pos="179388" algn="l"/>
                </a:tabLst>
                <a:defRPr/>
              </a:pPr>
              <a:r>
                <a:rPr lang="fr-CA" sz="1200" b="0" dirty="0">
                  <a:solidFill>
                    <a:srgbClr val="254776"/>
                  </a:solidFill>
                  <a:latin typeface="Helvetica" pitchFamily="2" charset="0"/>
                  <a:ea typeface="Garamond" panose="02020404030301010803" pitchFamily="18" charset="0"/>
                  <a:cs typeface="Garamond" panose="02020404030301010803" pitchFamily="18" charset="0"/>
                </a:rPr>
                <a:t>regrouper les données probantes provenant de sources multiples dans des intrants qui s'alignent sur les exigences des processus consultatifs et décisionnels</a:t>
              </a:r>
            </a:p>
            <a:p>
              <a:pPr marL="171450" marR="0" lvl="0" indent="-171450" algn="l" defTabSz="457189"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b="0" dirty="0">
                  <a:solidFill>
                    <a:srgbClr val="254776"/>
                  </a:solidFill>
                  <a:latin typeface="Helvetica" pitchFamily="2" charset="0"/>
                  <a:ea typeface="Garamond" panose="02020404030301010803" pitchFamily="18" charset="0"/>
                  <a:cs typeface="Garamond" panose="02020404030301010803" pitchFamily="18" charset="0"/>
                </a:rPr>
                <a:t>Unités d'appui aux données probantes (internes ou au sein d'organisations partenaires) du </a:t>
              </a:r>
              <a:r>
                <a:rPr lang="fr-CA" sz="1200" b="1" dirty="0">
                  <a:solidFill>
                    <a:srgbClr val="254776"/>
                  </a:solidFill>
                  <a:latin typeface="Helvetica" pitchFamily="2" charset="0"/>
                  <a:ea typeface="Garamond" panose="02020404030301010803" pitchFamily="18" charset="0"/>
                  <a:cs typeface="Garamond" panose="02020404030301010803" pitchFamily="18" charset="0"/>
                </a:rPr>
                <a:t>côté de l’offre de données probantes </a:t>
              </a:r>
              <a:r>
                <a:rPr lang="fr-CA" sz="1200" b="0" dirty="0">
                  <a:solidFill>
                    <a:srgbClr val="254776"/>
                  </a:solidFill>
                  <a:latin typeface="Helvetica" pitchFamily="2" charset="0"/>
                  <a:ea typeface="Garamond" panose="02020404030301010803" pitchFamily="18" charset="0"/>
                  <a:cs typeface="Garamond" panose="02020404030301010803" pitchFamily="18" charset="0"/>
                </a:rPr>
                <a:t>qui :</a:t>
              </a:r>
            </a:p>
            <a:p>
              <a:pPr marL="447675" marR="0" lvl="1" indent="-268288" algn="l" defTabSz="457189"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fr-CA" sz="1200" b="0" dirty="0">
                  <a:solidFill>
                    <a:srgbClr val="254776"/>
                  </a:solidFill>
                  <a:latin typeface="Helvetica" pitchFamily="2" charset="0"/>
                  <a:ea typeface="Garamond" panose="02020404030301010803" pitchFamily="18" charset="0"/>
                  <a:cs typeface="Garamond" panose="02020404030301010803" pitchFamily="18" charset="0"/>
                </a:rPr>
                <a:t>comprennent le contexte national, les normes de données probantes et les formats de communication préférés des décideurs</a:t>
              </a:r>
            </a:p>
            <a:p>
              <a:pPr marL="447675" marR="0" lvl="1" indent="-268288" algn="l" defTabSz="457189"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fr-CA" sz="1200" dirty="0">
                  <a:solidFill>
                    <a:srgbClr val="254776"/>
                  </a:solidFill>
                  <a:latin typeface="Helvetica" pitchFamily="2" charset="0"/>
                  <a:ea typeface="Garamond" panose="02020404030301010803" pitchFamily="18" charset="0"/>
                  <a:cs typeface="Garamond" panose="02020404030301010803" pitchFamily="18" charset="0"/>
                </a:rPr>
                <a:t>p</a:t>
              </a:r>
              <a:r>
                <a:rPr lang="fr-CA" sz="1200" b="0" dirty="0">
                  <a:solidFill>
                    <a:srgbClr val="254776"/>
                  </a:solidFill>
                  <a:latin typeface="Helvetica" pitchFamily="2" charset="0"/>
                  <a:ea typeface="Garamond" panose="02020404030301010803" pitchFamily="18" charset="0"/>
                  <a:cs typeface="Garamond" panose="02020404030301010803" pitchFamily="18" charset="0"/>
                </a:rPr>
                <a:t>roduisent en temps opportun et sont axées sur la demande</a:t>
              </a:r>
            </a:p>
            <a:p>
              <a:pPr marL="447675" marR="0" lvl="1" indent="-268288" algn="l" defTabSz="457189"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fr-CA" sz="1200" b="0" dirty="0">
                  <a:solidFill>
                    <a:srgbClr val="254776"/>
                  </a:solidFill>
                  <a:latin typeface="Helvetica" pitchFamily="2" charset="0"/>
                  <a:ea typeface="Garamond" panose="02020404030301010803" pitchFamily="18" charset="0"/>
                  <a:cs typeface="Garamond" panose="02020404030301010803" pitchFamily="18" charset="0"/>
                </a:rPr>
                <a:t>se concentrent sur la contextualisation du stock de données probantes existantes - à la fois des données probantes nationales (sous leurs nombreuses formes) et mondiales - pour une décision sensible à l'équité (et peut également contribuer au flux de données probantes futures)</a:t>
              </a:r>
            </a:p>
          </p:txBody>
        </p:sp>
      </p:grpSp>
      <p:grpSp>
        <p:nvGrpSpPr>
          <p:cNvPr id="4" name="Group 3">
            <a:extLst>
              <a:ext uri="{FF2B5EF4-FFF2-40B4-BE49-F238E27FC236}">
                <a16:creationId xmlns:a16="http://schemas.microsoft.com/office/drawing/2014/main" id="{2AB7FED0-B80A-77DC-AC64-B2694AEA9724}"/>
              </a:ext>
            </a:extLst>
          </p:cNvPr>
          <p:cNvGrpSpPr/>
          <p:nvPr/>
        </p:nvGrpSpPr>
        <p:grpSpPr>
          <a:xfrm>
            <a:off x="2076291" y="4815759"/>
            <a:ext cx="9868059" cy="719638"/>
            <a:chOff x="2076291" y="5018959"/>
            <a:chExt cx="9868059" cy="719638"/>
          </a:xfrm>
        </p:grpSpPr>
        <p:sp>
          <p:nvSpPr>
            <p:cNvPr id="12" name="Rounded Rectangle 11">
              <a:extLst>
                <a:ext uri="{FF2B5EF4-FFF2-40B4-BE49-F238E27FC236}">
                  <a16:creationId xmlns:a16="http://schemas.microsoft.com/office/drawing/2014/main" id="{8F56232B-8851-CDC4-9071-0CCE71F79CAB}"/>
                </a:ext>
              </a:extLst>
            </p:cNvPr>
            <p:cNvSpPr/>
            <p:nvPr/>
          </p:nvSpPr>
          <p:spPr>
            <a:xfrm>
              <a:off x="2076291" y="5018959"/>
              <a:ext cx="9868059" cy="719638"/>
            </a:xfrm>
            <a:prstGeom prst="roundRect">
              <a:avLst/>
            </a:prstGeom>
            <a:solidFill>
              <a:srgbClr val="99CC67">
                <a:alpha val="55172"/>
              </a:srgbClr>
            </a:solidFill>
            <a:ln w="254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a:p>
          </p:txBody>
        </p:sp>
        <p:sp>
          <p:nvSpPr>
            <p:cNvPr id="21" name="TextBox 20">
              <a:extLst>
                <a:ext uri="{FF2B5EF4-FFF2-40B4-BE49-F238E27FC236}">
                  <a16:creationId xmlns:a16="http://schemas.microsoft.com/office/drawing/2014/main" id="{BCFEDE11-ABC4-2DE6-06CA-66F6F4DEE7E2}"/>
                </a:ext>
              </a:extLst>
            </p:cNvPr>
            <p:cNvSpPr txBox="1"/>
            <p:nvPr/>
          </p:nvSpPr>
          <p:spPr>
            <a:xfrm>
              <a:off x="2196465" y="5076110"/>
              <a:ext cx="9747885" cy="646331"/>
            </a:xfrm>
            <a:prstGeom prst="rect">
              <a:avLst/>
            </a:prstGeom>
            <a:noFill/>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 typeface="Arial" panose="020B0604020202020204" pitchFamily="34" charset="0"/>
                <a:buNone/>
                <a:tabLst/>
                <a:defRPr/>
              </a:pPr>
              <a:r>
                <a:rPr lang="fr-CA" sz="1200" b="0" i="0" u="none" strike="noStrike" cap="none" spc="0" baseline="0" dirty="0">
                  <a:solidFill>
                    <a:srgbClr val="254776"/>
                  </a:solidFill>
                  <a:effectLst/>
                  <a:uFillTx/>
                  <a:latin typeface="Helvetica" pitchFamily="2" charset="0"/>
                  <a:ea typeface="+mn-ea"/>
                  <a:cs typeface="+mn-cs"/>
                  <a:sym typeface="Arial"/>
                </a:rPr>
                <a:t>Le </a:t>
              </a:r>
              <a:r>
                <a:rPr lang="fr-CA" sz="1200" b="1" i="0" u="none" strike="noStrike" cap="none" spc="0" baseline="0" dirty="0">
                  <a:solidFill>
                    <a:srgbClr val="254776"/>
                  </a:solidFill>
                  <a:effectLst/>
                  <a:uFillTx/>
                  <a:latin typeface="Helvetica" pitchFamily="2" charset="0"/>
                  <a:ea typeface="+mn-ea"/>
                  <a:cs typeface="+mn-cs"/>
                  <a:sym typeface="Arial"/>
                </a:rPr>
                <a:t>système de recherche </a:t>
              </a:r>
              <a:r>
                <a:rPr lang="fr-CA" sz="1200" b="0" i="0" u="none" strike="noStrike" cap="none" spc="0" baseline="0" dirty="0">
                  <a:solidFill>
                    <a:srgbClr val="254776"/>
                  </a:solidFill>
                  <a:effectLst/>
                  <a:uFillTx/>
                  <a:latin typeface="Helvetica" pitchFamily="2" charset="0"/>
                  <a:ea typeface="+mn-ea"/>
                  <a:cs typeface="+mn-cs"/>
                  <a:sym typeface="Arial"/>
                </a:rPr>
                <a:t>a tendance à se concentrer sur la création de connaissances généralisables et à mesurer le succès avec des subventions et des publications évaluées par des pairs (bien que cela commence à changer à la suite de la </a:t>
              </a:r>
              <a:r>
                <a:rPr lang="fr-CA" sz="1200" b="0" i="0" u="none" strike="noStrike" cap="none" spc="0" baseline="0" dirty="0" err="1">
                  <a:solidFill>
                    <a:srgbClr val="254776"/>
                  </a:solidFill>
                  <a:effectLst/>
                  <a:uFillTx/>
                  <a:latin typeface="Helvetica" pitchFamily="2" charset="0"/>
                  <a:ea typeface="+mn-ea"/>
                  <a:cs typeface="+mn-cs"/>
                  <a:sym typeface="Arial"/>
                </a:rPr>
                <a:t>Declaration</a:t>
              </a:r>
              <a:r>
                <a:rPr lang="fr-CA" sz="1200" b="0" i="0" u="none" strike="noStrike" cap="none" spc="0" baseline="0" dirty="0">
                  <a:solidFill>
                    <a:srgbClr val="254776"/>
                  </a:solidFill>
                  <a:effectLst/>
                  <a:uFillTx/>
                  <a:latin typeface="Helvetica" pitchFamily="2" charset="0"/>
                  <a:ea typeface="+mn-ea"/>
                  <a:cs typeface="+mn-cs"/>
                  <a:sym typeface="Arial"/>
                </a:rPr>
                <a:t> on </a:t>
              </a:r>
              <a:r>
                <a:rPr lang="fr-CA" sz="1200" b="0" i="0" u="none" strike="noStrike" cap="none" spc="0" baseline="0" dirty="0" err="1">
                  <a:solidFill>
                    <a:srgbClr val="254776"/>
                  </a:solidFill>
                  <a:effectLst/>
                  <a:uFillTx/>
                  <a:latin typeface="Helvetica" pitchFamily="2" charset="0"/>
                  <a:ea typeface="+mn-ea"/>
                  <a:cs typeface="+mn-cs"/>
                  <a:sym typeface="Arial"/>
                </a:rPr>
                <a:t>Research</a:t>
              </a:r>
              <a:r>
                <a:rPr lang="fr-CA" sz="1200" b="0" i="0" u="none" strike="noStrike" cap="none" spc="0" baseline="0" dirty="0">
                  <a:solidFill>
                    <a:srgbClr val="254776"/>
                  </a:solidFill>
                  <a:effectLst/>
                  <a:uFillTx/>
                  <a:latin typeface="Helvetica" pitchFamily="2" charset="0"/>
                  <a:ea typeface="+mn-ea"/>
                  <a:cs typeface="+mn-cs"/>
                  <a:sym typeface="Arial"/>
                </a:rPr>
                <a:t> </a:t>
              </a:r>
              <a:r>
                <a:rPr lang="fr-CA" sz="1200" b="0" i="0" u="none" strike="noStrike" cap="none" spc="0" baseline="0" dirty="0" err="1">
                  <a:solidFill>
                    <a:srgbClr val="254776"/>
                  </a:solidFill>
                  <a:effectLst/>
                  <a:uFillTx/>
                  <a:latin typeface="Helvetica" pitchFamily="2" charset="0"/>
                  <a:ea typeface="+mn-ea"/>
                  <a:cs typeface="+mn-cs"/>
                  <a:sym typeface="Arial"/>
                </a:rPr>
                <a:t>Assessment</a:t>
              </a:r>
              <a:r>
                <a:rPr lang="fr-CA" sz="1200" b="0" i="0" u="none" strike="noStrike" cap="none" spc="0" baseline="0" dirty="0">
                  <a:solidFill>
                    <a:srgbClr val="254776"/>
                  </a:solidFill>
                  <a:effectLst/>
                  <a:uFillTx/>
                  <a:latin typeface="Helvetica" pitchFamily="2" charset="0"/>
                  <a:ea typeface="+mn-ea"/>
                  <a:cs typeface="+mn-cs"/>
                  <a:sym typeface="Arial"/>
                </a:rPr>
                <a:t>)</a:t>
              </a:r>
            </a:p>
          </p:txBody>
        </p:sp>
      </p:grpSp>
      <p:grpSp>
        <p:nvGrpSpPr>
          <p:cNvPr id="3" name="Group 2">
            <a:extLst>
              <a:ext uri="{FF2B5EF4-FFF2-40B4-BE49-F238E27FC236}">
                <a16:creationId xmlns:a16="http://schemas.microsoft.com/office/drawing/2014/main" id="{C0AEFB44-709E-FD3E-CD7C-B2A605B8E7A5}"/>
              </a:ext>
            </a:extLst>
          </p:cNvPr>
          <p:cNvGrpSpPr/>
          <p:nvPr/>
        </p:nvGrpSpPr>
        <p:grpSpPr>
          <a:xfrm>
            <a:off x="2076291" y="5565489"/>
            <a:ext cx="9868059" cy="623153"/>
            <a:chOff x="2076291" y="5794089"/>
            <a:chExt cx="9868059" cy="623153"/>
          </a:xfrm>
        </p:grpSpPr>
        <p:sp>
          <p:nvSpPr>
            <p:cNvPr id="14" name="Rounded Rectangle 13">
              <a:extLst>
                <a:ext uri="{FF2B5EF4-FFF2-40B4-BE49-F238E27FC236}">
                  <a16:creationId xmlns:a16="http://schemas.microsoft.com/office/drawing/2014/main" id="{14F2B4F1-2EAF-11D6-5D55-62A130E80270}"/>
                </a:ext>
              </a:extLst>
            </p:cNvPr>
            <p:cNvSpPr/>
            <p:nvPr/>
          </p:nvSpPr>
          <p:spPr>
            <a:xfrm>
              <a:off x="2076291" y="5794089"/>
              <a:ext cx="9868059" cy="623153"/>
            </a:xfrm>
            <a:prstGeom prst="roundRect">
              <a:avLst/>
            </a:prstGeom>
            <a:solidFill>
              <a:srgbClr val="53873D">
                <a:alpha val="46141"/>
              </a:srgbClr>
            </a:solidFill>
            <a:ln w="254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a:p>
          </p:txBody>
        </p:sp>
        <p:sp>
          <p:nvSpPr>
            <p:cNvPr id="22" name="TextBox 21">
              <a:extLst>
                <a:ext uri="{FF2B5EF4-FFF2-40B4-BE49-F238E27FC236}">
                  <a16:creationId xmlns:a16="http://schemas.microsoft.com/office/drawing/2014/main" id="{3E122AE4-2AE0-6F26-2FBA-D298FE73752E}"/>
                </a:ext>
              </a:extLst>
            </p:cNvPr>
            <p:cNvSpPr txBox="1"/>
            <p:nvPr/>
          </p:nvSpPr>
          <p:spPr>
            <a:xfrm>
              <a:off x="2196465" y="5838530"/>
              <a:ext cx="9747885" cy="461665"/>
            </a:xfrm>
            <a:prstGeom prst="rect">
              <a:avLst/>
            </a:prstGeom>
            <a:noFill/>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 typeface="Arial" panose="020B0604020202020204" pitchFamily="34" charset="0"/>
                <a:buNone/>
                <a:tabLst/>
                <a:defRPr/>
              </a:pPr>
              <a:r>
                <a:rPr lang="fr-CA" sz="1200" b="0" i="0" u="none" strike="noStrike" cap="none" spc="0" baseline="0" dirty="0">
                  <a:solidFill>
                    <a:srgbClr val="254776"/>
                  </a:solidFill>
                  <a:effectLst/>
                  <a:uFillTx/>
                  <a:latin typeface="Helvetica" pitchFamily="2" charset="0"/>
                  <a:ea typeface="+mn-ea"/>
                  <a:cs typeface="+mn-cs"/>
                  <a:sym typeface="Arial"/>
                </a:rPr>
                <a:t>Le </a:t>
              </a:r>
              <a:r>
                <a:rPr lang="fr-CA" sz="1200" b="1" i="0" u="none" strike="noStrike" cap="none" spc="0" baseline="0" dirty="0">
                  <a:solidFill>
                    <a:srgbClr val="254776"/>
                  </a:solidFill>
                  <a:effectLst/>
                  <a:uFillTx/>
                  <a:latin typeface="Helvetica" pitchFamily="2" charset="0"/>
                  <a:ea typeface="+mn-ea"/>
                  <a:cs typeface="+mn-cs"/>
                  <a:sym typeface="Arial"/>
                </a:rPr>
                <a:t>système d'innovation </a:t>
              </a:r>
              <a:r>
                <a:rPr lang="fr-CA" sz="1200" b="0" i="0" u="none" strike="noStrike" cap="none" spc="0" baseline="0" dirty="0">
                  <a:solidFill>
                    <a:srgbClr val="254776"/>
                  </a:solidFill>
                  <a:effectLst/>
                  <a:uFillTx/>
                  <a:latin typeface="Helvetica" pitchFamily="2" charset="0"/>
                  <a:ea typeface="+mn-ea"/>
                  <a:cs typeface="+mn-cs"/>
                  <a:sym typeface="Arial"/>
                </a:rPr>
                <a:t>a tendance à se concentrer sur la commercialisation des produits et des processus</a:t>
              </a:r>
              <a:r>
                <a:rPr lang="fr-CA" sz="1200" dirty="0">
                  <a:solidFill>
                    <a:srgbClr val="254776"/>
                  </a:solidFill>
                  <a:latin typeface="Helvetica" pitchFamily="2" charset="0"/>
                  <a:sym typeface="Arial"/>
                </a:rPr>
                <a:t>, mais aussi</a:t>
              </a:r>
              <a:r>
                <a:rPr lang="fr-CA" sz="1200" b="0" i="0" u="none" strike="noStrike" cap="none" spc="0" baseline="0" dirty="0">
                  <a:solidFill>
                    <a:srgbClr val="254776"/>
                  </a:solidFill>
                  <a:effectLst/>
                  <a:uFillTx/>
                  <a:latin typeface="Helvetica" pitchFamily="2" charset="0"/>
                  <a:ea typeface="+mn-ea"/>
                  <a:cs typeface="+mn-cs"/>
                  <a:sym typeface="Arial"/>
                </a:rPr>
                <a:t> à mesurer le succès selon les revenus</a:t>
              </a:r>
              <a:endParaRPr lang="fr-CA" sz="1200" b="0" i="0" u="none" strike="noStrike" cap="none" spc="0" baseline="0" dirty="0">
                <a:solidFill>
                  <a:srgbClr val="254776"/>
                </a:solidFill>
                <a:effectLst/>
                <a:uFillTx/>
                <a:latin typeface="+mn-lt"/>
                <a:ea typeface="+mn-ea"/>
                <a:cs typeface="+mn-cs"/>
                <a:sym typeface="Arial"/>
              </a:endParaRPr>
            </a:p>
          </p:txBody>
        </p:sp>
      </p:grpSp>
      <p:sp>
        <p:nvSpPr>
          <p:cNvPr id="2" name="Title 1">
            <a:extLst>
              <a:ext uri="{FF2B5EF4-FFF2-40B4-BE49-F238E27FC236}">
                <a16:creationId xmlns:a16="http://schemas.microsoft.com/office/drawing/2014/main" id="{5738C5A7-D3C6-70E6-ADE7-3B34D9514773}"/>
              </a:ext>
            </a:extLst>
          </p:cNvPr>
          <p:cNvSpPr txBox="1">
            <a:spLocks/>
          </p:cNvSpPr>
          <p:nvPr/>
        </p:nvSpPr>
        <p:spPr>
          <a:xfrm>
            <a:off x="32905" y="133725"/>
            <a:ext cx="9670645" cy="1006368"/>
          </a:xfrm>
          <a:prstGeom prst="rect">
            <a:avLst/>
          </a:prstGeom>
        </p:spPr>
        <p:txBody>
          <a:bodyPr vert="horz" lIns="91440" tIns="45720" rIns="91440" bIns="45720" rtlCol="0" anchor="ctr">
            <a:no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CA" b="1" kern="0" dirty="0">
                <a:solidFill>
                  <a:srgbClr val="0F447C"/>
                </a:solidFill>
                <a:latin typeface="Arial" panose="020B0604020202020204" pitchFamily="34" charset="0"/>
                <a:cs typeface="Arial" panose="020B0604020202020204" pitchFamily="34" charset="0"/>
                <a:sym typeface="Arial"/>
              </a:rPr>
              <a:t>1.0</a:t>
            </a:r>
            <a:r>
              <a:rPr lang="en-CA" kern="0" dirty="0">
                <a:solidFill>
                  <a:srgbClr val="0F447C"/>
                </a:solidFill>
                <a:latin typeface="Arial" panose="020B0604020202020204" pitchFamily="34" charset="0"/>
                <a:cs typeface="Arial" panose="020B0604020202020204" pitchFamily="34" charset="0"/>
                <a:sym typeface="Arial"/>
              </a:rPr>
              <a:t> </a:t>
            </a:r>
            <a:r>
              <a:rPr lang="en-CA" kern="0" dirty="0" err="1">
                <a:solidFill>
                  <a:srgbClr val="0F447C"/>
                </a:solidFill>
                <a:latin typeface="Arial" panose="020B0604020202020204" pitchFamily="34" charset="0"/>
                <a:cs typeface="Arial" panose="020B0604020202020204" pitchFamily="34" charset="0"/>
                <a:sym typeface="Arial"/>
              </a:rPr>
              <a:t>Réaliser</a:t>
            </a:r>
            <a:r>
              <a:rPr lang="en-CA" kern="0" dirty="0">
                <a:solidFill>
                  <a:srgbClr val="0F447C"/>
                </a:solidFill>
                <a:latin typeface="Arial" panose="020B0604020202020204" pitchFamily="34" charset="0"/>
                <a:cs typeface="Arial" panose="020B0604020202020204" pitchFamily="34" charset="0"/>
                <a:sym typeface="Arial"/>
              </a:rPr>
              <a:t> </a:t>
            </a:r>
            <a:r>
              <a:rPr lang="en-CA" kern="0" dirty="0" err="1">
                <a:solidFill>
                  <a:srgbClr val="0F447C"/>
                </a:solidFill>
                <a:latin typeface="Arial" panose="020B0604020202020204" pitchFamily="34" charset="0"/>
                <a:cs typeface="Arial" panose="020B0604020202020204" pitchFamily="34" charset="0"/>
                <a:sym typeface="Arial"/>
              </a:rPr>
              <a:t>une</a:t>
            </a:r>
            <a:r>
              <a:rPr lang="en-CA" kern="0" dirty="0">
                <a:solidFill>
                  <a:srgbClr val="0F447C"/>
                </a:solidFill>
                <a:latin typeface="Arial" panose="020B0604020202020204" pitchFamily="34" charset="0"/>
                <a:cs typeface="Arial" panose="020B0604020202020204" pitchFamily="34" charset="0"/>
                <a:sym typeface="Arial"/>
              </a:rPr>
              <a:t> RESSA* commence par </a:t>
            </a:r>
            <a:r>
              <a:rPr lang="en-CA" kern="0" dirty="0" err="1">
                <a:solidFill>
                  <a:srgbClr val="0F447C"/>
                </a:solidFill>
                <a:latin typeface="Arial" panose="020B0604020202020204" pitchFamily="34" charset="0"/>
                <a:cs typeface="Arial" panose="020B0604020202020204" pitchFamily="34" charset="0"/>
                <a:sym typeface="Arial"/>
              </a:rPr>
              <a:t>une</a:t>
            </a:r>
            <a:r>
              <a:rPr lang="en-CA" kern="0" dirty="0">
                <a:solidFill>
                  <a:srgbClr val="0F447C"/>
                </a:solidFill>
                <a:latin typeface="Arial" panose="020B0604020202020204" pitchFamily="34" charset="0"/>
                <a:cs typeface="Arial" panose="020B0604020202020204" pitchFamily="34" charset="0"/>
                <a:sym typeface="Arial"/>
              </a:rPr>
              <a:t> </a:t>
            </a:r>
            <a:r>
              <a:rPr lang="en-CA" kern="0" dirty="0" err="1">
                <a:solidFill>
                  <a:srgbClr val="0F447C"/>
                </a:solidFill>
                <a:latin typeface="Arial" panose="020B0604020202020204" pitchFamily="34" charset="0"/>
                <a:cs typeface="Arial" panose="020B0604020202020204" pitchFamily="34" charset="0"/>
                <a:sym typeface="Arial"/>
              </a:rPr>
              <a:t>solide</a:t>
            </a:r>
            <a:r>
              <a:rPr lang="en-CA" kern="0" dirty="0">
                <a:solidFill>
                  <a:srgbClr val="0F447C"/>
                </a:solidFill>
                <a:latin typeface="Arial" panose="020B0604020202020204" pitchFamily="34" charset="0"/>
                <a:cs typeface="Arial" panose="020B0604020202020204" pitchFamily="34" charset="0"/>
                <a:sym typeface="Arial"/>
              </a:rPr>
              <a:t> </a:t>
            </a:r>
            <a:r>
              <a:rPr lang="en-CA" kern="0" dirty="0" err="1">
                <a:solidFill>
                  <a:srgbClr val="0F447C"/>
                </a:solidFill>
                <a:latin typeface="Arial" panose="020B0604020202020204" pitchFamily="34" charset="0"/>
                <a:cs typeface="Arial" panose="020B0604020202020204" pitchFamily="34" charset="0"/>
                <a:sym typeface="Arial"/>
              </a:rPr>
              <a:t>compréhension</a:t>
            </a:r>
            <a:r>
              <a:rPr lang="en-CA" kern="0" dirty="0">
                <a:solidFill>
                  <a:srgbClr val="0F447C"/>
                </a:solidFill>
                <a:latin typeface="Arial" panose="020B0604020202020204" pitchFamily="34" charset="0"/>
                <a:cs typeface="Arial" panose="020B0604020202020204" pitchFamily="34" charset="0"/>
                <a:sym typeface="Arial"/>
              </a:rPr>
              <a:t> de </a:t>
            </a:r>
            <a:r>
              <a:rPr lang="en-CA" kern="0" dirty="0" err="1">
                <a:solidFill>
                  <a:srgbClr val="0F447C"/>
                </a:solidFill>
                <a:latin typeface="Arial" panose="020B0604020202020204" pitchFamily="34" charset="0"/>
                <a:cs typeface="Arial" panose="020B0604020202020204" pitchFamily="34" charset="0"/>
                <a:sym typeface="Arial"/>
              </a:rPr>
              <a:t>ce</a:t>
            </a:r>
            <a:r>
              <a:rPr lang="en-CA" kern="0" dirty="0">
                <a:solidFill>
                  <a:srgbClr val="0F447C"/>
                </a:solidFill>
                <a:latin typeface="Arial" panose="020B0604020202020204" pitchFamily="34" charset="0"/>
                <a:cs typeface="Arial" panose="020B0604020202020204" pitchFamily="34" charset="0"/>
                <a:sym typeface="Arial"/>
              </a:rPr>
              <a:t> </a:t>
            </a:r>
            <a:r>
              <a:rPr lang="en-CA" kern="0" dirty="0" err="1">
                <a:solidFill>
                  <a:srgbClr val="0F447C"/>
                </a:solidFill>
                <a:latin typeface="Arial" panose="020B0604020202020204" pitchFamily="34" charset="0"/>
                <a:cs typeface="Arial" panose="020B0604020202020204" pitchFamily="34" charset="0"/>
                <a:sym typeface="Arial"/>
              </a:rPr>
              <a:t>qu'est</a:t>
            </a:r>
            <a:r>
              <a:rPr lang="en-CA" kern="0" dirty="0">
                <a:solidFill>
                  <a:srgbClr val="0F447C"/>
                </a:solidFill>
                <a:latin typeface="Arial" panose="020B0604020202020204" pitchFamily="34" charset="0"/>
                <a:cs typeface="Arial" panose="020B0604020202020204" pitchFamily="34" charset="0"/>
                <a:sym typeface="Arial"/>
              </a:rPr>
              <a:t> un </a:t>
            </a:r>
            <a:r>
              <a:rPr lang="en-CA" kern="0" dirty="0" err="1">
                <a:solidFill>
                  <a:srgbClr val="0F447C"/>
                </a:solidFill>
                <a:latin typeface="Arial" panose="020B0604020202020204" pitchFamily="34" charset="0"/>
                <a:cs typeface="Arial" panose="020B0604020202020204" pitchFamily="34" charset="0"/>
                <a:sym typeface="Arial"/>
              </a:rPr>
              <a:t>système</a:t>
            </a:r>
            <a:r>
              <a:rPr lang="en-CA" kern="0" dirty="0">
                <a:solidFill>
                  <a:srgbClr val="0F447C"/>
                </a:solidFill>
                <a:latin typeface="Arial" panose="020B0604020202020204" pitchFamily="34" charset="0"/>
                <a:cs typeface="Arial" panose="020B0604020202020204" pitchFamily="34" charset="0"/>
                <a:sym typeface="Arial"/>
              </a:rPr>
              <a:t> national d'appui aux </a:t>
            </a:r>
            <a:r>
              <a:rPr lang="en-CA" kern="0" dirty="0" err="1">
                <a:solidFill>
                  <a:srgbClr val="0F447C"/>
                </a:solidFill>
                <a:latin typeface="Arial" panose="020B0604020202020204" pitchFamily="34" charset="0"/>
                <a:cs typeface="Arial" panose="020B0604020202020204" pitchFamily="34" charset="0"/>
                <a:sym typeface="Arial"/>
              </a:rPr>
              <a:t>données</a:t>
            </a:r>
            <a:r>
              <a:rPr lang="en-CA" kern="0" dirty="0">
                <a:solidFill>
                  <a:srgbClr val="0F447C"/>
                </a:solidFill>
                <a:latin typeface="Arial" panose="020B0604020202020204" pitchFamily="34" charset="0"/>
                <a:cs typeface="Arial" panose="020B0604020202020204" pitchFamily="34" charset="0"/>
                <a:sym typeface="Arial"/>
              </a:rPr>
              <a:t> </a:t>
            </a:r>
            <a:r>
              <a:rPr lang="en-CA" kern="0" dirty="0" err="1">
                <a:solidFill>
                  <a:srgbClr val="0F447C"/>
                </a:solidFill>
                <a:latin typeface="Arial" panose="020B0604020202020204" pitchFamily="34" charset="0"/>
                <a:cs typeface="Arial" panose="020B0604020202020204" pitchFamily="34" charset="0"/>
                <a:sym typeface="Arial"/>
              </a:rPr>
              <a:t>probantes</a:t>
            </a:r>
            <a:r>
              <a:rPr lang="en-CA" kern="0" dirty="0">
                <a:solidFill>
                  <a:srgbClr val="0F447C"/>
                </a:solidFill>
                <a:latin typeface="Arial" panose="020B0604020202020204" pitchFamily="34" charset="0"/>
                <a:cs typeface="Arial" panose="020B0604020202020204" pitchFamily="34" charset="0"/>
                <a:sym typeface="Arial"/>
              </a:rPr>
              <a:t> </a:t>
            </a:r>
          </a:p>
          <a:p>
            <a:pPr defTabSz="914400" hangingPunct="0">
              <a:spcBef>
                <a:spcPts val="0"/>
              </a:spcBef>
              <a:defRPr/>
            </a:pPr>
            <a:r>
              <a:rPr lang="en-CA" kern="0" dirty="0">
                <a:solidFill>
                  <a:srgbClr val="0F447C"/>
                </a:solidFill>
                <a:latin typeface="Arial" panose="020B0604020202020204" pitchFamily="34" charset="0"/>
                <a:cs typeface="Arial" panose="020B0604020202020204" pitchFamily="34" charset="0"/>
                <a:sym typeface="Arial"/>
              </a:rPr>
              <a:t>et </a:t>
            </a:r>
            <a:r>
              <a:rPr lang="en-CA" kern="0" dirty="0" err="1">
                <a:solidFill>
                  <a:srgbClr val="0F447C"/>
                </a:solidFill>
                <a:latin typeface="Arial" panose="020B0604020202020204" pitchFamily="34" charset="0"/>
                <a:cs typeface="Arial" panose="020B0604020202020204" pitchFamily="34" charset="0"/>
                <a:sym typeface="Arial"/>
              </a:rPr>
              <a:t>en</a:t>
            </a:r>
            <a:r>
              <a:rPr lang="en-CA" kern="0" dirty="0">
                <a:solidFill>
                  <a:srgbClr val="0F447C"/>
                </a:solidFill>
                <a:latin typeface="Arial" panose="020B0604020202020204" pitchFamily="34" charset="0"/>
                <a:cs typeface="Arial" panose="020B0604020202020204" pitchFamily="34" charset="0"/>
                <a:sym typeface="Arial"/>
              </a:rPr>
              <a:t> quoi il </a:t>
            </a:r>
            <a:r>
              <a:rPr lang="en-CA" kern="0" dirty="0" err="1">
                <a:solidFill>
                  <a:srgbClr val="0F447C"/>
                </a:solidFill>
                <a:latin typeface="Arial" panose="020B0604020202020204" pitchFamily="34" charset="0"/>
                <a:cs typeface="Arial" panose="020B0604020202020204" pitchFamily="34" charset="0"/>
                <a:sym typeface="Arial"/>
              </a:rPr>
              <a:t>diffère</a:t>
            </a:r>
            <a:r>
              <a:rPr lang="en-CA" kern="0" dirty="0">
                <a:solidFill>
                  <a:srgbClr val="0F447C"/>
                </a:solidFill>
                <a:latin typeface="Arial" panose="020B0604020202020204" pitchFamily="34" charset="0"/>
                <a:cs typeface="Arial" panose="020B0604020202020204" pitchFamily="34" charset="0"/>
                <a:sym typeface="Arial"/>
              </a:rPr>
              <a:t> des </a:t>
            </a:r>
            <a:r>
              <a:rPr lang="en-CA" kern="0" dirty="0" err="1">
                <a:solidFill>
                  <a:srgbClr val="0F447C"/>
                </a:solidFill>
                <a:latin typeface="Arial" panose="020B0604020202020204" pitchFamily="34" charset="0"/>
                <a:cs typeface="Arial" panose="020B0604020202020204" pitchFamily="34" charset="0"/>
                <a:sym typeface="Arial"/>
              </a:rPr>
              <a:t>systèmes</a:t>
            </a:r>
            <a:r>
              <a:rPr lang="en-CA" kern="0" dirty="0">
                <a:solidFill>
                  <a:srgbClr val="0F447C"/>
                </a:solidFill>
                <a:latin typeface="Arial" panose="020B0604020202020204" pitchFamily="34" charset="0"/>
                <a:cs typeface="Arial" panose="020B0604020202020204" pitchFamily="34" charset="0"/>
                <a:sym typeface="Arial"/>
              </a:rPr>
              <a:t> de recherche et </a:t>
            </a:r>
            <a:r>
              <a:rPr lang="en-CA" kern="0" dirty="0" err="1">
                <a:solidFill>
                  <a:srgbClr val="0F447C"/>
                </a:solidFill>
                <a:latin typeface="Arial" panose="020B0604020202020204" pitchFamily="34" charset="0"/>
                <a:cs typeface="Arial" panose="020B0604020202020204" pitchFamily="34" charset="0"/>
                <a:sym typeface="Arial"/>
              </a:rPr>
              <a:t>d'innovation</a:t>
            </a:r>
            <a:endParaRPr lang="en-CA" kern="0" dirty="0">
              <a:solidFill>
                <a:srgbClr val="FF0000"/>
              </a:solidFill>
              <a:latin typeface="Arial" panose="020B0604020202020204" pitchFamily="34" charset="0"/>
              <a:cs typeface="Arial" panose="020B0604020202020204" pitchFamily="34" charset="0"/>
              <a:sym typeface="Arial"/>
            </a:endParaRPr>
          </a:p>
        </p:txBody>
      </p:sp>
    </p:spTree>
    <p:extLst>
      <p:ext uri="{BB962C8B-B14F-4D97-AF65-F5344CB8AC3E}">
        <p14:creationId xmlns:p14="http://schemas.microsoft.com/office/powerpoint/2010/main" val="3536728045"/>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40436</TotalTime>
  <Words>391</Words>
  <Application>Microsoft Macintosh PowerPoint</Application>
  <PresentationFormat>Widescreen</PresentationFormat>
  <Paragraphs>25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Courier New</vt:lpstr>
      <vt:lpstr>Helvetica</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354</cp:revision>
  <cp:lastPrinted>2017-06-06T20:04:49Z</cp:lastPrinted>
  <dcterms:created xsi:type="dcterms:W3CDTF">2017-04-21T15:41:45Z</dcterms:created>
  <dcterms:modified xsi:type="dcterms:W3CDTF">2023-02-16T18:59:22Z</dcterms:modified>
</cp:coreProperties>
</file>