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1060" r:id="rId2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4642E50-E5DE-79BB-8A0F-76F2BC0E1C0D}" name="Hamel, Geneviève" initials="HG" userId="S::genevieve.hamel@mamh.gouv.qc.ca::6eb7419e-cd0d-4f10-b207-08545a96531b" providerId="AD"/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3F5"/>
    <a:srgbClr val="8DD2E5"/>
    <a:srgbClr val="99CC66"/>
    <a:srgbClr val="CC76A6"/>
    <a:srgbClr val="254776"/>
    <a:srgbClr val="FEB714"/>
    <a:srgbClr val="FFC057"/>
    <a:srgbClr val="6AA855"/>
    <a:srgbClr val="6FC0D3"/>
    <a:srgbClr val="8DC7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79" autoAdjust="0"/>
    <p:restoredTop sz="95707" autoAdjust="0"/>
  </p:normalViewPr>
  <p:slideViewPr>
    <p:cSldViewPr snapToGrid="0" snapToObjects="1">
      <p:cViewPr varScale="1">
        <p:scale>
          <a:sx n="128" d="100"/>
          <a:sy n="128" d="100"/>
        </p:scale>
        <p:origin x="376" y="18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2/16/23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058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109112-8569-4EDB-48D6-5A631B8A2EBA}"/>
              </a:ext>
            </a:extLst>
          </p:cNvPr>
          <p:cNvSpPr txBox="1"/>
          <p:nvPr userDrawn="1"/>
        </p:nvSpPr>
        <p:spPr>
          <a:xfrm>
            <a:off x="8933933" y="1036229"/>
            <a:ext cx="324246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/>
              <a:t>Noter: version complète disponible dans la mise à jour 2023</a:t>
            </a:r>
            <a:endParaRPr kumimoji="0" lang="en-US" sz="1050" b="0" i="1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4F22093-7553-3A57-84DA-8FA6D2CD9FB3}"/>
              </a:ext>
            </a:extLst>
          </p:cNvPr>
          <p:cNvSpPr txBox="1"/>
          <p:nvPr userDrawn="1"/>
        </p:nvSpPr>
        <p:spPr>
          <a:xfrm>
            <a:off x="8933933" y="1036229"/>
            <a:ext cx="324246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/>
              <a:t>Noter: version complète disponible dans la mise à jour 2023</a:t>
            </a:r>
            <a:endParaRPr kumimoji="0" lang="en-US" sz="1050" b="0" i="1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D28A248-BC1A-1293-3716-2765A06F26A9}"/>
              </a:ext>
            </a:extLst>
          </p:cNvPr>
          <p:cNvSpPr txBox="1"/>
          <p:nvPr userDrawn="1"/>
        </p:nvSpPr>
        <p:spPr>
          <a:xfrm>
            <a:off x="8933933" y="1036229"/>
            <a:ext cx="324246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/>
              <a:t>Noter: version complète disponible dans la mise à jour 2023</a:t>
            </a:r>
            <a:endParaRPr kumimoji="0" lang="en-US" sz="1050" b="0" i="1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hape&#10;&#10;Description automatically generated">
            <a:extLst>
              <a:ext uri="{FF2B5EF4-FFF2-40B4-BE49-F238E27FC236}">
                <a16:creationId xmlns:a16="http://schemas.microsoft.com/office/drawing/2014/main" id="{6FE678B0-BB41-34D2-EA51-71242B1B41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96270" y="1393164"/>
            <a:ext cx="3655175" cy="4737129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AD9BF73F-6A70-EC45-A194-6E3BBE3191C1}"/>
              </a:ext>
            </a:extLst>
          </p:cNvPr>
          <p:cNvSpPr/>
          <p:nvPr/>
        </p:nvSpPr>
        <p:spPr>
          <a:xfrm>
            <a:off x="3558451" y="2605316"/>
            <a:ext cx="2537999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1100" dirty="0">
                <a:solidFill>
                  <a:srgbClr val="254776"/>
                </a:solidFill>
              </a:rPr>
              <a:t>Études primaires (ou en </a:t>
            </a:r>
            <a:r>
              <a:rPr lang="fr-CA" sz="1100" dirty="0" err="1">
                <a:solidFill>
                  <a:srgbClr val="254776"/>
                </a:solidFill>
              </a:rPr>
              <a:t>pré-publication</a:t>
            </a:r>
            <a:r>
              <a:rPr lang="fr-CA" sz="1100" dirty="0">
                <a:solidFill>
                  <a:srgbClr val="254776"/>
                </a:solidFill>
              </a:rPr>
              <a:t>) dont la qualité n'a pas été évaluée et qui n’ont pas été placées à côté de toutes les autres études traitant de la même question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12048A1-7558-EB45-AEED-C957B3A94FE8}"/>
              </a:ext>
            </a:extLst>
          </p:cNvPr>
          <p:cNvSpPr/>
          <p:nvPr/>
        </p:nvSpPr>
        <p:spPr>
          <a:xfrm>
            <a:off x="3591068" y="3513454"/>
            <a:ext cx="227646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1100" dirty="0">
                <a:solidFill>
                  <a:srgbClr val="254776"/>
                </a:solidFill>
              </a:rPr>
              <a:t>Experts bruyants qui ne parlent pas d'une manière qui permette de juger de l’exactitude de leurs affirmations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896A289-8223-4E44-954F-0CC87AA3E6EF}"/>
              </a:ext>
            </a:extLst>
          </p:cNvPr>
          <p:cNvSpPr/>
          <p:nvPr/>
        </p:nvSpPr>
        <p:spPr>
          <a:xfrm>
            <a:off x="3635715" y="4260484"/>
            <a:ext cx="234369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1100" b="1" dirty="0">
                <a:solidFill>
                  <a:srgbClr val="254776"/>
                </a:solidFill>
              </a:rPr>
              <a:t>Panels d'experts de la vieille école utilisant une approche GOBSATT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338ACE-8686-7C4C-97D0-A9BBFD7E1586}"/>
              </a:ext>
            </a:extLst>
          </p:cNvPr>
          <p:cNvSpPr/>
          <p:nvPr/>
        </p:nvSpPr>
        <p:spPr>
          <a:xfrm>
            <a:off x="3721489" y="4982614"/>
            <a:ext cx="231107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1100" dirty="0">
                <a:solidFill>
                  <a:srgbClr val="254776"/>
                </a:solidFill>
              </a:rPr>
              <a:t>Processus d'engagement des citoyens et des parties prenantes qui ne </a:t>
            </a:r>
            <a:r>
              <a:rPr lang="fr-CA" sz="1100" dirty="0" err="1">
                <a:solidFill>
                  <a:srgbClr val="254776"/>
                </a:solidFill>
              </a:rPr>
              <a:t>considérent</a:t>
            </a:r>
            <a:r>
              <a:rPr lang="fr-CA" sz="1100" dirty="0">
                <a:solidFill>
                  <a:srgbClr val="254776"/>
                </a:solidFill>
              </a:rPr>
              <a:t> pas les données probantes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85DF595-2C22-D048-A682-D8F0A3778E2F}"/>
              </a:ext>
            </a:extLst>
          </p:cNvPr>
          <p:cNvSpPr/>
          <p:nvPr/>
        </p:nvSpPr>
        <p:spPr>
          <a:xfrm>
            <a:off x="103944" y="5021226"/>
            <a:ext cx="144145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A" sz="1100">
                <a:solidFill>
                  <a:srgbClr val="254776"/>
                </a:solidFill>
              </a:rPr>
              <a:t>Meilleures données probantes pour le type de question posée</a:t>
            </a:r>
            <a:endParaRPr lang="fr-CA" sz="1100" dirty="0">
              <a:solidFill>
                <a:srgbClr val="254776"/>
              </a:solidFill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C90E289-E356-9E4A-6D49-F7382DDD4D3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721235" y="1062283"/>
            <a:ext cx="2734898" cy="1930516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334D3711-197D-8415-7B93-C32EF682B848}"/>
              </a:ext>
            </a:extLst>
          </p:cNvPr>
          <p:cNvGrpSpPr/>
          <p:nvPr/>
        </p:nvGrpSpPr>
        <p:grpSpPr>
          <a:xfrm>
            <a:off x="6282421" y="5248626"/>
            <a:ext cx="5780991" cy="960926"/>
            <a:chOff x="6282421" y="5286726"/>
            <a:chExt cx="5780991" cy="960926"/>
          </a:xfrm>
        </p:grpSpPr>
        <p:sp>
          <p:nvSpPr>
            <p:cNvPr id="42" name="Rounded Rectangle 41">
              <a:extLst>
                <a:ext uri="{FF2B5EF4-FFF2-40B4-BE49-F238E27FC236}">
                  <a16:creationId xmlns:a16="http://schemas.microsoft.com/office/drawing/2014/main" id="{1A8DB961-0478-7D43-2188-B29901D366F8}"/>
                </a:ext>
              </a:extLst>
            </p:cNvPr>
            <p:cNvSpPr/>
            <p:nvPr/>
          </p:nvSpPr>
          <p:spPr>
            <a:xfrm>
              <a:off x="6282421" y="5623679"/>
              <a:ext cx="5780991" cy="623973"/>
            </a:xfrm>
            <a:prstGeom prst="roundRect">
              <a:avLst/>
            </a:prstGeom>
            <a:solidFill>
              <a:srgbClr val="2590CC">
                <a:alpha val="15000"/>
              </a:srgbClr>
            </a:solidFill>
            <a:ln w="12700">
              <a:solidFill>
                <a:srgbClr val="2590CC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 dirty="0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B83DEDA6-BA16-4F48-BC48-41EAA872827B}"/>
                </a:ext>
              </a:extLst>
            </p:cNvPr>
            <p:cNvGrpSpPr/>
            <p:nvPr/>
          </p:nvGrpSpPr>
          <p:grpSpPr>
            <a:xfrm>
              <a:off x="6290656" y="5286726"/>
              <a:ext cx="5705074" cy="890396"/>
              <a:chOff x="6290656" y="5217950"/>
              <a:chExt cx="5705074" cy="890396"/>
            </a:xfrm>
          </p:grpSpPr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BD11207-5591-DEDE-C472-D05C9C1C8576}"/>
                  </a:ext>
                </a:extLst>
              </p:cNvPr>
              <p:cNvSpPr txBox="1"/>
              <p:nvPr/>
            </p:nvSpPr>
            <p:spPr>
              <a:xfrm>
                <a:off x="6458671" y="5615906"/>
                <a:ext cx="5537059" cy="49244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fr-CA" sz="1300" kern="0" dirty="0">
                    <a:solidFill>
                      <a:srgbClr val="254776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/>
                  </a:rPr>
                  <a:t>Les p</a:t>
                </a:r>
                <a:r>
                  <a:rPr kumimoji="0" lang="fr-CA" sz="13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254776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  <a:sym typeface="Arial"/>
                  </a:rPr>
                  <a:t>anels d'experts utilisant une approche GOBSATT (« good </a:t>
                </a:r>
                <a:r>
                  <a:rPr kumimoji="0" lang="fr-CA" sz="1300" b="0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254776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  <a:sym typeface="Arial"/>
                  </a:rPr>
                  <a:t>old</a:t>
                </a:r>
                <a:r>
                  <a:rPr kumimoji="0" lang="fr-CA" sz="13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254776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  <a:sym typeface="Arial"/>
                  </a:rPr>
                  <a:t> boys </a:t>
                </a:r>
                <a:r>
                  <a:rPr kumimoji="0" lang="fr-CA" sz="1300" b="0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254776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  <a:sym typeface="Arial"/>
                  </a:rPr>
                  <a:t>sitting</a:t>
                </a:r>
                <a:r>
                  <a:rPr kumimoji="0" lang="fr-CA" sz="13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254776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  <a:sym typeface="Arial"/>
                  </a:rPr>
                  <a:t> </a:t>
                </a:r>
                <a:r>
                  <a:rPr kumimoji="0" lang="fr-CA" sz="1300" b="0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254776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  <a:sym typeface="Arial"/>
                  </a:rPr>
                  <a:t>around</a:t>
                </a:r>
                <a:r>
                  <a:rPr kumimoji="0" lang="fr-CA" sz="13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254776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  <a:sym typeface="Arial"/>
                  </a:rPr>
                  <a:t> the table » en anglais)</a:t>
                </a:r>
              </a:p>
            </p:txBody>
          </p:sp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074309A-5DFD-38E9-C40E-DEDBAD93A504}"/>
                  </a:ext>
                </a:extLst>
              </p:cNvPr>
              <p:cNvSpPr txBox="1"/>
              <p:nvPr/>
            </p:nvSpPr>
            <p:spPr>
              <a:xfrm>
                <a:off x="6290656" y="5217950"/>
                <a:ext cx="4534769" cy="33855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CA" sz="16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254776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  <a:sym typeface="Arial"/>
                  </a:rPr>
                  <a:t>N'atteindront jamais le podium</a:t>
                </a:r>
              </a:p>
            </p:txBody>
          </p:sp>
        </p:grp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9202EF3-72A8-6C8D-5593-9D119FEB195C}"/>
              </a:ext>
            </a:extLst>
          </p:cNvPr>
          <p:cNvGrpSpPr/>
          <p:nvPr/>
        </p:nvGrpSpPr>
        <p:grpSpPr>
          <a:xfrm>
            <a:off x="6282422" y="2788111"/>
            <a:ext cx="5805634" cy="2566314"/>
            <a:chOff x="6282422" y="2788111"/>
            <a:chExt cx="5805634" cy="2566314"/>
          </a:xfrm>
        </p:grpSpPr>
        <p:sp>
          <p:nvSpPr>
            <p:cNvPr id="41" name="Rounded Rectangle 40">
              <a:extLst>
                <a:ext uri="{FF2B5EF4-FFF2-40B4-BE49-F238E27FC236}">
                  <a16:creationId xmlns:a16="http://schemas.microsoft.com/office/drawing/2014/main" id="{20B1A35B-5C0C-558F-8F6E-A2698D7D0199}"/>
                </a:ext>
              </a:extLst>
            </p:cNvPr>
            <p:cNvSpPr/>
            <p:nvPr/>
          </p:nvSpPr>
          <p:spPr>
            <a:xfrm>
              <a:off x="6290655" y="3093857"/>
              <a:ext cx="5780995" cy="2181668"/>
            </a:xfrm>
            <a:prstGeom prst="roundRect">
              <a:avLst/>
            </a:prstGeom>
            <a:solidFill>
              <a:srgbClr val="FEB714">
                <a:alpha val="20079"/>
              </a:srgbClr>
            </a:solidFill>
            <a:ln w="12700">
              <a:solidFill>
                <a:srgbClr val="FEB71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 dirty="0"/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86641400-F3C1-E26E-5E9B-C97F92B6FF82}"/>
                </a:ext>
              </a:extLst>
            </p:cNvPr>
            <p:cNvGrpSpPr/>
            <p:nvPr/>
          </p:nvGrpSpPr>
          <p:grpSpPr>
            <a:xfrm>
              <a:off x="6282422" y="2788111"/>
              <a:ext cx="5805634" cy="2566314"/>
              <a:chOff x="6282422" y="2955955"/>
              <a:chExt cx="5805634" cy="2566314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64B81C5-87BF-84D2-9DCB-51352144B90F}"/>
                  </a:ext>
                </a:extLst>
              </p:cNvPr>
              <p:cNvSpPr txBox="1"/>
              <p:nvPr/>
            </p:nvSpPr>
            <p:spPr>
              <a:xfrm>
                <a:off x="6458671" y="3229336"/>
                <a:ext cx="5629385" cy="229293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CA" sz="13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254776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  <a:sym typeface="Arial"/>
                  </a:rPr>
                  <a:t>Des panels d’experts qui:</a:t>
                </a:r>
              </a:p>
              <a:p>
                <a:pPr marL="342900" indent="-342900" defTabSz="914400" hangingPunct="0">
                  <a:buFont typeface="+mj-lt"/>
                  <a:buAutoNum type="arabicParenR"/>
                  <a:defRPr/>
                </a:pPr>
                <a:r>
                  <a:rPr kumimoji="0" lang="fr-CA" sz="13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254776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  <a:sym typeface="Arial"/>
                  </a:rPr>
                  <a:t>réunissent des personnes possédant la bonne combinaison de connaissances spécifiques à un problème, d'expertises en évaluation de données probantes et d'expériences vécues</a:t>
                </a:r>
              </a:p>
              <a:p>
                <a:pPr marL="342900" indent="-342900" defTabSz="914400" hangingPunct="0">
                  <a:buFont typeface="+mj-lt"/>
                  <a:buAutoNum type="arabicParenR"/>
                  <a:defRPr/>
                </a:pPr>
                <a:r>
                  <a:rPr kumimoji="0" lang="fr-CA" sz="13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254776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  <a:sym typeface="Arial"/>
                  </a:rPr>
                  <a:t>suivent des processus rigoureux pour élaborer leurs recommandations (ex.: faire circuler à l'avance des résumés de données probantes et clarifier quelles données probantes et expériences sous-tendent les recommandations)</a:t>
                </a:r>
              </a:p>
              <a:p>
                <a:pPr marL="342900" indent="-342900" defTabSz="914400" hangingPunct="0">
                  <a:buFont typeface="+mj-lt"/>
                  <a:buAutoNum type="arabicParenR"/>
                  <a:defRPr/>
                </a:pPr>
                <a:r>
                  <a:rPr kumimoji="0" lang="fr-CA" sz="13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254776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  <a:sym typeface="Arial"/>
                  </a:rPr>
                  <a:t>ajustent leurs recommandations au fur et à mesure que le contexte, les problèmes et les données probantes évoluent (dans le cas de panels d'experts « vivants »)</a:t>
                </a:r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EC31DA4-80DF-CCF4-1C39-FF849DCBD5D6}"/>
                  </a:ext>
                </a:extLst>
              </p:cNvPr>
              <p:cNvSpPr txBox="1"/>
              <p:nvPr/>
            </p:nvSpPr>
            <p:spPr>
              <a:xfrm>
                <a:off x="6282422" y="2955955"/>
                <a:ext cx="4534769" cy="33855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t">
                <a:spAutoFit/>
              </a:bodyPr>
              <a:lstStyle/>
              <a:p>
                <a:pPr marL="0" marR="0" lvl="0" indent="0" algn="l" defTabSz="9144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fr-CA" sz="1600" i="1" kern="0" dirty="0">
                    <a:solidFill>
                      <a:srgbClr val="254776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/>
                  </a:rPr>
                  <a:t>Médaille d'or</a:t>
                </a:r>
                <a:endParaRPr kumimoji="0" lang="fr-CA" sz="1600" b="0" i="1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Arial"/>
                </a:endParaRPr>
              </a:p>
            </p:txBody>
          </p:sp>
        </p:grp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5CBDE097-6E3F-7BE9-5B6B-484BF1B330F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66848" y="3979281"/>
            <a:ext cx="728208" cy="72820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4F5D6C3-CE8F-5483-AA9E-A1CC29A26319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2862860" y="2709102"/>
            <a:ext cx="728208" cy="72820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9B264EE-51DF-0EE6-B33D-DAE34358979B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2862860" y="4164422"/>
            <a:ext cx="728208" cy="72820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2F1DC59-0962-BC0E-54FB-C007A0FD40F0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2862860" y="3436762"/>
            <a:ext cx="728208" cy="72820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4A89D6D-95E7-9E90-F0D9-30B98593EABD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2862860" y="4892081"/>
            <a:ext cx="728208" cy="728208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541ABBA-8A6A-79C1-8947-C4308216849C}"/>
              </a:ext>
            </a:extLst>
          </p:cNvPr>
          <p:cNvCxnSpPr>
            <a:cxnSpLocks/>
          </p:cNvCxnSpPr>
          <p:nvPr/>
        </p:nvCxnSpPr>
        <p:spPr>
          <a:xfrm>
            <a:off x="6117378" y="1319270"/>
            <a:ext cx="0" cy="5035293"/>
          </a:xfrm>
          <a:prstGeom prst="line">
            <a:avLst/>
          </a:prstGeom>
          <a:ln w="19050">
            <a:solidFill>
              <a:srgbClr val="DADFE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1" name="Picture 30" descr="Shape, rectangle&#10;&#10;Description automatically generated">
            <a:extLst>
              <a:ext uri="{FF2B5EF4-FFF2-40B4-BE49-F238E27FC236}">
                <a16:creationId xmlns:a16="http://schemas.microsoft.com/office/drawing/2014/main" id="{55C1CCC2-8598-9EE2-4FC9-A0A702FD3F29}"/>
              </a:ext>
            </a:extLst>
          </p:cNvPr>
          <p:cNvPicPr>
            <a:picLocks noChangeAspect="1"/>
          </p:cNvPicPr>
          <p:nvPr/>
        </p:nvPicPr>
        <p:blipFill>
          <a:blip r:embed="rId10">
            <a:alphaModFix amt="70000"/>
          </a:blip>
          <a:stretch>
            <a:fillRect/>
          </a:stretch>
        </p:blipFill>
        <p:spPr>
          <a:xfrm>
            <a:off x="9003126" y="1081329"/>
            <a:ext cx="3178761" cy="1431337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7A337425-7AC0-8704-08C3-A16B318E6F5B}"/>
              </a:ext>
            </a:extLst>
          </p:cNvPr>
          <p:cNvSpPr txBox="1"/>
          <p:nvPr/>
        </p:nvSpPr>
        <p:spPr>
          <a:xfrm>
            <a:off x="9117427" y="1290389"/>
            <a:ext cx="295423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CA" sz="1050" dirty="0">
                <a:solidFill>
                  <a:srgbClr val="254776"/>
                </a:solidFill>
              </a:rPr>
              <a:t>Si l'Australie peut viser l'or avec ses lignes directrices nationales en santé, pourquoi ne pouvons-nous pas le faire dans notre pays et dans d'autres secteurs ?</a:t>
            </a:r>
          </a:p>
        </p:txBody>
      </p:sp>
      <p:sp>
        <p:nvSpPr>
          <p:cNvPr id="12" name="Title 14">
            <a:extLst>
              <a:ext uri="{FF2B5EF4-FFF2-40B4-BE49-F238E27FC236}">
                <a16:creationId xmlns:a16="http://schemas.microsoft.com/office/drawing/2014/main" id="{076FAD52-B9E0-44EC-AE3C-7EF8D7681E18}"/>
              </a:ext>
            </a:extLst>
          </p:cNvPr>
          <p:cNvSpPr txBox="1">
            <a:spLocks/>
          </p:cNvSpPr>
          <p:nvPr/>
        </p:nvSpPr>
        <p:spPr>
          <a:xfrm>
            <a:off x="102870" y="359786"/>
            <a:ext cx="9107139" cy="7729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defTabSz="914400" hangingPunct="0">
              <a:spcBef>
                <a:spcPts val="0"/>
              </a:spcBef>
              <a:defRPr/>
            </a:pPr>
            <a:r>
              <a:rPr lang="en-CA" b="1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0</a:t>
            </a:r>
            <a:r>
              <a:rPr kumimoji="0" lang="en-CA" sz="2400" b="1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.4</a:t>
            </a:r>
            <a:r>
              <a:rPr kumimoji="0" lang="en-CA" sz="24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24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Utiliser</a:t>
            </a:r>
            <a:r>
              <a:rPr kumimoji="0" lang="en-CA" sz="24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les </a:t>
            </a:r>
            <a:r>
              <a:rPr kumimoji="0" lang="en-CA" sz="24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meilleures</a:t>
            </a:r>
            <a:r>
              <a:rPr kumimoji="0" lang="en-CA" sz="24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24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données</a:t>
            </a:r>
            <a:r>
              <a:rPr kumimoji="0" lang="en-CA" sz="24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24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probantes</a:t>
            </a:r>
            <a:r>
              <a:rPr kumimoji="0" lang="en-CA" sz="24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(par rapport 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aux</a:t>
            </a:r>
            <a:r>
              <a:rPr kumimoji="0" lang="en-CA" sz="24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24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autres</a:t>
            </a:r>
            <a:r>
              <a:rPr kumimoji="0" lang="en-CA" sz="24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choses qui </a:t>
            </a:r>
            <a:r>
              <a:rPr kumimoji="0" lang="en-CA" sz="24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attirent</a:t>
            </a:r>
            <a:r>
              <a:rPr kumimoji="0" lang="en-CA" sz="24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beaucoup </a:t>
            </a:r>
            <a:r>
              <a:rPr kumimoji="0" lang="en-CA" sz="24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d'attention</a:t>
            </a:r>
            <a:r>
              <a:rPr kumimoji="0" lang="en-CA" sz="24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24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maintenant</a:t>
            </a:r>
            <a:r>
              <a:rPr kumimoji="0" lang="en-CA" sz="24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), et </a:t>
            </a:r>
            <a:r>
              <a:rPr kumimoji="0" lang="en-CA" sz="24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l'exemple</a:t>
            </a:r>
            <a:r>
              <a:rPr kumimoji="0" lang="en-CA" sz="24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des panels </a:t>
            </a:r>
            <a:r>
              <a:rPr kumimoji="0" lang="en-CA" sz="24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d'experts</a:t>
            </a:r>
            <a:br>
              <a:rPr kumimoji="0" lang="en-CA" sz="24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</a:br>
            <a:br>
              <a:rPr lang="en-CA" sz="10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000" kern="0" dirty="0">
              <a:solidFill>
                <a:srgbClr val="234776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183957589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40437</TotalTime>
  <Words>248</Words>
  <Application>Microsoft Macintosh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Courier New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354</cp:revision>
  <cp:lastPrinted>2017-06-06T20:04:49Z</cp:lastPrinted>
  <dcterms:created xsi:type="dcterms:W3CDTF">2017-04-21T15:41:45Z</dcterms:created>
  <dcterms:modified xsi:type="dcterms:W3CDTF">2023-02-16T18:57:59Z</dcterms:modified>
</cp:coreProperties>
</file>