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sldIdLst>
    <p:sldId id="1066" r:id="rId2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4642E50-E5DE-79BB-8A0F-76F2BC0E1C0D}" name="Hamel, Geneviève" initials="HG" userId="S::genevieve.hamel@mamh.gouv.qc.ca::6eb7419e-cd0d-4f10-b207-08545a96531b" providerId="AD"/>
  <p188:author id="{FD004155-0BE5-983B-240A-7F579D944F20}" name="Lavis, John" initials="LJ" userId="S::lavisj@mcmaster.ca::8625103c-d98b-4845-814c-6cf45bf9f2ec" providerId="AD"/>
  <p188:author id="{CB079C5A-0D4E-BE37-2D8A-87824B504FDA}" name="Sue Johnston" initials="SJ" userId="26f1e46323adff1d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3F5"/>
    <a:srgbClr val="8DD2E5"/>
    <a:srgbClr val="99CC66"/>
    <a:srgbClr val="CC76A6"/>
    <a:srgbClr val="254776"/>
    <a:srgbClr val="FEB714"/>
    <a:srgbClr val="FFC057"/>
    <a:srgbClr val="6AA855"/>
    <a:srgbClr val="6FC0D3"/>
    <a:srgbClr val="8DC7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179" autoAdjust="0"/>
    <p:restoredTop sz="95707" autoAdjust="0"/>
  </p:normalViewPr>
  <p:slideViewPr>
    <p:cSldViewPr snapToGrid="0" snapToObjects="1">
      <p:cViewPr varScale="1">
        <p:scale>
          <a:sx n="128" d="100"/>
          <a:sy n="128" d="100"/>
        </p:scale>
        <p:origin x="376" y="184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2/16/23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68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109112-8569-4EDB-48D6-5A631B8A2EBA}"/>
              </a:ext>
            </a:extLst>
          </p:cNvPr>
          <p:cNvSpPr txBox="1"/>
          <p:nvPr userDrawn="1"/>
        </p:nvSpPr>
        <p:spPr>
          <a:xfrm>
            <a:off x="8933933" y="1036229"/>
            <a:ext cx="324246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/>
              <a:t>Noter: version complète disponible dans la mise à jour 2023</a:t>
            </a:r>
            <a:endParaRPr kumimoji="0" lang="en-US" sz="1050" b="0" i="1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4F22093-7553-3A57-84DA-8FA6D2CD9FB3}"/>
              </a:ext>
            </a:extLst>
          </p:cNvPr>
          <p:cNvSpPr txBox="1"/>
          <p:nvPr userDrawn="1"/>
        </p:nvSpPr>
        <p:spPr>
          <a:xfrm>
            <a:off x="8933933" y="1036229"/>
            <a:ext cx="324246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/>
              <a:t>Noter: version complète disponible dans la mise à jour 2023</a:t>
            </a:r>
            <a:endParaRPr kumimoji="0" lang="en-US" sz="1050" b="0" i="1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D28A248-BC1A-1293-3716-2765A06F26A9}"/>
              </a:ext>
            </a:extLst>
          </p:cNvPr>
          <p:cNvSpPr txBox="1"/>
          <p:nvPr userDrawn="1"/>
        </p:nvSpPr>
        <p:spPr>
          <a:xfrm>
            <a:off x="8933933" y="1036229"/>
            <a:ext cx="324246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/>
              <a:t>Noter: version complète disponible dans la mise à jour 2023</a:t>
            </a:r>
            <a:endParaRPr kumimoji="0" lang="en-US" sz="1050" b="0" i="1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FAE99748-039D-B433-24D0-B1A46D04A4E7}"/>
              </a:ext>
            </a:extLst>
          </p:cNvPr>
          <p:cNvSpPr/>
          <p:nvPr/>
        </p:nvSpPr>
        <p:spPr>
          <a:xfrm>
            <a:off x="0" y="6065134"/>
            <a:ext cx="12192000" cy="79286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CA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C6503A71-D7ED-28F2-F9C8-ED0497F515EE}"/>
              </a:ext>
            </a:extLst>
          </p:cNvPr>
          <p:cNvSpPr/>
          <p:nvPr/>
        </p:nvSpPr>
        <p:spPr>
          <a:xfrm>
            <a:off x="1729627" y="4854414"/>
            <a:ext cx="9783602" cy="1512000"/>
          </a:xfrm>
          <a:prstGeom prst="roundRect">
            <a:avLst/>
          </a:prstGeom>
          <a:solidFill>
            <a:srgbClr val="DADFE2">
              <a:alpha val="3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89FDE805-133A-4DA8-1BDC-EF0EEA5815A6}"/>
              </a:ext>
            </a:extLst>
          </p:cNvPr>
          <p:cNvSpPr/>
          <p:nvPr/>
        </p:nvSpPr>
        <p:spPr>
          <a:xfrm>
            <a:off x="1732343" y="3249007"/>
            <a:ext cx="9792955" cy="1512000"/>
          </a:xfrm>
          <a:prstGeom prst="roundRect">
            <a:avLst/>
          </a:prstGeom>
          <a:solidFill>
            <a:srgbClr val="DADFE2">
              <a:alpha val="3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4C7F56C1-5389-B23A-A36A-2D69E0F5575E}"/>
              </a:ext>
            </a:extLst>
          </p:cNvPr>
          <p:cNvSpPr/>
          <p:nvPr/>
        </p:nvSpPr>
        <p:spPr>
          <a:xfrm>
            <a:off x="1732343" y="1643599"/>
            <a:ext cx="9792955" cy="1512000"/>
          </a:xfrm>
          <a:prstGeom prst="roundRect">
            <a:avLst/>
          </a:prstGeom>
          <a:solidFill>
            <a:srgbClr val="DADFE2">
              <a:alpha val="3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BCD536F-F516-C404-8818-557F348AA5EA}"/>
              </a:ext>
            </a:extLst>
          </p:cNvPr>
          <p:cNvSpPr txBox="1"/>
          <p:nvPr/>
        </p:nvSpPr>
        <p:spPr>
          <a:xfrm>
            <a:off x="6475040" y="4917868"/>
            <a:ext cx="2164464" cy="1308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609585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CA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Recherche comportementale et de mise en œuvre  </a:t>
            </a:r>
          </a:p>
          <a:p>
            <a:pPr marR="0" lvl="0" algn="l" defTabSz="609585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CA" sz="1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CA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Informations qualitatives</a:t>
            </a:r>
          </a:p>
          <a:p>
            <a:pPr marR="0" lvl="0" algn="l" defTabSz="609585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CA" sz="9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CA" sz="12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Synthèse de données probantes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A5868B-8693-1996-B5BC-F30B6D3E3EF0}"/>
              </a:ext>
            </a:extLst>
          </p:cNvPr>
          <p:cNvSpPr txBox="1"/>
          <p:nvPr/>
        </p:nvSpPr>
        <p:spPr>
          <a:xfrm>
            <a:off x="8639505" y="4881324"/>
            <a:ext cx="2902716" cy="14738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CA" sz="1800" b="0" u="none" strike="noStrike" kern="1200" cap="none" spc="0" normalizeH="0" baseline="0" noProof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Flux de nouvelles </a:t>
            </a:r>
          </a:p>
          <a:p>
            <a:pPr marR="0" lvl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CA" sz="1800" b="0" u="none" strike="noStrike" kern="1200" cap="none" spc="0" normalizeH="0" baseline="0" noProof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données probantes :</a:t>
            </a:r>
            <a:endParaRPr kumimoji="0" lang="fr-CA" sz="1800" b="0" i="1" u="none" strike="noStrike" kern="1200" cap="none" spc="0" normalizeH="0" baseline="0" noProof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CA" sz="500" b="0" i="1" u="none" strike="noStrike" kern="1200" cap="none" spc="0" normalizeH="0" baseline="0" noProof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CA" sz="1200" u="none" strike="noStrike" kern="1200" cap="none" spc="0" normalizeH="0" baseline="0" noProof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             Analyse de données</a:t>
            </a: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CA" sz="1000" u="none" strike="noStrike" kern="1200" cap="none" spc="0" normalizeH="0" baseline="0" noProof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CA" sz="1200">
                <a:solidFill>
                  <a:srgbClr val="254776"/>
                </a:solidFill>
                <a:latin typeface="Arial" panose="020B0604020202020204"/>
              </a:rPr>
              <a:t>              </a:t>
            </a:r>
            <a:r>
              <a:rPr kumimoji="0" lang="fr-CA" sz="1200" b="0" u="none" strike="noStrike" kern="1200" cap="none" spc="0" normalizeH="0" baseline="0" noProof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Évaluation </a:t>
            </a:r>
            <a:endParaRPr kumimoji="0" lang="fr-CA" sz="1200" b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1FE2F03-EF7C-2EF7-DFB8-04B826B347D9}"/>
              </a:ext>
            </a:extLst>
          </p:cNvPr>
          <p:cNvGrpSpPr/>
          <p:nvPr/>
        </p:nvGrpSpPr>
        <p:grpSpPr>
          <a:xfrm>
            <a:off x="928622" y="1567726"/>
            <a:ext cx="1760582" cy="1760582"/>
            <a:chOff x="319139" y="261883"/>
            <a:chExt cx="2794855" cy="2794855"/>
          </a:xfrm>
          <a:solidFill>
            <a:srgbClr val="DADFE2"/>
          </a:solidFill>
        </p:grpSpPr>
        <p:sp>
          <p:nvSpPr>
            <p:cNvPr id="25" name="Shape 24">
              <a:extLst>
                <a:ext uri="{FF2B5EF4-FFF2-40B4-BE49-F238E27FC236}">
                  <a16:creationId xmlns:a16="http://schemas.microsoft.com/office/drawing/2014/main" id="{E5B4F7A5-8D35-0D70-0876-21F5481F65C9}"/>
                </a:ext>
              </a:extLst>
            </p:cNvPr>
            <p:cNvSpPr/>
            <p:nvPr/>
          </p:nvSpPr>
          <p:spPr>
            <a:xfrm>
              <a:off x="319139" y="261883"/>
              <a:ext cx="2794855" cy="2794855"/>
            </a:xfrm>
            <a:prstGeom prst="gear9">
              <a:avLst/>
            </a:prstGeom>
            <a:grpFill/>
            <a:ln>
              <a:solidFill>
                <a:srgbClr val="C3C7CD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r-CA" dirty="0"/>
            </a:p>
          </p:txBody>
        </p:sp>
        <p:sp>
          <p:nvSpPr>
            <p:cNvPr id="26" name="Shape 4">
              <a:extLst>
                <a:ext uri="{FF2B5EF4-FFF2-40B4-BE49-F238E27FC236}">
                  <a16:creationId xmlns:a16="http://schemas.microsoft.com/office/drawing/2014/main" id="{12BFBA00-5F5E-EB09-83E0-22788923BBCA}"/>
                </a:ext>
              </a:extLst>
            </p:cNvPr>
            <p:cNvSpPr txBox="1"/>
            <p:nvPr/>
          </p:nvSpPr>
          <p:spPr>
            <a:xfrm>
              <a:off x="877087" y="826519"/>
              <a:ext cx="1755976" cy="1662370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CA" sz="1300" b="1" i="0" u="none" strike="noStrike" kern="120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Comprendre</a:t>
              </a:r>
              <a:r>
                <a:rPr kumimoji="0" lang="fr-CA" sz="1300" i="0" u="none" strike="noStrike" kern="120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le « marché » et la</a:t>
              </a:r>
            </a:p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CA" sz="1300" i="0" u="none" strike="noStrike" kern="120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population, </a:t>
              </a:r>
              <a:r>
                <a:rPr kumimoji="0" lang="fr-CA" sz="1300" b="1" i="0" u="none" strike="noStrike" kern="120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puis prioriser</a:t>
              </a:r>
            </a:p>
          </p:txBody>
        </p:sp>
      </p:grpSp>
      <p:sp>
        <p:nvSpPr>
          <p:cNvPr id="82" name="Shape 81">
            <a:extLst>
              <a:ext uri="{FF2B5EF4-FFF2-40B4-BE49-F238E27FC236}">
                <a16:creationId xmlns:a16="http://schemas.microsoft.com/office/drawing/2014/main" id="{4CC461AE-3A11-0DF0-A665-5072D0277B89}"/>
              </a:ext>
            </a:extLst>
          </p:cNvPr>
          <p:cNvSpPr/>
          <p:nvPr/>
        </p:nvSpPr>
        <p:spPr>
          <a:xfrm>
            <a:off x="928622" y="3188858"/>
            <a:ext cx="1760582" cy="1760582"/>
          </a:xfrm>
          <a:prstGeom prst="gear9">
            <a:avLst/>
          </a:prstGeom>
          <a:solidFill>
            <a:srgbClr val="DADFE2"/>
          </a:solidFill>
          <a:ln>
            <a:solidFill>
              <a:srgbClr val="C3C7CD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4" name="Shape 83">
            <a:extLst>
              <a:ext uri="{FF2B5EF4-FFF2-40B4-BE49-F238E27FC236}">
                <a16:creationId xmlns:a16="http://schemas.microsoft.com/office/drawing/2014/main" id="{F4593C10-E76D-33E8-C52B-CBA04446E602}"/>
              </a:ext>
            </a:extLst>
          </p:cNvPr>
          <p:cNvSpPr/>
          <p:nvPr/>
        </p:nvSpPr>
        <p:spPr>
          <a:xfrm>
            <a:off x="928622" y="4810998"/>
            <a:ext cx="1760582" cy="1760582"/>
          </a:xfrm>
          <a:prstGeom prst="gear9">
            <a:avLst/>
          </a:prstGeom>
          <a:solidFill>
            <a:srgbClr val="DADFE2"/>
          </a:solidFill>
          <a:ln>
            <a:solidFill>
              <a:srgbClr val="C3C7CD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67DBAB6-4979-E025-97F0-6C646D81FC91}"/>
              </a:ext>
            </a:extLst>
          </p:cNvPr>
          <p:cNvSpPr txBox="1"/>
          <p:nvPr/>
        </p:nvSpPr>
        <p:spPr>
          <a:xfrm>
            <a:off x="2812252" y="1847721"/>
            <a:ext cx="3035024" cy="109260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1300" b="0" i="0" u="none" strike="noStrike" kern="1200" cap="none" spc="0" normalizeH="0" baseline="0" noProof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Où sont les lacunes du système et qu'est-ce qui les cause? Où sont les inégalités ? Quelles priorités abordons-nous (ou quels problèmes résolvons-nous) ?</a:t>
            </a:r>
            <a:endParaRPr kumimoji="0" lang="fr-CA" sz="13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2" name="Shape 4">
            <a:extLst>
              <a:ext uri="{FF2B5EF4-FFF2-40B4-BE49-F238E27FC236}">
                <a16:creationId xmlns:a16="http://schemas.microsoft.com/office/drawing/2014/main" id="{D51CC5A9-924E-F5EF-26E4-524FD7CFD423}"/>
              </a:ext>
            </a:extLst>
          </p:cNvPr>
          <p:cNvSpPr txBox="1"/>
          <p:nvPr/>
        </p:nvSpPr>
        <p:spPr>
          <a:xfrm>
            <a:off x="1239034" y="3617048"/>
            <a:ext cx="1189110" cy="9049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0320" tIns="20320" rIns="20320" bIns="20320" numCol="1" spcCol="1270" anchor="ctr" anchorCtr="0">
            <a:noAutofit/>
          </a:bodyPr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1300" b="1" i="0" u="none" strike="noStrike" kern="1200" cap="none" spc="0" normalizeH="0" baseline="0" noProof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Co-concevoir </a:t>
            </a:r>
            <a:r>
              <a:rPr kumimoji="0" lang="fr-CA" sz="1300" i="0" u="none" strike="noStrike" kern="1200" cap="none" spc="0" normalizeH="0" baseline="0" noProof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 nouveaux services et modèles de services</a:t>
            </a:r>
            <a:endParaRPr kumimoji="0" lang="fr-CA" sz="130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5" name="Shape 4">
            <a:extLst>
              <a:ext uri="{FF2B5EF4-FFF2-40B4-BE49-F238E27FC236}">
                <a16:creationId xmlns:a16="http://schemas.microsoft.com/office/drawing/2014/main" id="{47882A33-ADD4-4F19-D039-880E66C84A09}"/>
              </a:ext>
            </a:extLst>
          </p:cNvPr>
          <p:cNvSpPr txBox="1"/>
          <p:nvPr/>
        </p:nvSpPr>
        <p:spPr>
          <a:xfrm>
            <a:off x="1062371" y="5152078"/>
            <a:ext cx="1493083" cy="104264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0320" tIns="20320" rIns="20320" bIns="20320" numCol="1" spcCol="1270" anchor="ctr" anchorCtr="0">
            <a:noAutofit/>
          </a:bodyPr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115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Mettre en </a:t>
            </a:r>
          </a:p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115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œuvre,</a:t>
            </a:r>
          </a:p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115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puis adapter</a:t>
            </a:r>
          </a:p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115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utilisation de la surveillance du système</a:t>
            </a:r>
          </a:p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115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&amp; évaluation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9F21813-8BD1-E895-8007-403C2C5E6EC0}"/>
              </a:ext>
            </a:extLst>
          </p:cNvPr>
          <p:cNvSpPr txBox="1"/>
          <p:nvPr/>
        </p:nvSpPr>
        <p:spPr>
          <a:xfrm>
            <a:off x="2812252" y="3409294"/>
            <a:ext cx="3035024" cy="129266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Quelles solutions fondées sur des données probantes existent? Comment les solutions seront-elles adaptées/conçues avec la contribution des utilisateurs du système et des communautés?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8A6D16C-AB56-2B3B-23D0-92A6B0FB4DC3}"/>
              </a:ext>
            </a:extLst>
          </p:cNvPr>
          <p:cNvSpPr txBox="1"/>
          <p:nvPr/>
        </p:nvSpPr>
        <p:spPr>
          <a:xfrm>
            <a:off x="2812252" y="5176148"/>
            <a:ext cx="3035024" cy="89255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Ce modèle fonctionne-t-il? Comment et pour qui? Quelles adaptations sont nécessaires pour le renforcer et le mettre à l'échelle?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CD99DF0-43FF-3DED-96BE-B0E43CD87485}"/>
              </a:ext>
            </a:extLst>
          </p:cNvPr>
          <p:cNvSpPr txBox="1"/>
          <p:nvPr/>
        </p:nvSpPr>
        <p:spPr>
          <a:xfrm>
            <a:off x="5953303" y="1243218"/>
            <a:ext cx="46856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1800" i="0" u="none" strike="noStrike" kern="1200" cap="none" spc="0" normalizeH="0" baseline="0" noProof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Stocks de données probantes existantes :</a:t>
            </a:r>
            <a:endParaRPr kumimoji="0" lang="fr-CA" sz="180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D2637B3-72C2-DD52-D12B-EC63A8AC0808}"/>
              </a:ext>
            </a:extLst>
          </p:cNvPr>
          <p:cNvSpPr txBox="1"/>
          <p:nvPr/>
        </p:nvSpPr>
        <p:spPr>
          <a:xfrm>
            <a:off x="2812252" y="1243218"/>
            <a:ext cx="41463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1800" i="0" u="none" strike="noStrike" kern="1200" cap="none" spc="0" normalizeH="0" baseline="0" noProof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Questions</a:t>
            </a:r>
            <a:endParaRPr kumimoji="0" lang="fr-CA" sz="180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F8AC3E3-37A7-BEBB-A34A-13CD999B4A95}"/>
              </a:ext>
            </a:extLst>
          </p:cNvPr>
          <p:cNvSpPr txBox="1"/>
          <p:nvPr/>
        </p:nvSpPr>
        <p:spPr>
          <a:xfrm>
            <a:off x="6475040" y="1957218"/>
            <a:ext cx="1977572" cy="842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CA" sz="1200" i="0" u="none" strike="noStrike" kern="1200" cap="none" spc="0" normalizeH="0" baseline="0" noProof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Analyse de données</a:t>
            </a: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CA" sz="1000" i="0" u="none" strike="noStrike" kern="1200" cap="none" spc="0" normalizeH="0" baseline="0" noProof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CA" sz="1200" i="0" u="none" strike="noStrike" kern="1200" cap="none" spc="0" normalizeH="0" baseline="0" noProof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Modélisation</a:t>
            </a:r>
            <a:endParaRPr kumimoji="0" lang="fr-CA" sz="120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1417FF5-EF89-EB72-7250-3D6D3506BB70}"/>
              </a:ext>
            </a:extLst>
          </p:cNvPr>
          <p:cNvSpPr txBox="1"/>
          <p:nvPr/>
        </p:nvSpPr>
        <p:spPr>
          <a:xfrm>
            <a:off x="6475041" y="3296848"/>
            <a:ext cx="2164464" cy="1373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CA" sz="1200" b="0" i="0" u="none" strike="noStrike" kern="1200" cap="none" spc="0" normalizeH="0" baseline="0" noProof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Évaluation</a:t>
            </a: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CA" sz="1000" b="0" i="0" u="none" strike="noStrike" kern="1200" cap="none" spc="0" normalizeH="0" baseline="0" noProof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CA" sz="1200" i="0" u="none" strike="noStrike" kern="1200" cap="none" spc="0" normalizeH="0" baseline="0" noProof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Modélisation</a:t>
            </a: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CA" sz="900" i="0" u="none" strike="noStrike" kern="1200" cap="none" spc="0" normalizeH="0" baseline="0" noProof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CA" sz="1200" b="0" i="0" u="none" strike="noStrike" kern="1200" cap="none" spc="0" normalizeH="0" baseline="0" noProof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Informations qualitatives</a:t>
            </a:r>
            <a:endParaRPr kumimoji="0" lang="fr-CA" sz="12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659D9B4-3565-D31C-C18F-5BF567BE5D0D}"/>
              </a:ext>
            </a:extLst>
          </p:cNvPr>
          <p:cNvSpPr txBox="1"/>
          <p:nvPr/>
        </p:nvSpPr>
        <p:spPr>
          <a:xfrm>
            <a:off x="9267271" y="3345677"/>
            <a:ext cx="2438778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609585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CA" sz="12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Synthèse de données probantes</a:t>
            </a:r>
          </a:p>
          <a:p>
            <a:pPr marR="0" lvl="0" algn="l" defTabSz="609585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CA" sz="1000" b="1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CA" sz="1200" b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</a:rPr>
              <a:t>Évaluation de technologies</a:t>
            </a:r>
            <a:endParaRPr lang="fr-CA" sz="1200" dirty="0">
              <a:solidFill>
                <a:srgbClr val="254776"/>
              </a:solidFill>
              <a:latin typeface="Arial" panose="020B0604020202020204"/>
            </a:endParaRPr>
          </a:p>
          <a:p>
            <a:pPr marR="0" lvl="0" algn="l" defTabSz="609585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CA" sz="900" dirty="0">
              <a:solidFill>
                <a:srgbClr val="254776"/>
              </a:solidFill>
              <a:latin typeface="Arial" panose="020B0604020202020204"/>
            </a:endParaRPr>
          </a:p>
          <a:p>
            <a:pPr marR="0" lvl="0" algn="l" defTabSz="609585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CA" sz="900" dirty="0">
              <a:solidFill>
                <a:srgbClr val="254776"/>
              </a:solidFill>
              <a:latin typeface="Arial" panose="020B0604020202020204"/>
            </a:endParaRPr>
          </a:p>
          <a:p>
            <a:pPr marR="0" lvl="0" algn="l" defTabSz="609585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CA" sz="1200" b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</a:rPr>
              <a:t>Lignes directrices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9DB52D9-0400-8BB6-EF46-90A8AEC3A8A8}"/>
              </a:ext>
            </a:extLst>
          </p:cNvPr>
          <p:cNvSpPr txBox="1"/>
          <p:nvPr/>
        </p:nvSpPr>
        <p:spPr>
          <a:xfrm>
            <a:off x="9254405" y="1957218"/>
            <a:ext cx="217530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609585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CA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Informations qualitatives</a:t>
            </a:r>
          </a:p>
          <a:p>
            <a:pPr marR="0" lvl="0" algn="l" defTabSz="609585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CA" sz="1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CA" sz="1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CA" sz="12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Synthèse de données probantes</a:t>
            </a:r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4A664D53-3E78-BFDB-4128-46748C00416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989399" y="4882640"/>
            <a:ext cx="476991" cy="476991"/>
          </a:xfrm>
          <a:prstGeom prst="rect">
            <a:avLst/>
          </a:prstGeom>
        </p:spPr>
      </p:pic>
      <p:sp>
        <p:nvSpPr>
          <p:cNvPr id="109" name="Slide Number">
            <a:extLst>
              <a:ext uri="{FF2B5EF4-FFF2-40B4-BE49-F238E27FC236}">
                <a16:creationId xmlns:a16="http://schemas.microsoft.com/office/drawing/2014/main" id="{10DE8113-57B5-DDF4-9AF3-8B5858E68D3A}"/>
              </a:ext>
            </a:extLst>
          </p:cNvPr>
          <p:cNvSpPr txBox="1">
            <a:spLocks/>
          </p:cNvSpPr>
          <p:nvPr/>
        </p:nvSpPr>
        <p:spPr>
          <a:xfrm>
            <a:off x="11557828" y="6374995"/>
            <a:ext cx="618565" cy="470648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algn="ctr"/>
            <a:fld id="{86CB4B4D-7CA3-9044-876B-883B54F8677D}" type="slidenum">
              <a:rPr lang="fr-CA" sz="2000" smtClean="0">
                <a:solidFill>
                  <a:srgbClr val="0F447C"/>
                </a:solidFill>
              </a:rPr>
              <a:pPr algn="ctr"/>
              <a:t>1</a:t>
            </a:fld>
            <a:endParaRPr lang="fr-CA" sz="2000" dirty="0">
              <a:solidFill>
                <a:srgbClr val="0F447C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5BBE87F6-762C-8653-003F-C76A16D76465}"/>
              </a:ext>
            </a:extLst>
          </p:cNvPr>
          <p:cNvSpPr/>
          <p:nvPr/>
        </p:nvSpPr>
        <p:spPr>
          <a:xfrm>
            <a:off x="1487520" y="6506879"/>
            <a:ext cx="10218528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marL="0" marR="0" lvl="0" indent="0" algn="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A" sz="1000" i="1" dirty="0">
                <a:ln w="0"/>
                <a:solidFill>
                  <a:srgbClr val="254776"/>
                </a:solidFill>
                <a:latin typeface="Arial" panose="020B0604020202020204"/>
              </a:rPr>
              <a:t>Deux premières colonnes adaptées de Reid R, </a:t>
            </a:r>
            <a:r>
              <a:rPr lang="fr-CA" sz="1000" i="1" dirty="0" err="1">
                <a:ln w="0"/>
                <a:solidFill>
                  <a:srgbClr val="254776"/>
                </a:solidFill>
                <a:latin typeface="Arial" panose="020B0604020202020204"/>
              </a:rPr>
              <a:t>Wodchis</a:t>
            </a:r>
            <a:r>
              <a:rPr lang="fr-CA" sz="1000" i="1" dirty="0">
                <a:ln w="0"/>
                <a:solidFill>
                  <a:srgbClr val="254776"/>
                </a:solidFill>
                <a:latin typeface="Arial" panose="020B0604020202020204"/>
              </a:rPr>
              <a:t> W, Lee-</a:t>
            </a:r>
            <a:r>
              <a:rPr lang="fr-CA" sz="1000" i="1" dirty="0" err="1">
                <a:ln w="0"/>
                <a:solidFill>
                  <a:srgbClr val="254776"/>
                </a:solidFill>
                <a:latin typeface="Arial" panose="020B0604020202020204"/>
              </a:rPr>
              <a:t>Foon</a:t>
            </a:r>
            <a:r>
              <a:rPr lang="fr-CA" sz="1000" i="1" dirty="0">
                <a:ln w="0"/>
                <a:solidFill>
                  <a:srgbClr val="254776"/>
                </a:solidFill>
                <a:latin typeface="Arial" panose="020B0604020202020204"/>
              </a:rPr>
              <a:t> N et Institute for </a:t>
            </a:r>
            <a:r>
              <a:rPr lang="fr-CA" sz="1000" i="1" dirty="0" err="1">
                <a:ln w="0"/>
                <a:solidFill>
                  <a:srgbClr val="254776"/>
                </a:solidFill>
                <a:latin typeface="Arial" panose="020B0604020202020204"/>
              </a:rPr>
              <a:t>Better</a:t>
            </a:r>
            <a:r>
              <a:rPr lang="fr-CA" sz="1000" i="1" dirty="0">
                <a:ln w="0"/>
                <a:solidFill>
                  <a:srgbClr val="254776"/>
                </a:solidFill>
                <a:latin typeface="Arial" panose="020B0604020202020204"/>
              </a:rPr>
              <a:t> </a:t>
            </a:r>
            <a:r>
              <a:rPr lang="fr-CA" sz="1000" i="1" dirty="0" err="1">
                <a:ln w="0"/>
                <a:solidFill>
                  <a:srgbClr val="254776"/>
                </a:solidFill>
                <a:latin typeface="Arial" panose="020B0604020202020204"/>
              </a:rPr>
              <a:t>Health</a:t>
            </a:r>
            <a:r>
              <a:rPr lang="fr-CA" sz="1000" i="1" dirty="0">
                <a:ln w="0"/>
                <a:solidFill>
                  <a:srgbClr val="254776"/>
                </a:solidFill>
                <a:latin typeface="Arial" panose="020B0604020202020204"/>
              </a:rPr>
              <a:t>-Trillium </a:t>
            </a:r>
            <a:r>
              <a:rPr lang="fr-CA" sz="1000" i="1" dirty="0" err="1">
                <a:ln w="0"/>
                <a:solidFill>
                  <a:srgbClr val="254776"/>
                </a:solidFill>
                <a:latin typeface="Arial" panose="020B0604020202020204"/>
              </a:rPr>
              <a:t>Health</a:t>
            </a:r>
            <a:r>
              <a:rPr lang="fr-CA" sz="1000" i="1" dirty="0">
                <a:ln w="0"/>
                <a:solidFill>
                  <a:srgbClr val="254776"/>
                </a:solidFill>
                <a:latin typeface="Arial" panose="020B0604020202020204"/>
              </a:rPr>
              <a:t> </a:t>
            </a:r>
            <a:r>
              <a:rPr lang="fr-CA" sz="1000" i="1" dirty="0" err="1">
                <a:ln w="0"/>
                <a:solidFill>
                  <a:srgbClr val="254776"/>
                </a:solidFill>
                <a:latin typeface="Arial" panose="020B0604020202020204"/>
              </a:rPr>
              <a:t>Partners</a:t>
            </a:r>
            <a:r>
              <a:rPr lang="fr-CA" sz="1000" i="1" dirty="0">
                <a:ln w="0"/>
                <a:solidFill>
                  <a:srgbClr val="254776"/>
                </a:solidFill>
                <a:latin typeface="Arial" panose="020B0604020202020204"/>
              </a:rPr>
              <a:t> (2022)</a:t>
            </a:r>
            <a:endParaRPr kumimoji="0" lang="fr-CA" sz="1000" b="0" i="1" u="none" strike="noStrike" kern="1200" cap="none" spc="0" normalizeH="0" baseline="0" noProof="0" dirty="0">
              <a:ln w="0"/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79A914-B857-B915-3C3B-4B60E49D88F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998049" y="1895416"/>
            <a:ext cx="476991" cy="47699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0FA933C-163A-3E78-4228-5523A26A4B79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5998049" y="2408934"/>
            <a:ext cx="476991" cy="47699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3A156E9-0518-FFC3-C44B-2BF76A0E2324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8777414" y="1903298"/>
            <a:ext cx="476991" cy="47699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8DDD402-9C24-F6AF-F826-94DD66235AEF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8777414" y="2416816"/>
            <a:ext cx="476991" cy="4769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25960C9-EDCC-0413-EC75-56BFFC4A288F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5998049" y="3265894"/>
            <a:ext cx="476991" cy="47699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BF9B1BF7-D57D-CB19-D2AC-794EBD1AFD9B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8777414" y="3775262"/>
            <a:ext cx="476991" cy="47699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28D4075-B2D2-C0F9-15EC-940A808D5B80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8777414" y="4241926"/>
            <a:ext cx="476991" cy="476991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0B6E2900-3EA5-7A3A-6FA0-6848ABF3BCBE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8777413" y="3278827"/>
            <a:ext cx="476991" cy="47699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A3690923-A84C-59B7-BD7A-B444B572BE60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5994071" y="5850984"/>
            <a:ext cx="476991" cy="476991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C9D294F-EA44-49E9-E8E0-B28018358522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5996060" y="5366267"/>
            <a:ext cx="476991" cy="476991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3550BFE4-20FD-3FC7-3675-54E8A32055BB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5994071" y="3753449"/>
            <a:ext cx="476991" cy="476991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209D7174-254D-B7AB-E5F6-1F20354AAF8F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773169" y="5979665"/>
            <a:ext cx="476991" cy="476991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CF22FA6B-C553-16B3-ED2E-C588F5CDEA7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773170" y="5487539"/>
            <a:ext cx="476991" cy="47699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C58B3B8-F016-E230-318C-3FDD80261254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t="3670" b="3670"/>
          <a:stretch/>
        </p:blipFill>
        <p:spPr>
          <a:xfrm>
            <a:off x="650952" y="1680158"/>
            <a:ext cx="512017" cy="502342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1708F684-A406-2B1E-8789-9BA33A3CBC56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5994071" y="4234043"/>
            <a:ext cx="476991" cy="47699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B07A605-8F4A-CA5E-201C-AAAD8838E218}"/>
              </a:ext>
            </a:extLst>
          </p:cNvPr>
          <p:cNvSpPr txBox="1"/>
          <p:nvPr/>
        </p:nvSpPr>
        <p:spPr>
          <a:xfrm rot="1887855" flipH="1" flipV="1">
            <a:off x="822918" y="3503634"/>
            <a:ext cx="21578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CA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3505247-8F0A-42B2-EED3-B15D690F36CC}"/>
              </a:ext>
            </a:extLst>
          </p:cNvPr>
          <p:cNvSpPr txBox="1"/>
          <p:nvPr/>
        </p:nvSpPr>
        <p:spPr>
          <a:xfrm rot="18880491" flipV="1">
            <a:off x="797113" y="4663918"/>
            <a:ext cx="10606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CA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565A0D4-0FE3-0BC3-01CD-FF4E2CC19D73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3670" b="3670"/>
          <a:stretch/>
        </p:blipFill>
        <p:spPr>
          <a:xfrm>
            <a:off x="657551" y="3309117"/>
            <a:ext cx="512017" cy="50234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D4CCC18-EC03-5EBA-3301-C0BE37FB52B9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t="3670" b="3670"/>
          <a:stretch/>
        </p:blipFill>
        <p:spPr>
          <a:xfrm>
            <a:off x="650045" y="4927331"/>
            <a:ext cx="512017" cy="502342"/>
          </a:xfrm>
          <a:prstGeom prst="rect">
            <a:avLst/>
          </a:prstGeom>
        </p:spPr>
      </p:pic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8865FD87-F5FB-19D3-F2BC-48CA1118B08B}"/>
              </a:ext>
            </a:extLst>
          </p:cNvPr>
          <p:cNvSpPr/>
          <p:nvPr/>
        </p:nvSpPr>
        <p:spPr>
          <a:xfrm>
            <a:off x="8555713" y="4859155"/>
            <a:ext cx="2976676" cy="1620124"/>
          </a:xfrm>
          <a:prstGeom prst="roundRect">
            <a:avLst/>
          </a:prstGeom>
          <a:noFill/>
          <a:ln w="25400">
            <a:solidFill>
              <a:srgbClr val="25477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10" name="Title 14">
            <a:extLst>
              <a:ext uri="{FF2B5EF4-FFF2-40B4-BE49-F238E27FC236}">
                <a16:creationId xmlns:a16="http://schemas.microsoft.com/office/drawing/2014/main" id="{659F758D-D8A5-1A64-9428-1EF42BEE9D9A}"/>
              </a:ext>
            </a:extLst>
          </p:cNvPr>
          <p:cNvSpPr txBox="1">
            <a:spLocks/>
          </p:cNvSpPr>
          <p:nvPr/>
        </p:nvSpPr>
        <p:spPr>
          <a:xfrm>
            <a:off x="140490" y="216502"/>
            <a:ext cx="9083520" cy="7729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defTabSz="914400" hangingPunct="0">
              <a:spcBef>
                <a:spcPts val="0"/>
              </a:spcBef>
              <a:defRPr/>
            </a:pPr>
            <a:r>
              <a:rPr lang="en-CA" b="1" dirty="0"/>
              <a:t>0.3</a:t>
            </a:r>
            <a:r>
              <a:rPr lang="en-CA" dirty="0"/>
              <a:t> Une </a:t>
            </a:r>
            <a:r>
              <a:rPr lang="en-CA" dirty="0" err="1"/>
              <a:t>autre</a:t>
            </a:r>
            <a:r>
              <a:rPr lang="en-CA" dirty="0"/>
              <a:t> </a:t>
            </a:r>
            <a:r>
              <a:rPr lang="en-CA" dirty="0" err="1"/>
              <a:t>façon</a:t>
            </a:r>
            <a:r>
              <a:rPr lang="en-CA" dirty="0"/>
              <a:t> </a:t>
            </a:r>
            <a:r>
              <a:rPr lang="en-CA" dirty="0" err="1"/>
              <a:t>d'aborder</a:t>
            </a:r>
            <a:r>
              <a:rPr lang="en-CA" dirty="0"/>
              <a:t> </a:t>
            </a:r>
            <a:r>
              <a:rPr lang="en-CA" dirty="0" err="1"/>
              <a:t>l'utilisation</a:t>
            </a:r>
            <a:r>
              <a:rPr lang="en-CA" dirty="0"/>
              <a:t> des </a:t>
            </a:r>
            <a:r>
              <a:rPr lang="en-CA" dirty="0" err="1"/>
              <a:t>données</a:t>
            </a:r>
            <a:r>
              <a:rPr lang="en-CA" dirty="0"/>
              <a:t> </a:t>
            </a:r>
            <a:r>
              <a:rPr lang="en-CA" dirty="0" err="1"/>
              <a:t>probabtes</a:t>
            </a:r>
            <a:br>
              <a:rPr lang="en-CA" dirty="0"/>
            </a:br>
            <a:r>
              <a:rPr lang="en-CA" sz="1400" dirty="0" err="1"/>
              <a:t>Intégrer</a:t>
            </a:r>
            <a:r>
              <a:rPr lang="en-CA" sz="1400" dirty="0"/>
              <a:t> des </a:t>
            </a:r>
            <a:r>
              <a:rPr lang="en-CA" sz="1400" dirty="0" err="1"/>
              <a:t>données</a:t>
            </a:r>
            <a:r>
              <a:rPr lang="en-CA" sz="1400" dirty="0"/>
              <a:t> </a:t>
            </a:r>
            <a:r>
              <a:rPr lang="en-CA" sz="1400" dirty="0" err="1"/>
              <a:t>probantes</a:t>
            </a:r>
            <a:r>
              <a:rPr lang="en-CA" sz="1400" dirty="0"/>
              <a:t> dans des cycles </a:t>
            </a:r>
            <a:r>
              <a:rPr lang="en-CA" sz="1400" dirty="0" err="1"/>
              <a:t>d'apprentissage</a:t>
            </a:r>
            <a:r>
              <a:rPr lang="en-CA" sz="1400" dirty="0"/>
              <a:t> et </a:t>
            </a:r>
            <a:r>
              <a:rPr lang="en-CA" sz="1400" dirty="0" err="1"/>
              <a:t>d'amélioration</a:t>
            </a:r>
            <a:r>
              <a:rPr lang="en-CA" sz="1400" dirty="0"/>
              <a:t> </a:t>
            </a:r>
            <a:r>
              <a:rPr lang="en-CA" sz="1400" dirty="0" err="1"/>
              <a:t>rapides</a:t>
            </a:r>
            <a:r>
              <a:rPr lang="en-CA" sz="1400" dirty="0"/>
              <a:t> </a:t>
            </a:r>
            <a:r>
              <a:rPr lang="en-CA" sz="1400" kern="0" dirty="0">
                <a:solidFill>
                  <a:srgbClr val="23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(par </a:t>
            </a:r>
            <a:r>
              <a:rPr lang="en-CA" sz="1400" kern="0" dirty="0" err="1">
                <a:solidFill>
                  <a:srgbClr val="23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exemple</a:t>
            </a:r>
            <a:r>
              <a:rPr lang="en-CA" sz="1400" kern="0" dirty="0">
                <a:solidFill>
                  <a:srgbClr val="23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pour </a:t>
            </a:r>
            <a:r>
              <a:rPr lang="en-CA" sz="1400" kern="0" dirty="0" err="1">
                <a:solidFill>
                  <a:srgbClr val="23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l'adaptation</a:t>
            </a:r>
            <a:r>
              <a:rPr lang="en-CA" sz="1400" kern="0" dirty="0">
                <a:solidFill>
                  <a:srgbClr val="23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au </a:t>
            </a:r>
            <a:r>
              <a:rPr lang="en-CA" sz="1400" kern="0" dirty="0" err="1">
                <a:solidFill>
                  <a:srgbClr val="23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climat</a:t>
            </a:r>
            <a:r>
              <a:rPr lang="en-CA" sz="1400" kern="0" dirty="0">
                <a:solidFill>
                  <a:srgbClr val="23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CA" sz="1400" kern="0" dirty="0" err="1">
                <a:solidFill>
                  <a:srgbClr val="23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l'éducation</a:t>
            </a:r>
            <a:r>
              <a:rPr lang="en-CA" sz="1400" kern="0" dirty="0">
                <a:solidFill>
                  <a:srgbClr val="23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et la </a:t>
            </a:r>
            <a:r>
              <a:rPr lang="en-CA" sz="1400" kern="0" dirty="0" err="1">
                <a:solidFill>
                  <a:srgbClr val="23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santé</a:t>
            </a:r>
            <a:r>
              <a:rPr lang="en-CA" sz="1400" kern="0" dirty="0">
                <a:solidFill>
                  <a:srgbClr val="23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  <a:endParaRPr lang="en-US" sz="1400" kern="0" dirty="0">
              <a:solidFill>
                <a:srgbClr val="234776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028361110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40437</TotalTime>
  <Words>223</Words>
  <Application>Microsoft Macintosh PowerPoint</Application>
  <PresentationFormat>Widescreen</PresentationFormat>
  <Paragraphs>45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Courier New</vt:lpstr>
      <vt:lpstr>McMaster Brighter World Theme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354</cp:revision>
  <cp:lastPrinted>2017-06-06T20:04:49Z</cp:lastPrinted>
  <dcterms:created xsi:type="dcterms:W3CDTF">2017-04-21T15:41:45Z</dcterms:created>
  <dcterms:modified xsi:type="dcterms:W3CDTF">2023-02-16T18:57:28Z</dcterms:modified>
</cp:coreProperties>
</file>